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1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Lst>
  <p:sldSz cx="18288000" cy="10287000"/>
  <p:notesSz cx="6858000" cy="9144000"/>
  <p:embeddedFontLst>
    <p:embeddedFont>
      <p:font typeface="Poppins Bold" charset="1" panose="00000800000000000000"/>
      <p:regular r:id="rId109"/>
    </p:embeddedFont>
    <p:embeddedFont>
      <p:font typeface="Lato Bold" charset="1" panose="020F0502020204030203"/>
      <p:regular r:id="rId110"/>
    </p:embeddedFont>
    <p:embeddedFont>
      <p:font typeface="Open Sans" charset="1" panose="020B0606030504020204"/>
      <p:regular r:id="rId111"/>
    </p:embeddedFont>
    <p:embeddedFont>
      <p:font typeface="Poppins Bold Italics" charset="1" panose="00000800000000000000"/>
      <p:regular r:id="rId112"/>
    </p:embeddedFont>
    <p:embeddedFont>
      <p:font typeface="Poppins" charset="1" panose="00000500000000000000"/>
      <p:regular r:id="rId113"/>
    </p:embeddedFont>
    <p:embeddedFont>
      <p:font typeface="Canva Sans Bold" charset="1" panose="020B0803030501040103"/>
      <p:regular r:id="rId114"/>
    </p:embeddedFont>
    <p:embeddedFont>
      <p:font typeface="Canva Sans" charset="1" panose="020B0503030501040103"/>
      <p:regular r:id="rId115"/>
    </p:embeddedFont>
    <p:embeddedFont>
      <p:font typeface="Lato" charset="1" panose="020F0502020204030203"/>
      <p:regular r:id="rId119"/>
    </p:embeddedFont>
    <p:embeddedFont>
      <p:font typeface="Open Sans Bold" charset="1" panose="020B0806030504020204"/>
      <p:regular r:id="rId1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fonts/font109.fntdata" Type="http://schemas.openxmlformats.org/officeDocument/2006/relationships/font"/><Relationship Id="rId11" Target="slides/slide6.xml" Type="http://schemas.openxmlformats.org/officeDocument/2006/relationships/slide"/><Relationship Id="rId110" Target="fonts/font110.fntdata" Type="http://schemas.openxmlformats.org/officeDocument/2006/relationships/font"/><Relationship Id="rId111" Target="fonts/font111.fntdata" Type="http://schemas.openxmlformats.org/officeDocument/2006/relationships/font"/><Relationship Id="rId112" Target="fonts/font112.fntdata" Type="http://schemas.openxmlformats.org/officeDocument/2006/relationships/font"/><Relationship Id="rId113" Target="fonts/font113.fntdata" Type="http://schemas.openxmlformats.org/officeDocument/2006/relationships/font"/><Relationship Id="rId114" Target="fonts/font114.fntdata" Type="http://schemas.openxmlformats.org/officeDocument/2006/relationships/font"/><Relationship Id="rId115" Target="fonts/font115.fntdata" Type="http://schemas.openxmlformats.org/officeDocument/2006/relationships/font"/><Relationship Id="rId116" Target="notesMasters/notesMaster1.xml" Type="http://schemas.openxmlformats.org/officeDocument/2006/relationships/notesMaster"/><Relationship Id="rId117" Target="theme/theme2.xml" Type="http://schemas.openxmlformats.org/officeDocument/2006/relationships/theme"/><Relationship Id="rId118" Target="notesSlides/notesSlide1.xml" Type="http://schemas.openxmlformats.org/officeDocument/2006/relationships/notesSlide"/><Relationship Id="rId119" Target="fonts/font119.fntdata" Type="http://schemas.openxmlformats.org/officeDocument/2006/relationships/font"/><Relationship Id="rId12" Target="slides/slide7.xml" Type="http://schemas.openxmlformats.org/officeDocument/2006/relationships/slide"/><Relationship Id="rId120" Target="fonts/font120.fntdata" Type="http://schemas.openxmlformats.org/officeDocument/2006/relationships/font"/><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110.png" Type="http://schemas.openxmlformats.org/officeDocument/2006/relationships/image"/></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1.png" Type="http://schemas.openxmlformats.org/officeDocument/2006/relationships/image"/><Relationship Id="rId4" Target="../media/image112.svg" Type="http://schemas.openxmlformats.org/officeDocument/2006/relationships/image"/></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1.png" Type="http://schemas.openxmlformats.org/officeDocument/2006/relationships/image"/><Relationship Id="rId4" Target="../media/image112.svg" Type="http://schemas.openxmlformats.org/officeDocument/2006/relationships/image"/></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5.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3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 Id="rId4" Target="../media/image3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 Id="rId4" Target="../media/image54.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5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57.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60.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63.jpeg" Type="http://schemas.openxmlformats.org/officeDocument/2006/relationships/image"/><Relationship Id="rId4" Target="../media/VAG7hIoaVEU.mp4" Type="http://schemas.openxmlformats.org/officeDocument/2006/relationships/video"/><Relationship Id="rId5" Target="../media/VAG7hIoaVEU.mp4" Type="http://schemas.microsoft.com/office/2007/relationships/media"/></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png" Type="http://schemas.openxmlformats.org/officeDocument/2006/relationships/image"/><Relationship Id="rId4" Target="../media/image69.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jpe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jpe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jpe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jpe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jpe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1.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1.png" Type="http://schemas.openxmlformats.org/officeDocument/2006/relationships/image"/><Relationship Id="rId4" Target="../media/image78.jpeg" Type="http://schemas.openxmlformats.org/officeDocument/2006/relationships/image"/><Relationship Id="rId5" Target="../media/VAG7xlsnzQk.mp4" Type="http://schemas.openxmlformats.org/officeDocument/2006/relationships/video"/><Relationship Id="rId6" Target="../media/VAG7xlsnzQk.mp4" Type="http://schemas.microsoft.com/office/2007/relationships/media"/></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1.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1.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png" Type="http://schemas.openxmlformats.org/officeDocument/2006/relationships/image"/><Relationship Id="rId4" Target="../media/image82.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84.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jpe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87.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pn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 Id="rId3" Target="../media/image92.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 Id="rId4" Target="../media/image95.png" Type="http://schemas.openxmlformats.org/officeDocument/2006/relationships/image"/><Relationship Id="rId5" Target="../media/image96.svg" Type="http://schemas.openxmlformats.org/officeDocument/2006/relationships/image"/><Relationship Id="rId6" Target="../media/image97.png" Type="http://schemas.openxmlformats.org/officeDocument/2006/relationships/image"/><Relationship Id="rId7" Target="../media/image98.svg" Type="http://schemas.openxmlformats.org/officeDocument/2006/relationships/image"/><Relationship Id="rId8" Target="https://www.canva.com/design/DAG6i1nstmU/9WU5olQkgnzNo2NpRfNO4Q/edit?utm_content=DAG6i1nstmU&amp;utm_campaign=designshare&amp;utm_medium=link2&amp;utm_source=sharebutton"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99.pn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100.png" Type="http://schemas.openxmlformats.org/officeDocument/2006/relationships/image"/><Relationship Id="rId4" Target="../media/image101.pn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102.pn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103.png" Type="http://schemas.openxmlformats.org/officeDocument/2006/relationships/image"/></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104.png" Type="http://schemas.openxmlformats.org/officeDocument/2006/relationships/image"/><Relationship Id="rId4" Target="../media/image105.png" Type="http://schemas.openxmlformats.org/officeDocument/2006/relationships/image"/><Relationship Id="rId5" Target="../media/image106.png" Type="http://schemas.openxmlformats.org/officeDocument/2006/relationships/image"/><Relationship Id="rId6" Target="../media/image107.png" Type="http://schemas.openxmlformats.org/officeDocument/2006/relationships/image"/><Relationship Id="rId7" Target="../media/image108.svg"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10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112077" y="5076825"/>
            <a:ext cx="5090692" cy="4384675"/>
          </a:xfrm>
          <a:prstGeom prst="rect">
            <a:avLst/>
          </a:prstGeom>
        </p:spPr>
        <p:txBody>
          <a:bodyPr anchor="t" rtlCol="false" tIns="0" lIns="0" bIns="0" rIns="0">
            <a:spAutoFit/>
          </a:bodyPr>
          <a:lstStyle/>
          <a:p>
            <a:pPr algn="l">
              <a:lnSpc>
                <a:spcPts val="3499"/>
              </a:lnSpc>
            </a:pPr>
            <a:r>
              <a:rPr lang="en-US" sz="2499" b="true">
                <a:solidFill>
                  <a:srgbClr val="FFFFFF"/>
                </a:solidFill>
                <a:latin typeface="Poppins Bold"/>
                <a:ea typeface="Poppins Bold"/>
                <a:cs typeface="Poppins Bold"/>
                <a:sym typeface="Poppins Bold"/>
              </a:rPr>
              <a:t>Presenté par : </a:t>
            </a:r>
          </a:p>
          <a:p>
            <a:pPr algn="l">
              <a:lnSpc>
                <a:spcPts val="3499"/>
              </a:lnSpc>
            </a:pPr>
          </a:p>
          <a:p>
            <a:pPr algn="l"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Zakariae M’ghili </a:t>
            </a:r>
          </a:p>
          <a:p>
            <a:pPr algn="l"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Hamza Kouissi</a:t>
            </a:r>
          </a:p>
          <a:p>
            <a:pPr algn="l"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Hatim Bousseta</a:t>
            </a:r>
          </a:p>
          <a:p>
            <a:pPr algn="l"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Amine Belamine</a:t>
            </a:r>
          </a:p>
          <a:p>
            <a:pPr algn="l"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Saad El Guelyouy</a:t>
            </a:r>
          </a:p>
          <a:p>
            <a:pPr algn="l"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Ahmed Aymen Tibtani</a:t>
            </a:r>
          </a:p>
          <a:p>
            <a:pPr algn="l"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Mouad El Bekkali</a:t>
            </a:r>
          </a:p>
          <a:p>
            <a:pPr algn="l" marL="539749" indent="-269875" lvl="1">
              <a:lnSpc>
                <a:spcPts val="3499"/>
              </a:lnSpc>
              <a:spcBef>
                <a:spcPct val="0"/>
              </a:spcBef>
              <a:buFont typeface="Arial"/>
              <a:buChar char="•"/>
            </a:pPr>
            <a:r>
              <a:rPr lang="en-US" b="true" sz="2499">
                <a:solidFill>
                  <a:srgbClr val="FFFFFF"/>
                </a:solidFill>
                <a:latin typeface="Poppins Bold"/>
                <a:ea typeface="Poppins Bold"/>
                <a:cs typeface="Poppins Bold"/>
                <a:sym typeface="Poppins Bold"/>
              </a:rPr>
              <a:t>Aya Touirass</a:t>
            </a:r>
          </a:p>
        </p:txBody>
      </p:sp>
      <p:sp>
        <p:nvSpPr>
          <p:cNvPr name="Freeform 3" id="3"/>
          <p:cNvSpPr/>
          <p:nvPr/>
        </p:nvSpPr>
        <p:spPr>
          <a:xfrm flipH="false" flipV="true" rot="-1542318">
            <a:off x="14909321" y="2374681"/>
            <a:ext cx="9977925" cy="10700188"/>
          </a:xfrm>
          <a:custGeom>
            <a:avLst/>
            <a:gdLst/>
            <a:ahLst/>
            <a:cxnLst/>
            <a:rect r="r" b="b" t="t" l="l"/>
            <a:pathLst>
              <a:path h="10700188" w="9977925">
                <a:moveTo>
                  <a:pt x="0" y="10700188"/>
                </a:moveTo>
                <a:lnTo>
                  <a:pt x="9977925" y="10700188"/>
                </a:lnTo>
                <a:lnTo>
                  <a:pt x="9977925" y="0"/>
                </a:lnTo>
                <a:lnTo>
                  <a:pt x="0" y="0"/>
                </a:lnTo>
                <a:lnTo>
                  <a:pt x="0" y="10700188"/>
                </a:lnTo>
                <a:close/>
              </a:path>
            </a:pathLst>
          </a:custGeom>
          <a:blipFill>
            <a:blip r:embed="rId2"/>
            <a:stretch>
              <a:fillRect l="0" t="0" r="0" b="0"/>
            </a:stretch>
          </a:blipFill>
        </p:spPr>
      </p:sp>
      <p:sp>
        <p:nvSpPr>
          <p:cNvPr name="TextBox 4" id="4"/>
          <p:cNvSpPr txBox="true"/>
          <p:nvPr/>
        </p:nvSpPr>
        <p:spPr>
          <a:xfrm rot="0">
            <a:off x="11674383" y="5076825"/>
            <a:ext cx="3296447" cy="1317625"/>
          </a:xfrm>
          <a:prstGeom prst="rect">
            <a:avLst/>
          </a:prstGeom>
        </p:spPr>
        <p:txBody>
          <a:bodyPr anchor="t" rtlCol="false" tIns="0" lIns="0" bIns="0" rIns="0">
            <a:spAutoFit/>
          </a:bodyPr>
          <a:lstStyle/>
          <a:p>
            <a:pPr algn="l">
              <a:lnSpc>
                <a:spcPts val="3499"/>
              </a:lnSpc>
            </a:pPr>
            <a:r>
              <a:rPr lang="en-US" sz="2499" b="true">
                <a:solidFill>
                  <a:srgbClr val="FEFEFE"/>
                </a:solidFill>
                <a:latin typeface="Poppins Bold"/>
                <a:ea typeface="Poppins Bold"/>
                <a:cs typeface="Poppins Bold"/>
                <a:sym typeface="Poppins Bold"/>
              </a:rPr>
              <a:t>Encadré par :</a:t>
            </a:r>
          </a:p>
          <a:p>
            <a:pPr algn="l">
              <a:lnSpc>
                <a:spcPts val="3499"/>
              </a:lnSpc>
            </a:pPr>
          </a:p>
          <a:p>
            <a:pPr algn="l" marL="539749" indent="-269875" lvl="1">
              <a:lnSpc>
                <a:spcPts val="3499"/>
              </a:lnSpc>
              <a:buFont typeface="Arial"/>
              <a:buChar char="•"/>
            </a:pPr>
            <a:r>
              <a:rPr lang="en-US" b="true" sz="2499">
                <a:solidFill>
                  <a:srgbClr val="FEFEFE"/>
                </a:solidFill>
                <a:latin typeface="Poppins Bold"/>
                <a:ea typeface="Poppins Bold"/>
                <a:cs typeface="Poppins Bold"/>
                <a:sym typeface="Poppins Bold"/>
              </a:rPr>
              <a:t>Pr. Jamal Zbitou</a:t>
            </a:r>
          </a:p>
        </p:txBody>
      </p:sp>
      <p:sp>
        <p:nvSpPr>
          <p:cNvPr name="TextBox 5" id="5"/>
          <p:cNvSpPr txBox="true"/>
          <p:nvPr/>
        </p:nvSpPr>
        <p:spPr>
          <a:xfrm rot="0">
            <a:off x="1104900" y="895350"/>
            <a:ext cx="16078200" cy="2432050"/>
          </a:xfrm>
          <a:prstGeom prst="rect">
            <a:avLst/>
          </a:prstGeom>
        </p:spPr>
        <p:txBody>
          <a:bodyPr anchor="t" rtlCol="false" tIns="0" lIns="0" bIns="0" rIns="0">
            <a:spAutoFit/>
          </a:bodyPr>
          <a:lstStyle/>
          <a:p>
            <a:pPr algn="ctr">
              <a:lnSpc>
                <a:spcPts val="9799"/>
              </a:lnSpc>
              <a:spcBef>
                <a:spcPct val="0"/>
              </a:spcBef>
            </a:pPr>
            <a:r>
              <a:rPr lang="en-US" b="true" sz="6999">
                <a:solidFill>
                  <a:srgbClr val="FF751F"/>
                </a:solidFill>
                <a:latin typeface="Lato Bold"/>
                <a:ea typeface="Lato Bold"/>
                <a:cs typeface="Lato Bold"/>
                <a:sym typeface="Lato Bold"/>
              </a:rPr>
              <a:t>C</a:t>
            </a:r>
            <a:r>
              <a:rPr lang="en-US" b="true" sz="6999">
                <a:solidFill>
                  <a:srgbClr val="FF751F"/>
                </a:solidFill>
                <a:latin typeface="Lato Bold"/>
                <a:ea typeface="Lato Bold"/>
                <a:cs typeface="Lato Bold"/>
                <a:sym typeface="Lato Bold"/>
              </a:rPr>
              <a:t>RYPTOCORE :</a:t>
            </a:r>
          </a:p>
          <a:p>
            <a:pPr algn="ctr">
              <a:lnSpc>
                <a:spcPts val="9799"/>
              </a:lnSpc>
              <a:spcBef>
                <a:spcPct val="0"/>
              </a:spcBef>
            </a:pPr>
            <a:r>
              <a:rPr lang="en-US" b="true" sz="6999">
                <a:solidFill>
                  <a:srgbClr val="FF751F"/>
                </a:solidFill>
                <a:latin typeface="Lato Bold"/>
                <a:ea typeface="Lato Bold"/>
                <a:cs typeface="Lato Bold"/>
                <a:sym typeface="Lato Bold"/>
              </a:rPr>
              <a:t>MODULE DE CHIFFREMENT MATÉRIEL</a:t>
            </a:r>
          </a:p>
        </p:txBody>
      </p:sp>
      <p:sp>
        <p:nvSpPr>
          <p:cNvPr name="Freeform 6" id="6"/>
          <p:cNvSpPr/>
          <p:nvPr/>
        </p:nvSpPr>
        <p:spPr>
          <a:xfrm flipH="false" flipV="false" rot="7904775">
            <a:off x="-2396104" y="-241869"/>
            <a:ext cx="5747719" cy="3384081"/>
          </a:xfrm>
          <a:custGeom>
            <a:avLst/>
            <a:gdLst/>
            <a:ahLst/>
            <a:cxnLst/>
            <a:rect r="r" b="b" t="t" l="l"/>
            <a:pathLst>
              <a:path h="3384081" w="5747719">
                <a:moveTo>
                  <a:pt x="0" y="0"/>
                </a:moveTo>
                <a:lnTo>
                  <a:pt x="5747719" y="0"/>
                </a:lnTo>
                <a:lnTo>
                  <a:pt x="5747719" y="3384081"/>
                </a:lnTo>
                <a:lnTo>
                  <a:pt x="0" y="3384081"/>
                </a:lnTo>
                <a:lnTo>
                  <a:pt x="0" y="0"/>
                </a:lnTo>
                <a:close/>
              </a:path>
            </a:pathLst>
          </a:custGeom>
          <a:blipFill>
            <a:blip r:embed="rId3"/>
            <a:stretch>
              <a:fillRect l="-18302" t="0" r="0" b="-143185"/>
            </a:stretch>
          </a:blipFill>
        </p:spPr>
      </p:sp>
      <p:sp>
        <p:nvSpPr>
          <p:cNvPr name="TextBox 7" id="7"/>
          <p:cNvSpPr txBox="true"/>
          <p:nvPr/>
        </p:nvSpPr>
        <p:spPr>
          <a:xfrm rot="0">
            <a:off x="11674383" y="7235825"/>
            <a:ext cx="3501540" cy="1317625"/>
          </a:xfrm>
          <a:prstGeom prst="rect">
            <a:avLst/>
          </a:prstGeom>
        </p:spPr>
        <p:txBody>
          <a:bodyPr anchor="t" rtlCol="false" tIns="0" lIns="0" bIns="0" rIns="0">
            <a:spAutoFit/>
          </a:bodyPr>
          <a:lstStyle/>
          <a:p>
            <a:pPr algn="l">
              <a:lnSpc>
                <a:spcPts val="3499"/>
              </a:lnSpc>
            </a:pPr>
            <a:r>
              <a:rPr lang="en-US" sz="2499" b="true">
                <a:solidFill>
                  <a:srgbClr val="FEFEFE"/>
                </a:solidFill>
                <a:latin typeface="Poppins Bold"/>
                <a:ea typeface="Poppins Bold"/>
                <a:cs typeface="Poppins Bold"/>
                <a:sym typeface="Poppins Bold"/>
              </a:rPr>
              <a:t>Année universitaire :</a:t>
            </a:r>
          </a:p>
          <a:p>
            <a:pPr algn="l">
              <a:lnSpc>
                <a:spcPts val="3499"/>
              </a:lnSpc>
            </a:pPr>
          </a:p>
          <a:p>
            <a:pPr algn="l" marL="539749" indent="-269875" lvl="1">
              <a:lnSpc>
                <a:spcPts val="3499"/>
              </a:lnSpc>
              <a:buFont typeface="Arial"/>
              <a:buChar char="•"/>
            </a:pPr>
            <a:r>
              <a:rPr lang="en-US" b="true" sz="2499">
                <a:solidFill>
                  <a:srgbClr val="FEFEFE"/>
                </a:solidFill>
                <a:latin typeface="Poppins Bold"/>
                <a:ea typeface="Poppins Bold"/>
                <a:cs typeface="Poppins Bold"/>
                <a:sym typeface="Poppins Bold"/>
              </a:rPr>
              <a:t>2025-2026</a:t>
            </a:r>
          </a:p>
        </p:txBody>
      </p:sp>
      <p:sp>
        <p:nvSpPr>
          <p:cNvPr name="TextBox 8" id="8"/>
          <p:cNvSpPr txBox="true"/>
          <p:nvPr/>
        </p:nvSpPr>
        <p:spPr>
          <a:xfrm rot="0">
            <a:off x="5205520" y="3513994"/>
            <a:ext cx="7876961" cy="635000"/>
          </a:xfrm>
          <a:prstGeom prst="rect">
            <a:avLst/>
          </a:prstGeom>
        </p:spPr>
        <p:txBody>
          <a:bodyPr anchor="t" rtlCol="false" tIns="0" lIns="0" bIns="0" rIns="0">
            <a:spAutoFit/>
          </a:bodyPr>
          <a:lstStyle/>
          <a:p>
            <a:pPr algn="l">
              <a:lnSpc>
                <a:spcPts val="4900"/>
              </a:lnSpc>
            </a:pPr>
            <a:r>
              <a:rPr lang="en-US" b="true" sz="3500">
                <a:solidFill>
                  <a:srgbClr val="FEFEFE"/>
                </a:solidFill>
                <a:latin typeface="Poppins Bold"/>
                <a:ea typeface="Poppins Bold"/>
                <a:cs typeface="Poppins Bold"/>
                <a:sym typeface="Poppins Bold"/>
              </a:rPr>
              <a:t>Programmation des circuits FPGA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756714" y="3207628"/>
            <a:ext cx="8041156" cy="2914424"/>
          </a:xfrm>
          <a:custGeom>
            <a:avLst/>
            <a:gdLst/>
            <a:ahLst/>
            <a:cxnLst/>
            <a:rect r="r" b="b" t="t" l="l"/>
            <a:pathLst>
              <a:path h="2914424" w="8041156">
                <a:moveTo>
                  <a:pt x="0" y="0"/>
                </a:moveTo>
                <a:lnTo>
                  <a:pt x="8041156" y="0"/>
                </a:lnTo>
                <a:lnTo>
                  <a:pt x="8041156" y="2914423"/>
                </a:lnTo>
                <a:lnTo>
                  <a:pt x="0" y="2914423"/>
                </a:lnTo>
                <a:lnTo>
                  <a:pt x="0" y="0"/>
                </a:lnTo>
                <a:close/>
              </a:path>
            </a:pathLst>
          </a:custGeom>
          <a:blipFill>
            <a:blip r:embed="rId2"/>
            <a:stretch>
              <a:fillRect l="-2364" t="0" r="-15427" b="0"/>
            </a:stretch>
          </a:blipFill>
        </p:spPr>
      </p:sp>
      <p:grpSp>
        <p:nvGrpSpPr>
          <p:cNvPr name="Group 3" id="3"/>
          <p:cNvGrpSpPr/>
          <p:nvPr/>
        </p:nvGrpSpPr>
        <p:grpSpPr>
          <a:xfrm rot="0">
            <a:off x="1875326" y="7122509"/>
            <a:ext cx="8895700" cy="2176686"/>
            <a:chOff x="0" y="0"/>
            <a:chExt cx="884948" cy="216538"/>
          </a:xfrm>
        </p:grpSpPr>
        <p:sp>
          <p:nvSpPr>
            <p:cNvPr name="Freeform 4" id="4"/>
            <p:cNvSpPr/>
            <p:nvPr/>
          </p:nvSpPr>
          <p:spPr>
            <a:xfrm flipH="false" flipV="false" rot="0">
              <a:off x="0" y="0"/>
              <a:ext cx="884948" cy="216538"/>
            </a:xfrm>
            <a:custGeom>
              <a:avLst/>
              <a:gdLst/>
              <a:ahLst/>
              <a:cxnLst/>
              <a:rect r="r" b="b" t="t" l="l"/>
              <a:pathLst>
                <a:path h="216538" w="884948">
                  <a:moveTo>
                    <a:pt x="681748" y="0"/>
                  </a:moveTo>
                  <a:cubicBezTo>
                    <a:pt x="793972" y="0"/>
                    <a:pt x="884948" y="48474"/>
                    <a:pt x="884948" y="108269"/>
                  </a:cubicBezTo>
                  <a:cubicBezTo>
                    <a:pt x="884948" y="168064"/>
                    <a:pt x="793972" y="216538"/>
                    <a:pt x="681748" y="216538"/>
                  </a:cubicBezTo>
                  <a:lnTo>
                    <a:pt x="203200" y="216538"/>
                  </a:lnTo>
                  <a:cubicBezTo>
                    <a:pt x="90976" y="216538"/>
                    <a:pt x="0" y="168064"/>
                    <a:pt x="0" y="108269"/>
                  </a:cubicBezTo>
                  <a:cubicBezTo>
                    <a:pt x="0" y="48474"/>
                    <a:pt x="90976" y="0"/>
                    <a:pt x="203200" y="0"/>
                  </a:cubicBezTo>
                  <a:close/>
                </a:path>
              </a:pathLst>
            </a:custGeom>
            <a:solidFill>
              <a:srgbClr val="BBB0DD"/>
            </a:solidFill>
          </p:spPr>
        </p:sp>
        <p:sp>
          <p:nvSpPr>
            <p:cNvPr name="TextBox 5" id="5"/>
            <p:cNvSpPr txBox="true"/>
            <p:nvPr/>
          </p:nvSpPr>
          <p:spPr>
            <a:xfrm>
              <a:off x="0" y="-38100"/>
              <a:ext cx="884948" cy="254638"/>
            </a:xfrm>
            <a:prstGeom prst="rect">
              <a:avLst/>
            </a:prstGeom>
          </p:spPr>
          <p:txBody>
            <a:bodyPr anchor="ctr" rtlCol="false" tIns="50800" lIns="50800" bIns="50800" rIns="50800"/>
            <a:lstStyle/>
            <a:p>
              <a:pPr algn="ctr">
                <a:lnSpc>
                  <a:spcPts val="2659"/>
                </a:lnSpc>
                <a:spcBef>
                  <a:spcPct val="0"/>
                </a:spcBef>
              </a:pPr>
              <a:r>
                <a:rPr lang="en-US" b="true" sz="1899">
                  <a:solidFill>
                    <a:srgbClr val="000000"/>
                  </a:solidFill>
                  <a:latin typeface="Canva Sans Bold"/>
                  <a:ea typeface="Canva Sans Bold"/>
                  <a:cs typeface="Canva Sans Bold"/>
                  <a:sym typeface="Canva Sans Bold"/>
                </a:rPr>
                <a:t>Si rst = 1, le FIFO est réinitialisé : tous les pointeurs et le compteur à zéro, sortie à zéro.</a:t>
              </a:r>
            </a:p>
          </p:txBody>
        </p:sp>
      </p:grpSp>
      <p:sp>
        <p:nvSpPr>
          <p:cNvPr name="TextBox 6" id="6"/>
          <p:cNvSpPr txBox="true"/>
          <p:nvPr/>
        </p:nvSpPr>
        <p:spPr>
          <a:xfrm rot="0">
            <a:off x="2860923" y="524192"/>
            <a:ext cx="12566154" cy="875666"/>
          </a:xfrm>
          <a:prstGeom prst="rect">
            <a:avLst/>
          </a:prstGeom>
        </p:spPr>
        <p:txBody>
          <a:bodyPr anchor="t" rtlCol="false" tIns="0" lIns="0" bIns="0" rIns="0">
            <a:spAutoFit/>
          </a:bodyPr>
          <a:lstStyle/>
          <a:p>
            <a:pPr algn="ctr">
              <a:lnSpc>
                <a:spcPts val="6859"/>
              </a:lnSpc>
              <a:spcBef>
                <a:spcPct val="0"/>
              </a:spcBef>
            </a:pPr>
            <a:r>
              <a:rPr lang="en-US" b="true" sz="4899">
                <a:solidFill>
                  <a:srgbClr val="FF9F29"/>
                </a:solidFill>
                <a:latin typeface="Poppins Bold"/>
                <a:ea typeface="Poppins Bold"/>
                <a:cs typeface="Poppins Bold"/>
                <a:sym typeface="Poppins Bold"/>
              </a:rPr>
              <a:t>P</a:t>
            </a:r>
            <a:r>
              <a:rPr lang="en-US" b="true" sz="4899">
                <a:solidFill>
                  <a:srgbClr val="FF9F29"/>
                </a:solidFill>
                <a:latin typeface="Poppins Bold"/>
                <a:ea typeface="Poppins Bold"/>
                <a:cs typeface="Poppins Bold"/>
                <a:sym typeface="Poppins Bold"/>
              </a:rPr>
              <a:t>ROCESS PRINCIPAL : LECTURE/ÉCRITURE</a:t>
            </a:r>
          </a:p>
        </p:txBody>
      </p:sp>
      <p:sp>
        <p:nvSpPr>
          <p:cNvPr name="TextBox 7" id="7"/>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10</a:t>
            </a:r>
          </a:p>
        </p:txBody>
      </p:sp>
      <p:sp>
        <p:nvSpPr>
          <p:cNvPr name="AutoShape 8" id="8"/>
          <p:cNvSpPr/>
          <p:nvPr/>
        </p:nvSpPr>
        <p:spPr>
          <a:xfrm flipV="true">
            <a:off x="3264093" y="4244960"/>
            <a:ext cx="5168169" cy="2786470"/>
          </a:xfrm>
          <a:prstGeom prst="line">
            <a:avLst/>
          </a:prstGeom>
          <a:ln cap="flat" w="38100">
            <a:solidFill>
              <a:srgbClr val="BBB0DD"/>
            </a:solidFill>
            <a:prstDash val="solid"/>
            <a:headEnd type="none" len="sm" w="sm"/>
            <a:tailEnd type="arrow" len="sm" w="med"/>
          </a:ln>
        </p:spPr>
      </p:sp>
    </p:spTree>
  </p:cSld>
  <p:clrMapOvr>
    <a:masterClrMapping/>
  </p:clrMapOvr>
  <p:transition spd="slow">
    <p:fade/>
  </p:transition>
</p:sld>
</file>

<file path=ppt/slides/slide10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817513" y="-3911527"/>
            <a:ext cx="7470487" cy="5397427"/>
          </a:xfrm>
          <a:custGeom>
            <a:avLst/>
            <a:gdLst/>
            <a:ahLst/>
            <a:cxnLst/>
            <a:rect r="r" b="b" t="t" l="l"/>
            <a:pathLst>
              <a:path h="5397427" w="7470487">
                <a:moveTo>
                  <a:pt x="0" y="0"/>
                </a:moveTo>
                <a:lnTo>
                  <a:pt x="7470487" y="0"/>
                </a:lnTo>
                <a:lnTo>
                  <a:pt x="7470487" y="5397427"/>
                </a:lnTo>
                <a:lnTo>
                  <a:pt x="0" y="5397427"/>
                </a:lnTo>
                <a:lnTo>
                  <a:pt x="0" y="0"/>
                </a:lnTo>
                <a:close/>
              </a:path>
            </a:pathLst>
          </a:custGeom>
          <a:blipFill>
            <a:blip r:embed="rId2"/>
            <a:stretch>
              <a:fillRect l="0" t="0" r="0" b="0"/>
            </a:stretch>
          </a:blipFill>
        </p:spPr>
      </p:sp>
      <p:sp>
        <p:nvSpPr>
          <p:cNvPr name="Freeform 3" id="3"/>
          <p:cNvSpPr/>
          <p:nvPr/>
        </p:nvSpPr>
        <p:spPr>
          <a:xfrm flipH="false" flipV="false" rot="-10800000">
            <a:off x="-8131585" y="653219"/>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2"/>
            <a:stretch>
              <a:fillRect l="-523" t="0" r="-523" b="0"/>
            </a:stretch>
          </a:blipFill>
        </p:spPr>
      </p:sp>
      <p:sp>
        <p:nvSpPr>
          <p:cNvPr name="Freeform 4" id="4"/>
          <p:cNvSpPr/>
          <p:nvPr/>
        </p:nvSpPr>
        <p:spPr>
          <a:xfrm flipH="false" flipV="false" rot="0">
            <a:off x="1267270" y="3874939"/>
            <a:ext cx="10425751" cy="5864485"/>
          </a:xfrm>
          <a:custGeom>
            <a:avLst/>
            <a:gdLst/>
            <a:ahLst/>
            <a:cxnLst/>
            <a:rect r="r" b="b" t="t" l="l"/>
            <a:pathLst>
              <a:path h="5864485" w="10425751">
                <a:moveTo>
                  <a:pt x="0" y="0"/>
                </a:moveTo>
                <a:lnTo>
                  <a:pt x="10425751" y="0"/>
                </a:lnTo>
                <a:lnTo>
                  <a:pt x="10425751" y="5864486"/>
                </a:lnTo>
                <a:lnTo>
                  <a:pt x="0" y="5864486"/>
                </a:lnTo>
                <a:lnTo>
                  <a:pt x="0" y="0"/>
                </a:lnTo>
                <a:close/>
              </a:path>
            </a:pathLst>
          </a:custGeom>
          <a:blipFill>
            <a:blip r:embed="rId3"/>
            <a:stretch>
              <a:fillRect l="0" t="0" r="0" b="0"/>
            </a:stretch>
          </a:blipFill>
        </p:spPr>
      </p:sp>
      <p:sp>
        <p:nvSpPr>
          <p:cNvPr name="TextBox 5" id="5"/>
          <p:cNvSpPr txBox="true"/>
          <p:nvPr/>
        </p:nvSpPr>
        <p:spPr>
          <a:xfrm rot="0">
            <a:off x="1960114" y="1625562"/>
            <a:ext cx="14367771" cy="923925"/>
          </a:xfrm>
          <a:prstGeom prst="rect">
            <a:avLst/>
          </a:prstGeom>
        </p:spPr>
        <p:txBody>
          <a:bodyPr anchor="t" rtlCol="false" tIns="0" lIns="0" bIns="0" rIns="0">
            <a:spAutoFit/>
          </a:bodyPr>
          <a:lstStyle/>
          <a:p>
            <a:pPr algn="l">
              <a:lnSpc>
                <a:spcPts val="6600"/>
              </a:lnSpc>
            </a:pPr>
            <a:r>
              <a:rPr lang="en-US" sz="6000" b="true">
                <a:solidFill>
                  <a:srgbClr val="FF9F29"/>
                </a:solidFill>
                <a:latin typeface="Poppins Bold"/>
                <a:ea typeface="Poppins Bold"/>
                <a:cs typeface="Poppins Bold"/>
                <a:sym typeface="Poppins Bold"/>
              </a:rPr>
              <a:t>VALIDATION DU SYSTÈME (LIVRABLES)</a:t>
            </a:r>
          </a:p>
        </p:txBody>
      </p:sp>
      <p:sp>
        <p:nvSpPr>
          <p:cNvPr name="TextBox 6" id="6"/>
          <p:cNvSpPr txBox="true"/>
          <p:nvPr/>
        </p:nvSpPr>
        <p:spPr>
          <a:xfrm rot="0">
            <a:off x="4386262" y="2809842"/>
            <a:ext cx="9515475" cy="530860"/>
          </a:xfrm>
          <a:prstGeom prst="rect">
            <a:avLst/>
          </a:prstGeom>
        </p:spPr>
        <p:txBody>
          <a:bodyPr anchor="t" rtlCol="false" tIns="0" lIns="0" bIns="0" rIns="0">
            <a:spAutoFit/>
          </a:bodyPr>
          <a:lstStyle/>
          <a:p>
            <a:pPr algn="ctr">
              <a:lnSpc>
                <a:spcPts val="4339"/>
              </a:lnSpc>
              <a:spcBef>
                <a:spcPct val="0"/>
              </a:spcBef>
            </a:pPr>
            <a:r>
              <a:rPr lang="en-US" sz="3099">
                <a:solidFill>
                  <a:srgbClr val="FFF78A"/>
                </a:solidFill>
                <a:latin typeface="Lato"/>
                <a:ea typeface="Lato"/>
                <a:cs typeface="Lato"/>
                <a:sym typeface="Lato"/>
              </a:rPr>
              <a:t>La Preuve : Simulation Chronométrée (Timing Diagram).</a:t>
            </a:r>
          </a:p>
        </p:txBody>
      </p:sp>
      <p:sp>
        <p:nvSpPr>
          <p:cNvPr name="TextBox 7" id="7"/>
          <p:cNvSpPr txBox="true"/>
          <p:nvPr/>
        </p:nvSpPr>
        <p:spPr>
          <a:xfrm rot="0">
            <a:off x="11693021" y="3626452"/>
            <a:ext cx="6236424" cy="5380044"/>
          </a:xfrm>
          <a:prstGeom prst="rect">
            <a:avLst/>
          </a:prstGeom>
        </p:spPr>
        <p:txBody>
          <a:bodyPr anchor="t" rtlCol="false" tIns="0" lIns="0" bIns="0" rIns="0">
            <a:spAutoFit/>
          </a:bodyPr>
          <a:lstStyle/>
          <a:p>
            <a:pPr algn="ctr">
              <a:lnSpc>
                <a:spcPts val="2922"/>
              </a:lnSpc>
            </a:pPr>
            <a:r>
              <a:rPr lang="en-US" sz="2087" b="true">
                <a:solidFill>
                  <a:srgbClr val="FF9F29"/>
                </a:solidFill>
                <a:latin typeface="Open Sans Bold"/>
                <a:ea typeface="Open Sans Bold"/>
                <a:cs typeface="Open Sans Bold"/>
                <a:sym typeface="Open Sans Bold"/>
              </a:rPr>
              <a:t>La Preuve de Synchronisation (Le Cycle Près)</a:t>
            </a:r>
          </a:p>
          <a:p>
            <a:pPr algn="just">
              <a:lnSpc>
                <a:spcPts val="2502"/>
              </a:lnSpc>
            </a:pPr>
            <a:r>
              <a:rPr lang="en-US" sz="1787" b="true">
                <a:solidFill>
                  <a:srgbClr val="FFFFFF"/>
                </a:solidFill>
                <a:latin typeface="Open Sans Bold"/>
                <a:ea typeface="Open Sans Bold"/>
                <a:cs typeface="Open Sans Bold"/>
                <a:sym typeface="Open Sans Bold"/>
              </a:rPr>
              <a:t> </a:t>
            </a:r>
          </a:p>
          <a:p>
            <a:pPr algn="just">
              <a:lnSpc>
                <a:spcPts val="2502"/>
              </a:lnSpc>
            </a:pPr>
            <a:r>
              <a:rPr lang="en-US" sz="1787" b="true">
                <a:solidFill>
                  <a:srgbClr val="FFFFFF"/>
                </a:solidFill>
                <a:latin typeface="Open Sans Bold"/>
                <a:ea typeface="Open Sans Bold"/>
                <a:cs typeface="Open Sans Bold"/>
                <a:sym typeface="Open Sans Bold"/>
              </a:rPr>
              <a:t>"Le point d'honneur est la validation temporelle :</a:t>
            </a:r>
          </a:p>
          <a:p>
            <a:pPr algn="just">
              <a:lnSpc>
                <a:spcPts val="2502"/>
              </a:lnSpc>
            </a:pPr>
          </a:p>
          <a:p>
            <a:pPr algn="just" marL="385871" indent="-192935" lvl="1">
              <a:lnSpc>
                <a:spcPts val="2502"/>
              </a:lnSpc>
              <a:buFont typeface="Arial"/>
              <a:buChar char="•"/>
            </a:pPr>
            <a:r>
              <a:rPr lang="en-US" b="true" sz="1787">
                <a:solidFill>
                  <a:srgbClr val="FFFFFF"/>
                </a:solidFill>
                <a:latin typeface="Open Sans Bold"/>
                <a:ea typeface="Open Sans Bold"/>
                <a:cs typeface="Open Sans Bold"/>
                <a:sym typeface="Open Sans Bold"/>
              </a:rPr>
              <a:t>"Nous avons simulé des transitions clés, comme le passage de key_done à start_enc, ou le démarrage du S_STREAMING."</a:t>
            </a:r>
          </a:p>
          <a:p>
            <a:pPr algn="just" marL="385871" indent="-192935" lvl="1">
              <a:lnSpc>
                <a:spcPts val="2502"/>
              </a:lnSpc>
              <a:buFont typeface="Arial"/>
              <a:buChar char="•"/>
            </a:pPr>
            <a:r>
              <a:rPr lang="en-US" b="true" sz="1787">
                <a:solidFill>
                  <a:srgbClr val="FFFFFF"/>
                </a:solidFill>
                <a:latin typeface="Open Sans Bold"/>
                <a:ea typeface="Open Sans Bold"/>
                <a:cs typeface="Open Sans Bold"/>
                <a:sym typeface="Open Sans Bold"/>
              </a:rPr>
              <a:t>"Ici, lorsque les conditions de démarrage sont réunies (ex : System_START et data_ready passent à '1'), vous pouvez observer que la FSM quitte l'état S_IDLE et passe à l'état S_KEYGEN sur le prochain front montant de l'horloge."</a:t>
            </a:r>
          </a:p>
          <a:p>
            <a:pPr algn="just" marL="385871" indent="-192935" lvl="1">
              <a:lnSpc>
                <a:spcPts val="2502"/>
              </a:lnSpc>
              <a:buFont typeface="Arial"/>
              <a:buChar char="•"/>
            </a:pPr>
            <a:r>
              <a:rPr lang="en-US" b="true" sz="1787">
                <a:solidFill>
                  <a:srgbClr val="FFFFFF"/>
                </a:solidFill>
                <a:latin typeface="Open Sans Bold"/>
                <a:ea typeface="Open Sans Bold"/>
                <a:cs typeface="Open Sans Bold"/>
                <a:sym typeface="Open Sans Bold"/>
              </a:rPr>
              <a:t>"Ceci est la preuve définitive que la synchronisation est garantie à un cycle d'horloge près. Il n'y a pas de latence inutile, ce qui est crucial pour le temps réel du drone."</a:t>
            </a:r>
          </a:p>
          <a:p>
            <a:pPr algn="just">
              <a:lnSpc>
                <a:spcPts val="2502"/>
              </a:lnSpc>
            </a:pPr>
          </a:p>
        </p:txBody>
      </p:sp>
      <p:sp>
        <p:nvSpPr>
          <p:cNvPr name="TextBox 8" id="8"/>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100</a:t>
            </a:r>
          </a:p>
        </p:txBody>
      </p:sp>
    </p:spTree>
  </p:cSld>
  <p:clrMapOvr>
    <a:masterClrMapping/>
  </p:clrMapOvr>
  <p:transition spd="slow">
    <p:fade/>
  </p:transition>
</p:sld>
</file>

<file path=ppt/slides/slide10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100837">
            <a:off x="13315373" y="1157620"/>
            <a:ext cx="8310061" cy="8781453"/>
          </a:xfrm>
          <a:custGeom>
            <a:avLst/>
            <a:gdLst/>
            <a:ahLst/>
            <a:cxnLst/>
            <a:rect r="r" b="b" t="t" l="l"/>
            <a:pathLst>
              <a:path h="8781453" w="8310061">
                <a:moveTo>
                  <a:pt x="8310061" y="0"/>
                </a:moveTo>
                <a:lnTo>
                  <a:pt x="0" y="0"/>
                </a:lnTo>
                <a:lnTo>
                  <a:pt x="0" y="8781453"/>
                </a:lnTo>
                <a:lnTo>
                  <a:pt x="8310061" y="8781453"/>
                </a:lnTo>
                <a:lnTo>
                  <a:pt x="8310061" y="0"/>
                </a:lnTo>
                <a:close/>
              </a:path>
            </a:pathLst>
          </a:custGeom>
          <a:blipFill>
            <a:blip r:embed="rId2"/>
            <a:stretch>
              <a:fillRect l="0" t="0" r="-381" b="-1869"/>
            </a:stretch>
          </a:blipFill>
        </p:spPr>
      </p:sp>
      <p:sp>
        <p:nvSpPr>
          <p:cNvPr name="Freeform 3" id="3"/>
          <p:cNvSpPr/>
          <p:nvPr/>
        </p:nvSpPr>
        <p:spPr>
          <a:xfrm flipH="false" flipV="false" rot="0">
            <a:off x="1171305" y="879197"/>
            <a:ext cx="528429" cy="528429"/>
          </a:xfrm>
          <a:custGeom>
            <a:avLst/>
            <a:gdLst/>
            <a:ahLst/>
            <a:cxnLst/>
            <a:rect r="r" b="b" t="t" l="l"/>
            <a:pathLst>
              <a:path h="528429" w="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435519" y="511811"/>
            <a:ext cx="15823781" cy="8900795"/>
          </a:xfrm>
          <a:prstGeom prst="rect">
            <a:avLst/>
          </a:prstGeom>
        </p:spPr>
        <p:txBody>
          <a:bodyPr anchor="t" rtlCol="false" tIns="0" lIns="0" bIns="0" rIns="0">
            <a:spAutoFit/>
          </a:bodyPr>
          <a:lstStyle/>
          <a:p>
            <a:pPr algn="ctr">
              <a:lnSpc>
                <a:spcPts val="6859"/>
              </a:lnSpc>
            </a:pPr>
            <a:r>
              <a:rPr lang="en-US" b="true" sz="4899" i="true">
                <a:solidFill>
                  <a:srgbClr val="FF9F29"/>
                </a:solidFill>
                <a:latin typeface="Poppins Bold Italics"/>
                <a:ea typeface="Poppins Bold Italics"/>
                <a:cs typeface="Poppins Bold Italics"/>
                <a:sym typeface="Poppins Bold Italics"/>
              </a:rPr>
              <a:t>CONCLUSION : ARCHITECTE DU CONTRÔLE</a:t>
            </a:r>
          </a:p>
          <a:p>
            <a:pPr algn="l">
              <a:lnSpc>
                <a:spcPts val="4200"/>
              </a:lnSpc>
            </a:pPr>
          </a:p>
          <a:p>
            <a:pPr algn="ctr">
              <a:lnSpc>
                <a:spcPts val="4200"/>
              </a:lnSpc>
            </a:pPr>
            <a:r>
              <a:rPr lang="en-US" sz="3000">
                <a:solidFill>
                  <a:srgbClr val="FFF78A"/>
                </a:solidFill>
                <a:latin typeface="Poppins"/>
                <a:ea typeface="Poppins"/>
                <a:cs typeface="Poppins"/>
                <a:sym typeface="Poppins"/>
              </a:rPr>
              <a:t>"En résumé, notre Unité de Contrôle FSM a validé les trois objectifs critiques du projet :</a:t>
            </a:r>
          </a:p>
          <a:p>
            <a:pPr algn="l">
              <a:lnSpc>
                <a:spcPts val="4200"/>
              </a:lnSpc>
            </a:pPr>
          </a:p>
          <a:p>
            <a:pPr algn="just" marL="647702" indent="-323851" lvl="1">
              <a:lnSpc>
                <a:spcPts val="4200"/>
              </a:lnSpc>
              <a:buFont typeface="Arial"/>
              <a:buChar char="•"/>
            </a:pPr>
            <a:r>
              <a:rPr lang="en-US" sz="3000">
                <a:solidFill>
                  <a:srgbClr val="E5E1DA"/>
                </a:solidFill>
                <a:latin typeface="Poppins"/>
                <a:ea typeface="Poppins"/>
                <a:cs typeface="Poppins"/>
                <a:sym typeface="Poppins"/>
              </a:rPr>
              <a:t>Sécurité et Fiabilité : Nous avons garanti l'intégrité du flux en gérant les conditions de sécurité critiques ( prévention de l'Overflow).</a:t>
            </a:r>
          </a:p>
          <a:p>
            <a:pPr algn="just" marL="647702" indent="-323851" lvl="1">
              <a:lnSpc>
                <a:spcPts val="4200"/>
              </a:lnSpc>
              <a:buFont typeface="Arial"/>
              <a:buChar char="•"/>
            </a:pPr>
            <a:r>
              <a:rPr lang="en-US" sz="3000">
                <a:solidFill>
                  <a:srgbClr val="E5E1DA"/>
                </a:solidFill>
                <a:latin typeface="Poppins"/>
                <a:ea typeface="Poppins"/>
                <a:cs typeface="Poppins"/>
                <a:sym typeface="Poppins"/>
              </a:rPr>
              <a:t>Performance et Optimisation : La séquence de S_STREAMING est prouvée par le chronogramme. L'action simultanée de lecture et d'écriture assure l'atteinte du Débit Maximal (Fmax).</a:t>
            </a:r>
          </a:p>
          <a:p>
            <a:pPr algn="just" marL="647702" indent="-323851" lvl="1">
              <a:lnSpc>
                <a:spcPts val="4200"/>
              </a:lnSpc>
              <a:buFont typeface="Arial"/>
              <a:buChar char="•"/>
            </a:pPr>
            <a:r>
              <a:rPr lang="en-US" sz="3000">
                <a:solidFill>
                  <a:srgbClr val="E5E1DA"/>
                </a:solidFill>
                <a:latin typeface="Poppins"/>
                <a:ea typeface="Poppins"/>
                <a:cs typeface="Poppins"/>
                <a:sym typeface="Poppins"/>
              </a:rPr>
              <a:t>Validation et Intégration : Le Code VHDL et le Schéma Top-Level confirment notre rôle de pilote central et notre capacité à synchroniser l'ensemble du CryptoCore à un cycle d'horloge près."</a:t>
            </a:r>
          </a:p>
          <a:p>
            <a:pPr algn="just">
              <a:lnSpc>
                <a:spcPts val="4200"/>
              </a:lnSpc>
            </a:pPr>
            <a:r>
              <a:rPr lang="en-US" sz="3000">
                <a:solidFill>
                  <a:srgbClr val="E5E1DA"/>
                </a:solidFill>
                <a:latin typeface="Poppins"/>
                <a:ea typeface="Poppins"/>
                <a:cs typeface="Poppins"/>
                <a:sym typeface="Poppins"/>
              </a:rPr>
              <a:t>"Notre module est le cerveau fiable et performant, prêt pour l'implémentation FPGA."</a:t>
            </a:r>
          </a:p>
          <a:p>
            <a:pPr algn="l">
              <a:lnSpc>
                <a:spcPts val="4200"/>
              </a:lnSpc>
              <a:spcBef>
                <a:spcPct val="0"/>
              </a:spcBef>
            </a:pPr>
          </a:p>
        </p:txBody>
      </p:sp>
      <p:sp>
        <p:nvSpPr>
          <p:cNvPr name="Freeform 5" id="5"/>
          <p:cNvSpPr/>
          <p:nvPr/>
        </p:nvSpPr>
        <p:spPr>
          <a:xfrm flipH="true" flipV="false" rot="2100837">
            <a:off x="-6130098" y="-32819"/>
            <a:ext cx="8234382" cy="8701481"/>
          </a:xfrm>
          <a:custGeom>
            <a:avLst/>
            <a:gdLst/>
            <a:ahLst/>
            <a:cxnLst/>
            <a:rect r="r" b="b" t="t" l="l"/>
            <a:pathLst>
              <a:path h="8701481" w="8234382">
                <a:moveTo>
                  <a:pt x="8234382" y="0"/>
                </a:moveTo>
                <a:lnTo>
                  <a:pt x="0" y="0"/>
                </a:lnTo>
                <a:lnTo>
                  <a:pt x="0" y="8701482"/>
                </a:lnTo>
                <a:lnTo>
                  <a:pt x="8234382" y="8701482"/>
                </a:lnTo>
                <a:lnTo>
                  <a:pt x="8234382" y="0"/>
                </a:lnTo>
                <a:close/>
              </a:path>
            </a:pathLst>
          </a:custGeom>
          <a:blipFill>
            <a:blip r:embed="rId2"/>
            <a:stretch>
              <a:fillRect l="0" t="0" r="-381" b="-1869"/>
            </a:stretch>
          </a:blipFill>
        </p:spPr>
      </p:sp>
      <p:sp>
        <p:nvSpPr>
          <p:cNvPr name="TextBox 6" id="6"/>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101</a:t>
            </a:r>
          </a:p>
        </p:txBody>
      </p:sp>
    </p:spTree>
  </p:cSld>
  <p:clrMapOvr>
    <a:masterClrMapping/>
  </p:clrMapOvr>
  <p:transition spd="slow">
    <p:fade/>
  </p:transition>
</p:sld>
</file>

<file path=ppt/slides/slide10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100837">
            <a:off x="13315373" y="1157620"/>
            <a:ext cx="8310061" cy="8781453"/>
          </a:xfrm>
          <a:custGeom>
            <a:avLst/>
            <a:gdLst/>
            <a:ahLst/>
            <a:cxnLst/>
            <a:rect r="r" b="b" t="t" l="l"/>
            <a:pathLst>
              <a:path h="8781453" w="8310061">
                <a:moveTo>
                  <a:pt x="8310061" y="0"/>
                </a:moveTo>
                <a:lnTo>
                  <a:pt x="0" y="0"/>
                </a:lnTo>
                <a:lnTo>
                  <a:pt x="0" y="8781453"/>
                </a:lnTo>
                <a:lnTo>
                  <a:pt x="8310061" y="8781453"/>
                </a:lnTo>
                <a:lnTo>
                  <a:pt x="8310061" y="0"/>
                </a:lnTo>
                <a:close/>
              </a:path>
            </a:pathLst>
          </a:custGeom>
          <a:blipFill>
            <a:blip r:embed="rId2"/>
            <a:stretch>
              <a:fillRect l="0" t="0" r="-381" b="-1869"/>
            </a:stretch>
          </a:blipFill>
        </p:spPr>
      </p:sp>
      <p:sp>
        <p:nvSpPr>
          <p:cNvPr name="Freeform 3" id="3"/>
          <p:cNvSpPr/>
          <p:nvPr/>
        </p:nvSpPr>
        <p:spPr>
          <a:xfrm flipH="false" flipV="false" rot="0">
            <a:off x="1171305" y="879197"/>
            <a:ext cx="528429" cy="528429"/>
          </a:xfrm>
          <a:custGeom>
            <a:avLst/>
            <a:gdLst/>
            <a:ahLst/>
            <a:cxnLst/>
            <a:rect r="r" b="b" t="t" l="l"/>
            <a:pathLst>
              <a:path h="528429" w="528429">
                <a:moveTo>
                  <a:pt x="0" y="0"/>
                </a:moveTo>
                <a:lnTo>
                  <a:pt x="528429" y="0"/>
                </a:lnTo>
                <a:lnTo>
                  <a:pt x="528429" y="528429"/>
                </a:lnTo>
                <a:lnTo>
                  <a:pt x="0" y="5284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416469" y="511811"/>
            <a:ext cx="15823781" cy="7646036"/>
          </a:xfrm>
          <a:prstGeom prst="rect">
            <a:avLst/>
          </a:prstGeom>
        </p:spPr>
        <p:txBody>
          <a:bodyPr anchor="t" rtlCol="false" tIns="0" lIns="0" bIns="0" rIns="0">
            <a:spAutoFit/>
          </a:bodyPr>
          <a:lstStyle/>
          <a:p>
            <a:pPr algn="ctr">
              <a:lnSpc>
                <a:spcPts val="6859"/>
              </a:lnSpc>
            </a:pPr>
            <a:r>
              <a:rPr lang="en-US" b="true" sz="4899" i="true">
                <a:solidFill>
                  <a:srgbClr val="FF9F29"/>
                </a:solidFill>
                <a:latin typeface="Poppins Bold Italics"/>
                <a:ea typeface="Poppins Bold Italics"/>
                <a:cs typeface="Poppins Bold Italics"/>
                <a:sym typeface="Poppins Bold Italics"/>
              </a:rPr>
              <a:t>CONCLUSION : ARCHITECTE DU CONTRÔLE</a:t>
            </a:r>
          </a:p>
          <a:p>
            <a:pPr algn="l">
              <a:lnSpc>
                <a:spcPts val="4200"/>
              </a:lnSpc>
            </a:pPr>
          </a:p>
          <a:p>
            <a:pPr algn="ctr">
              <a:lnSpc>
                <a:spcPts val="4200"/>
              </a:lnSpc>
            </a:pPr>
          </a:p>
          <a:p>
            <a:pPr algn="ctr">
              <a:lnSpc>
                <a:spcPts val="4200"/>
              </a:lnSpc>
            </a:pPr>
          </a:p>
          <a:p>
            <a:pPr algn="ctr">
              <a:lnSpc>
                <a:spcPts val="4200"/>
              </a:lnSpc>
            </a:pPr>
          </a:p>
          <a:p>
            <a:pPr algn="ctr">
              <a:lnSpc>
                <a:spcPts val="4200"/>
              </a:lnSpc>
            </a:pPr>
          </a:p>
          <a:p>
            <a:pPr algn="ctr">
              <a:lnSpc>
                <a:spcPts val="8119"/>
              </a:lnSpc>
            </a:pPr>
            <a:r>
              <a:rPr lang="en-US" sz="5799" b="true">
                <a:solidFill>
                  <a:srgbClr val="E5E1DA"/>
                </a:solidFill>
                <a:latin typeface="Poppins Bold"/>
                <a:ea typeface="Poppins Bold"/>
                <a:cs typeface="Poppins Bold"/>
                <a:sym typeface="Poppins Bold"/>
              </a:rPr>
              <a:t>"Je vous remercie de votre attention. Je suis à votre disposition pour vos questions."</a:t>
            </a:r>
          </a:p>
          <a:p>
            <a:pPr algn="l">
              <a:lnSpc>
                <a:spcPts val="8119"/>
              </a:lnSpc>
              <a:spcBef>
                <a:spcPct val="0"/>
              </a:spcBef>
            </a:pPr>
          </a:p>
        </p:txBody>
      </p:sp>
      <p:sp>
        <p:nvSpPr>
          <p:cNvPr name="Freeform 5" id="5"/>
          <p:cNvSpPr/>
          <p:nvPr/>
        </p:nvSpPr>
        <p:spPr>
          <a:xfrm flipH="true" flipV="false" rot="2100837">
            <a:off x="-6130098" y="-32819"/>
            <a:ext cx="8234382" cy="8701481"/>
          </a:xfrm>
          <a:custGeom>
            <a:avLst/>
            <a:gdLst/>
            <a:ahLst/>
            <a:cxnLst/>
            <a:rect r="r" b="b" t="t" l="l"/>
            <a:pathLst>
              <a:path h="8701481" w="8234382">
                <a:moveTo>
                  <a:pt x="8234382" y="0"/>
                </a:moveTo>
                <a:lnTo>
                  <a:pt x="0" y="0"/>
                </a:lnTo>
                <a:lnTo>
                  <a:pt x="0" y="8701482"/>
                </a:lnTo>
                <a:lnTo>
                  <a:pt x="8234382" y="8701482"/>
                </a:lnTo>
                <a:lnTo>
                  <a:pt x="8234382" y="0"/>
                </a:lnTo>
                <a:close/>
              </a:path>
            </a:pathLst>
          </a:custGeom>
          <a:blipFill>
            <a:blip r:embed="rId2"/>
            <a:stretch>
              <a:fillRect l="0" t="0" r="-381" b="-1869"/>
            </a:stretch>
          </a:blipFill>
        </p:spPr>
      </p:sp>
      <p:sp>
        <p:nvSpPr>
          <p:cNvPr name="TextBox 6" id="6"/>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102</a:t>
            </a:r>
          </a:p>
        </p:txBody>
      </p:sp>
    </p:spTree>
  </p:cSld>
  <p:clrMapOvr>
    <a:masterClrMapping/>
  </p:clrMapOvr>
</p:sld>
</file>

<file path=ppt/slides/slide10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7503961"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103</a:t>
            </a:r>
          </a:p>
        </p:txBody>
      </p:sp>
      <p:sp>
        <p:nvSpPr>
          <p:cNvPr name="Freeform 3" id="3"/>
          <p:cNvSpPr/>
          <p:nvPr/>
        </p:nvSpPr>
        <p:spPr>
          <a:xfrm flipH="false" flipV="false" rot="0">
            <a:off x="464968" y="743907"/>
            <a:ext cx="16794332" cy="9446812"/>
          </a:xfrm>
          <a:custGeom>
            <a:avLst/>
            <a:gdLst/>
            <a:ahLst/>
            <a:cxnLst/>
            <a:rect r="r" b="b" t="t" l="l"/>
            <a:pathLst>
              <a:path h="9446812" w="16794332">
                <a:moveTo>
                  <a:pt x="0" y="0"/>
                </a:moveTo>
                <a:lnTo>
                  <a:pt x="16794332" y="0"/>
                </a:lnTo>
                <a:lnTo>
                  <a:pt x="16794332" y="9446812"/>
                </a:lnTo>
                <a:lnTo>
                  <a:pt x="0" y="9446812"/>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94141" y="2834584"/>
            <a:ext cx="6560039" cy="1994866"/>
          </a:xfrm>
          <a:custGeom>
            <a:avLst/>
            <a:gdLst/>
            <a:ahLst/>
            <a:cxnLst/>
            <a:rect r="r" b="b" t="t" l="l"/>
            <a:pathLst>
              <a:path h="1994866" w="6560039">
                <a:moveTo>
                  <a:pt x="0" y="0"/>
                </a:moveTo>
                <a:lnTo>
                  <a:pt x="6560039" y="0"/>
                </a:lnTo>
                <a:lnTo>
                  <a:pt x="6560039" y="1994865"/>
                </a:lnTo>
                <a:lnTo>
                  <a:pt x="0" y="1994865"/>
                </a:lnTo>
                <a:lnTo>
                  <a:pt x="0" y="0"/>
                </a:lnTo>
                <a:close/>
              </a:path>
            </a:pathLst>
          </a:custGeom>
          <a:blipFill>
            <a:blip r:embed="rId2"/>
            <a:stretch>
              <a:fillRect l="0" t="0" r="0" b="0"/>
            </a:stretch>
          </a:blipFill>
        </p:spPr>
      </p:sp>
      <p:sp>
        <p:nvSpPr>
          <p:cNvPr name="Freeform 3" id="3"/>
          <p:cNvSpPr/>
          <p:nvPr/>
        </p:nvSpPr>
        <p:spPr>
          <a:xfrm flipH="false" flipV="false" rot="0">
            <a:off x="10119983" y="2834584"/>
            <a:ext cx="6379414" cy="1994866"/>
          </a:xfrm>
          <a:custGeom>
            <a:avLst/>
            <a:gdLst/>
            <a:ahLst/>
            <a:cxnLst/>
            <a:rect r="r" b="b" t="t" l="l"/>
            <a:pathLst>
              <a:path h="1994866" w="6379414">
                <a:moveTo>
                  <a:pt x="0" y="0"/>
                </a:moveTo>
                <a:lnTo>
                  <a:pt x="6379414" y="0"/>
                </a:lnTo>
                <a:lnTo>
                  <a:pt x="6379414" y="1994865"/>
                </a:lnTo>
                <a:lnTo>
                  <a:pt x="0" y="1994865"/>
                </a:lnTo>
                <a:lnTo>
                  <a:pt x="0" y="0"/>
                </a:lnTo>
                <a:close/>
              </a:path>
            </a:pathLst>
          </a:custGeom>
          <a:blipFill>
            <a:blip r:embed="rId3"/>
            <a:stretch>
              <a:fillRect l="0" t="0" r="0" b="0"/>
            </a:stretch>
          </a:blipFill>
        </p:spPr>
      </p:sp>
      <p:grpSp>
        <p:nvGrpSpPr>
          <p:cNvPr name="Group 4" id="4"/>
          <p:cNvGrpSpPr/>
          <p:nvPr/>
        </p:nvGrpSpPr>
        <p:grpSpPr>
          <a:xfrm rot="0">
            <a:off x="785072" y="5703396"/>
            <a:ext cx="7378177" cy="2545254"/>
            <a:chOff x="0" y="0"/>
            <a:chExt cx="1495980" cy="516069"/>
          </a:xfrm>
        </p:grpSpPr>
        <p:sp>
          <p:nvSpPr>
            <p:cNvPr name="Freeform 5" id="5"/>
            <p:cNvSpPr/>
            <p:nvPr/>
          </p:nvSpPr>
          <p:spPr>
            <a:xfrm flipH="false" flipV="false" rot="0">
              <a:off x="0" y="0"/>
              <a:ext cx="1495980" cy="516069"/>
            </a:xfrm>
            <a:custGeom>
              <a:avLst/>
              <a:gdLst/>
              <a:ahLst/>
              <a:cxnLst/>
              <a:rect r="r" b="b" t="t" l="l"/>
              <a:pathLst>
                <a:path h="516069" w="1495980">
                  <a:moveTo>
                    <a:pt x="1292780" y="0"/>
                  </a:moveTo>
                  <a:cubicBezTo>
                    <a:pt x="1405004" y="0"/>
                    <a:pt x="1495980" y="115526"/>
                    <a:pt x="1495980" y="258034"/>
                  </a:cubicBezTo>
                  <a:cubicBezTo>
                    <a:pt x="1495980" y="400543"/>
                    <a:pt x="1405004" y="516069"/>
                    <a:pt x="1292780" y="516069"/>
                  </a:cubicBezTo>
                  <a:lnTo>
                    <a:pt x="203200" y="516069"/>
                  </a:lnTo>
                  <a:cubicBezTo>
                    <a:pt x="90976" y="516069"/>
                    <a:pt x="0" y="400543"/>
                    <a:pt x="0" y="258034"/>
                  </a:cubicBezTo>
                  <a:cubicBezTo>
                    <a:pt x="0" y="115526"/>
                    <a:pt x="90976" y="0"/>
                    <a:pt x="203200" y="0"/>
                  </a:cubicBezTo>
                  <a:close/>
                </a:path>
              </a:pathLst>
            </a:custGeom>
            <a:solidFill>
              <a:srgbClr val="E49558"/>
            </a:solidFill>
          </p:spPr>
        </p:sp>
        <p:sp>
          <p:nvSpPr>
            <p:cNvPr name="TextBox 6" id="6"/>
            <p:cNvSpPr txBox="true"/>
            <p:nvPr/>
          </p:nvSpPr>
          <p:spPr>
            <a:xfrm>
              <a:off x="0" y="-38100"/>
              <a:ext cx="1495980" cy="554169"/>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Canva Sans Bold"/>
                  <a:ea typeface="Canva Sans Bold"/>
                  <a:cs typeface="Canva Sans Bold"/>
                  <a:sym typeface="Canva Sans Bold"/>
                </a:rPr>
                <a:t>Écrit data_in dans mem si le FIFO n’est pas plein.</a:t>
              </a:r>
            </a:p>
            <a:p>
              <a:pPr algn="l" marL="410209" indent="-205105" lvl="1">
                <a:lnSpc>
                  <a:spcPts val="2659"/>
                </a:lnSpc>
                <a:buFont typeface="Arial"/>
                <a:buChar char="•"/>
              </a:pPr>
              <a:r>
                <a:rPr lang="en-US" b="true" sz="1899">
                  <a:solidFill>
                    <a:srgbClr val="000000"/>
                  </a:solidFill>
                  <a:latin typeface="Canva Sans Bold"/>
                  <a:ea typeface="Canva Sans Bold"/>
                  <a:cs typeface="Canva Sans Bold"/>
                  <a:sym typeface="Canva Sans Bold"/>
                </a:rPr>
                <a:t>wr_ptr avance au prochain emplacement (modulo DEPTH pour revenir à 0 si fin atteinte).</a:t>
              </a:r>
            </a:p>
            <a:p>
              <a:pPr algn="l" marL="410209" indent="-205105" lvl="1">
                <a:lnSpc>
                  <a:spcPts val="2659"/>
                </a:lnSpc>
                <a:buFont typeface="Arial"/>
                <a:buChar char="•"/>
              </a:pPr>
              <a:r>
                <a:rPr lang="en-US" b="true" sz="1899">
                  <a:solidFill>
                    <a:srgbClr val="000000"/>
                  </a:solidFill>
                  <a:latin typeface="Canva Sans Bold"/>
                  <a:ea typeface="Canva Sans Bold"/>
                  <a:cs typeface="Canva Sans Bold"/>
                  <a:sym typeface="Canva Sans Bold"/>
                </a:rPr>
                <a:t>count augmente, suivi du nombre de blocs stockés.</a:t>
              </a:r>
            </a:p>
            <a:p>
              <a:pPr algn="l">
                <a:lnSpc>
                  <a:spcPts val="2659"/>
                </a:lnSpc>
              </a:pPr>
            </a:p>
          </p:txBody>
        </p:sp>
      </p:grpSp>
      <p:grpSp>
        <p:nvGrpSpPr>
          <p:cNvPr name="Group 7" id="7"/>
          <p:cNvGrpSpPr/>
          <p:nvPr/>
        </p:nvGrpSpPr>
        <p:grpSpPr>
          <a:xfrm rot="0">
            <a:off x="9995258" y="5703396"/>
            <a:ext cx="6939865" cy="2545254"/>
            <a:chOff x="0" y="0"/>
            <a:chExt cx="1798016" cy="659437"/>
          </a:xfrm>
        </p:grpSpPr>
        <p:sp>
          <p:nvSpPr>
            <p:cNvPr name="Freeform 8" id="8"/>
            <p:cNvSpPr/>
            <p:nvPr/>
          </p:nvSpPr>
          <p:spPr>
            <a:xfrm flipH="false" flipV="false" rot="0">
              <a:off x="0" y="0"/>
              <a:ext cx="1798016" cy="659437"/>
            </a:xfrm>
            <a:custGeom>
              <a:avLst/>
              <a:gdLst/>
              <a:ahLst/>
              <a:cxnLst/>
              <a:rect r="r" b="b" t="t" l="l"/>
              <a:pathLst>
                <a:path h="659437" w="1798016">
                  <a:moveTo>
                    <a:pt x="1594816" y="0"/>
                  </a:moveTo>
                  <a:cubicBezTo>
                    <a:pt x="1707040" y="0"/>
                    <a:pt x="1798016" y="147620"/>
                    <a:pt x="1798016" y="329719"/>
                  </a:cubicBezTo>
                  <a:cubicBezTo>
                    <a:pt x="1798016" y="511817"/>
                    <a:pt x="1707040" y="659437"/>
                    <a:pt x="1594816" y="659437"/>
                  </a:cubicBezTo>
                  <a:lnTo>
                    <a:pt x="203200" y="659437"/>
                  </a:lnTo>
                  <a:cubicBezTo>
                    <a:pt x="90976" y="659437"/>
                    <a:pt x="0" y="511817"/>
                    <a:pt x="0" y="329719"/>
                  </a:cubicBezTo>
                  <a:cubicBezTo>
                    <a:pt x="0" y="147620"/>
                    <a:pt x="90976" y="0"/>
                    <a:pt x="203200" y="0"/>
                  </a:cubicBezTo>
                  <a:close/>
                </a:path>
              </a:pathLst>
            </a:custGeom>
            <a:solidFill>
              <a:srgbClr val="DB6362"/>
            </a:solidFill>
          </p:spPr>
        </p:sp>
        <p:sp>
          <p:nvSpPr>
            <p:cNvPr name="TextBox 9" id="9"/>
            <p:cNvSpPr txBox="true"/>
            <p:nvPr/>
          </p:nvSpPr>
          <p:spPr>
            <a:xfrm>
              <a:off x="0" y="-38100"/>
              <a:ext cx="1798016" cy="697537"/>
            </a:xfrm>
            <a:prstGeom prst="rect">
              <a:avLst/>
            </a:prstGeom>
          </p:spPr>
          <p:txBody>
            <a:bodyPr anchor="ctr" rtlCol="false" tIns="50800" lIns="50800" bIns="50800" rIns="50800"/>
            <a:lstStyle/>
            <a:p>
              <a:pPr algn="l" marL="410209" indent="-205105" lvl="1">
                <a:lnSpc>
                  <a:spcPts val="2659"/>
                </a:lnSpc>
                <a:buFont typeface="Arial"/>
                <a:buChar char="•"/>
              </a:pPr>
              <a:r>
                <a:rPr lang="en-US" b="true" sz="1899">
                  <a:solidFill>
                    <a:srgbClr val="000000"/>
                  </a:solidFill>
                  <a:latin typeface="Canva Sans Bold"/>
                  <a:ea typeface="Canva Sans Bold"/>
                  <a:cs typeface="Canva Sans Bold"/>
                  <a:sym typeface="Canva Sans Bold"/>
                </a:rPr>
                <a:t>Lit le bloc à rd_ptr si le FIFO n’est pas vide.</a:t>
              </a:r>
            </a:p>
            <a:p>
              <a:pPr algn="l" marL="410209" indent="-205105" lvl="1">
                <a:lnSpc>
                  <a:spcPts val="2659"/>
                </a:lnSpc>
                <a:buFont typeface="Arial"/>
                <a:buChar char="•"/>
              </a:pPr>
              <a:r>
                <a:rPr lang="en-US" b="true" sz="1899">
                  <a:solidFill>
                    <a:srgbClr val="000000"/>
                  </a:solidFill>
                  <a:latin typeface="Canva Sans Bold"/>
                  <a:ea typeface="Canva Sans Bold"/>
                  <a:cs typeface="Canva Sans Bold"/>
                  <a:sym typeface="Canva Sans Bold"/>
                </a:rPr>
                <a:t>Avance rd_ptr pour le prochain bloc.</a:t>
              </a:r>
            </a:p>
            <a:p>
              <a:pPr algn="l" marL="410209" indent="-205105" lvl="1">
                <a:lnSpc>
                  <a:spcPts val="2659"/>
                </a:lnSpc>
                <a:buFont typeface="Arial"/>
                <a:buChar char="•"/>
              </a:pPr>
              <a:r>
                <a:rPr lang="en-US" b="true" sz="1899">
                  <a:solidFill>
                    <a:srgbClr val="000000"/>
                  </a:solidFill>
                  <a:latin typeface="Canva Sans Bold"/>
                  <a:ea typeface="Canva Sans Bold"/>
                  <a:cs typeface="Canva Sans Bold"/>
                  <a:sym typeface="Canva Sans Bold"/>
                </a:rPr>
                <a:t>count diminue pour refléter le nombre de blocs restants.</a:t>
              </a:r>
            </a:p>
            <a:p>
              <a:pPr algn="l">
                <a:lnSpc>
                  <a:spcPts val="2659"/>
                </a:lnSpc>
              </a:pPr>
            </a:p>
          </p:txBody>
        </p:sp>
      </p:grpSp>
      <p:sp>
        <p:nvSpPr>
          <p:cNvPr name="TextBox 10" id="10"/>
          <p:cNvSpPr txBox="true"/>
          <p:nvPr/>
        </p:nvSpPr>
        <p:spPr>
          <a:xfrm rot="0">
            <a:off x="2999683" y="1492193"/>
            <a:ext cx="2948955" cy="875666"/>
          </a:xfrm>
          <a:prstGeom prst="rect">
            <a:avLst/>
          </a:prstGeom>
        </p:spPr>
        <p:txBody>
          <a:bodyPr anchor="t" rtlCol="false" tIns="0" lIns="0" bIns="0" rIns="0">
            <a:spAutoFit/>
          </a:bodyPr>
          <a:lstStyle/>
          <a:p>
            <a:pPr algn="ctr">
              <a:lnSpc>
                <a:spcPts val="6859"/>
              </a:lnSpc>
              <a:spcBef>
                <a:spcPct val="0"/>
              </a:spcBef>
            </a:pPr>
            <a:r>
              <a:rPr lang="en-US" b="true" sz="4899">
                <a:solidFill>
                  <a:srgbClr val="BBB0DD"/>
                </a:solidFill>
                <a:latin typeface="Poppins Bold"/>
                <a:ea typeface="Poppins Bold"/>
                <a:cs typeface="Poppins Bold"/>
                <a:sym typeface="Poppins Bold"/>
              </a:rPr>
              <a:t>ÉCRITURE</a:t>
            </a:r>
          </a:p>
        </p:txBody>
      </p:sp>
      <p:sp>
        <p:nvSpPr>
          <p:cNvPr name="TextBox 11" id="11"/>
          <p:cNvSpPr txBox="true"/>
          <p:nvPr/>
        </p:nvSpPr>
        <p:spPr>
          <a:xfrm rot="0">
            <a:off x="11563789" y="1352438"/>
            <a:ext cx="2656508" cy="875666"/>
          </a:xfrm>
          <a:prstGeom prst="rect">
            <a:avLst/>
          </a:prstGeom>
        </p:spPr>
        <p:txBody>
          <a:bodyPr anchor="t" rtlCol="false" tIns="0" lIns="0" bIns="0" rIns="0">
            <a:spAutoFit/>
          </a:bodyPr>
          <a:lstStyle/>
          <a:p>
            <a:pPr algn="ctr">
              <a:lnSpc>
                <a:spcPts val="6859"/>
              </a:lnSpc>
              <a:spcBef>
                <a:spcPct val="0"/>
              </a:spcBef>
            </a:pPr>
            <a:r>
              <a:rPr lang="en-US" b="true" sz="4899">
                <a:solidFill>
                  <a:srgbClr val="BBB0DD"/>
                </a:solidFill>
                <a:latin typeface="Poppins Bold"/>
                <a:ea typeface="Poppins Bold"/>
                <a:cs typeface="Poppins Bold"/>
                <a:sym typeface="Poppins Bold"/>
              </a:rPr>
              <a:t>LE</a:t>
            </a:r>
            <a:r>
              <a:rPr lang="en-US" b="true" sz="4899">
                <a:solidFill>
                  <a:srgbClr val="BBB0DD"/>
                </a:solidFill>
                <a:latin typeface="Poppins Bold"/>
                <a:ea typeface="Poppins Bold"/>
                <a:cs typeface="Poppins Bold"/>
                <a:sym typeface="Poppins Bold"/>
              </a:rPr>
              <a:t>CTURE</a:t>
            </a:r>
          </a:p>
        </p:txBody>
      </p:sp>
      <p:sp>
        <p:nvSpPr>
          <p:cNvPr name="TextBox 12" id="12"/>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11</a:t>
            </a:r>
          </a:p>
        </p:txBody>
      </p:sp>
      <p:sp>
        <p:nvSpPr>
          <p:cNvPr name="AutoShape 13" id="13"/>
          <p:cNvSpPr/>
          <p:nvPr/>
        </p:nvSpPr>
        <p:spPr>
          <a:xfrm flipV="true">
            <a:off x="2804479" y="4971731"/>
            <a:ext cx="1669682" cy="821032"/>
          </a:xfrm>
          <a:prstGeom prst="line">
            <a:avLst/>
          </a:prstGeom>
          <a:ln cap="flat" w="38100">
            <a:solidFill>
              <a:srgbClr val="E49558"/>
            </a:solidFill>
            <a:prstDash val="solid"/>
            <a:headEnd type="none" len="sm" w="sm"/>
            <a:tailEnd type="arrow" len="sm" w="med"/>
          </a:ln>
        </p:spPr>
      </p:sp>
      <p:sp>
        <p:nvSpPr>
          <p:cNvPr name="AutoShape 14" id="14"/>
          <p:cNvSpPr/>
          <p:nvPr/>
        </p:nvSpPr>
        <p:spPr>
          <a:xfrm flipH="true" flipV="true">
            <a:off x="11588533" y="4895390"/>
            <a:ext cx="1428206" cy="858844"/>
          </a:xfrm>
          <a:prstGeom prst="line">
            <a:avLst/>
          </a:prstGeom>
          <a:ln cap="flat" w="38100">
            <a:solidFill>
              <a:srgbClr val="DB6362"/>
            </a:solidFill>
            <a:prstDash val="solid"/>
            <a:headEnd type="none" len="sm" w="sm"/>
            <a:tailEnd type="arrow" len="sm" w="med"/>
          </a:ln>
        </p:spPr>
      </p:sp>
    </p:spTree>
  </p:cSld>
  <p:clrMapOvr>
    <a:masterClrMapping/>
  </p:clrMapOvr>
  <p:transition spd="slow">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370838" y="2920631"/>
            <a:ext cx="12568351" cy="1275050"/>
          </a:xfrm>
          <a:custGeom>
            <a:avLst/>
            <a:gdLst/>
            <a:ahLst/>
            <a:cxnLst/>
            <a:rect r="r" b="b" t="t" l="l"/>
            <a:pathLst>
              <a:path h="1275050" w="12568351">
                <a:moveTo>
                  <a:pt x="0" y="0"/>
                </a:moveTo>
                <a:lnTo>
                  <a:pt x="12568351" y="0"/>
                </a:lnTo>
                <a:lnTo>
                  <a:pt x="12568351" y="1275050"/>
                </a:lnTo>
                <a:lnTo>
                  <a:pt x="0" y="1275050"/>
                </a:lnTo>
                <a:lnTo>
                  <a:pt x="0" y="0"/>
                </a:lnTo>
                <a:close/>
              </a:path>
            </a:pathLst>
          </a:custGeom>
          <a:blipFill>
            <a:blip r:embed="rId2"/>
            <a:stretch>
              <a:fillRect l="0" t="0" r="0" b="0"/>
            </a:stretch>
          </a:blipFill>
        </p:spPr>
      </p:sp>
      <p:grpSp>
        <p:nvGrpSpPr>
          <p:cNvPr name="Group 3" id="3"/>
          <p:cNvGrpSpPr/>
          <p:nvPr/>
        </p:nvGrpSpPr>
        <p:grpSpPr>
          <a:xfrm rot="0">
            <a:off x="5544976" y="6615633"/>
            <a:ext cx="8220076" cy="1543050"/>
            <a:chOff x="0" y="0"/>
            <a:chExt cx="2164958" cy="406400"/>
          </a:xfrm>
        </p:grpSpPr>
        <p:sp>
          <p:nvSpPr>
            <p:cNvPr name="Freeform 4" id="4"/>
            <p:cNvSpPr/>
            <p:nvPr/>
          </p:nvSpPr>
          <p:spPr>
            <a:xfrm flipH="false" flipV="false" rot="0">
              <a:off x="0" y="0"/>
              <a:ext cx="2164958" cy="406400"/>
            </a:xfrm>
            <a:custGeom>
              <a:avLst/>
              <a:gdLst/>
              <a:ahLst/>
              <a:cxnLst/>
              <a:rect r="r" b="b" t="t" l="l"/>
              <a:pathLst>
                <a:path h="406400" w="2164958">
                  <a:moveTo>
                    <a:pt x="1961758" y="0"/>
                  </a:moveTo>
                  <a:cubicBezTo>
                    <a:pt x="2073983" y="0"/>
                    <a:pt x="2164958" y="90976"/>
                    <a:pt x="2164958" y="203200"/>
                  </a:cubicBezTo>
                  <a:cubicBezTo>
                    <a:pt x="2164958" y="315424"/>
                    <a:pt x="2073983" y="406400"/>
                    <a:pt x="1961758" y="406400"/>
                  </a:cubicBezTo>
                  <a:lnTo>
                    <a:pt x="203200" y="406400"/>
                  </a:lnTo>
                  <a:cubicBezTo>
                    <a:pt x="90976" y="406400"/>
                    <a:pt x="0" y="315424"/>
                    <a:pt x="0" y="203200"/>
                  </a:cubicBezTo>
                  <a:cubicBezTo>
                    <a:pt x="0" y="90976"/>
                    <a:pt x="90976" y="0"/>
                    <a:pt x="203200" y="0"/>
                  </a:cubicBezTo>
                  <a:close/>
                </a:path>
              </a:pathLst>
            </a:custGeom>
            <a:solidFill>
              <a:srgbClr val="CBA7C8"/>
            </a:solidFill>
          </p:spPr>
        </p:sp>
        <p:sp>
          <p:nvSpPr>
            <p:cNvPr name="TextBox 5" id="5"/>
            <p:cNvSpPr txBox="true"/>
            <p:nvPr/>
          </p:nvSpPr>
          <p:spPr>
            <a:xfrm>
              <a:off x="0" y="-38100"/>
              <a:ext cx="2164958" cy="444500"/>
            </a:xfrm>
            <a:prstGeom prst="rect">
              <a:avLst/>
            </a:prstGeom>
          </p:spPr>
          <p:txBody>
            <a:bodyPr anchor="ctr" rtlCol="false" tIns="50800" lIns="50800" bIns="50800" rIns="50800"/>
            <a:lstStyle/>
            <a:p>
              <a:pPr algn="ctr">
                <a:lnSpc>
                  <a:spcPts val="2659"/>
                </a:lnSpc>
              </a:pPr>
              <a:r>
                <a:rPr lang="en-US" sz="1899" b="true">
                  <a:solidFill>
                    <a:srgbClr val="000000"/>
                  </a:solidFill>
                  <a:latin typeface="Canva Sans Bold"/>
                  <a:ea typeface="Canva Sans Bold"/>
                  <a:cs typeface="Canva Sans Bold"/>
                  <a:sym typeface="Canva Sans Bold"/>
                </a:rPr>
                <a:t>full = 1</a:t>
              </a:r>
              <a:r>
                <a:rPr lang="en-US" sz="1899">
                  <a:solidFill>
                    <a:srgbClr val="000000"/>
                  </a:solidFill>
                  <a:latin typeface="Canva Sans"/>
                  <a:ea typeface="Canva Sans"/>
                  <a:cs typeface="Canva Sans"/>
                  <a:sym typeface="Canva Sans"/>
                </a:rPr>
                <a:t> → indique que le FIFO est plein, pas d’écriture possible.</a:t>
              </a:r>
            </a:p>
            <a:p>
              <a:pPr algn="ctr">
                <a:lnSpc>
                  <a:spcPts val="2659"/>
                </a:lnSpc>
              </a:pPr>
              <a:r>
                <a:rPr lang="en-US" sz="1899" b="true">
                  <a:solidFill>
                    <a:srgbClr val="000000"/>
                  </a:solidFill>
                  <a:latin typeface="Canva Sans Bold"/>
                  <a:ea typeface="Canva Sans Bold"/>
                  <a:cs typeface="Canva Sans Bold"/>
                  <a:sym typeface="Canva Sans Bold"/>
                </a:rPr>
                <a:t>empty = 1 </a:t>
              </a:r>
              <a:r>
                <a:rPr lang="en-US" sz="1899">
                  <a:solidFill>
                    <a:srgbClr val="000000"/>
                  </a:solidFill>
                  <a:latin typeface="Canva Sans"/>
                  <a:ea typeface="Canva Sans"/>
                  <a:cs typeface="Canva Sans"/>
                  <a:sym typeface="Canva Sans"/>
                </a:rPr>
                <a:t>→ indique que le FIFO est vide, pas de lecture possible.</a:t>
              </a:r>
            </a:p>
            <a:p>
              <a:pPr algn="ctr">
                <a:lnSpc>
                  <a:spcPts val="2659"/>
                </a:lnSpc>
              </a:pPr>
            </a:p>
          </p:txBody>
        </p:sp>
      </p:grpSp>
      <p:sp>
        <p:nvSpPr>
          <p:cNvPr name="TextBox 6" id="6"/>
          <p:cNvSpPr txBox="true"/>
          <p:nvPr/>
        </p:nvSpPr>
        <p:spPr>
          <a:xfrm rot="0">
            <a:off x="6101730" y="524192"/>
            <a:ext cx="6084540" cy="875666"/>
          </a:xfrm>
          <a:prstGeom prst="rect">
            <a:avLst/>
          </a:prstGeom>
        </p:spPr>
        <p:txBody>
          <a:bodyPr anchor="t" rtlCol="false" tIns="0" lIns="0" bIns="0" rIns="0">
            <a:spAutoFit/>
          </a:bodyPr>
          <a:lstStyle/>
          <a:p>
            <a:pPr algn="ctr">
              <a:lnSpc>
                <a:spcPts val="6859"/>
              </a:lnSpc>
              <a:spcBef>
                <a:spcPct val="0"/>
              </a:spcBef>
            </a:pPr>
            <a:r>
              <a:rPr lang="en-US" b="true" sz="4899">
                <a:solidFill>
                  <a:srgbClr val="FF9F29"/>
                </a:solidFill>
                <a:latin typeface="Poppins Bold"/>
                <a:ea typeface="Poppins Bold"/>
                <a:cs typeface="Poppins Bold"/>
                <a:sym typeface="Poppins Bold"/>
              </a:rPr>
              <a:t>FLAGS FULL / EMPTY</a:t>
            </a:r>
          </a:p>
        </p:txBody>
      </p:sp>
      <p:sp>
        <p:nvSpPr>
          <p:cNvPr name="TextBox 7" id="7"/>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12</a:t>
            </a:r>
          </a:p>
        </p:txBody>
      </p:sp>
      <p:sp>
        <p:nvSpPr>
          <p:cNvPr name="AutoShape 8" id="8"/>
          <p:cNvSpPr/>
          <p:nvPr/>
        </p:nvSpPr>
        <p:spPr>
          <a:xfrm flipH="true" flipV="true">
            <a:off x="3341217" y="3558156"/>
            <a:ext cx="7046985" cy="3057477"/>
          </a:xfrm>
          <a:prstGeom prst="line">
            <a:avLst/>
          </a:prstGeom>
          <a:ln cap="flat" w="38100">
            <a:solidFill>
              <a:srgbClr val="CBA7C8"/>
            </a:solidFill>
            <a:prstDash val="solid"/>
            <a:headEnd type="none" len="sm" w="sm"/>
            <a:tailEnd type="arrow" len="sm" w="med"/>
          </a:ln>
        </p:spPr>
      </p:sp>
    </p:spTree>
  </p:cSld>
  <p:clrMapOvr>
    <a:masterClrMapping/>
  </p:clrMapOvr>
  <p:transition spd="slow">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100837">
            <a:off x="-6130098" y="-32819"/>
            <a:ext cx="8234382" cy="8701481"/>
          </a:xfrm>
          <a:custGeom>
            <a:avLst/>
            <a:gdLst/>
            <a:ahLst/>
            <a:cxnLst/>
            <a:rect r="r" b="b" t="t" l="l"/>
            <a:pathLst>
              <a:path h="8701481" w="8234382">
                <a:moveTo>
                  <a:pt x="8234382" y="0"/>
                </a:moveTo>
                <a:lnTo>
                  <a:pt x="0" y="0"/>
                </a:lnTo>
                <a:lnTo>
                  <a:pt x="0" y="8701482"/>
                </a:lnTo>
                <a:lnTo>
                  <a:pt x="8234382" y="8701482"/>
                </a:lnTo>
                <a:lnTo>
                  <a:pt x="8234382" y="0"/>
                </a:lnTo>
                <a:close/>
              </a:path>
            </a:pathLst>
          </a:custGeom>
          <a:blipFill>
            <a:blip r:embed="rId2"/>
            <a:stretch>
              <a:fillRect l="0" t="0" r="-381" b="-1869"/>
            </a:stretch>
          </a:blipFill>
        </p:spPr>
      </p:sp>
      <p:sp>
        <p:nvSpPr>
          <p:cNvPr name="TextBox 3" id="3"/>
          <p:cNvSpPr txBox="true"/>
          <p:nvPr/>
        </p:nvSpPr>
        <p:spPr>
          <a:xfrm rot="0">
            <a:off x="1435519" y="511811"/>
            <a:ext cx="15823781" cy="892176"/>
          </a:xfrm>
          <a:prstGeom prst="rect">
            <a:avLst/>
          </a:prstGeom>
        </p:spPr>
        <p:txBody>
          <a:bodyPr anchor="t" rtlCol="false" tIns="0" lIns="0" bIns="0" rIns="0">
            <a:spAutoFit/>
          </a:bodyPr>
          <a:lstStyle/>
          <a:p>
            <a:pPr algn="ctr">
              <a:lnSpc>
                <a:spcPts val="6999"/>
              </a:lnSpc>
              <a:spcBef>
                <a:spcPct val="0"/>
              </a:spcBef>
            </a:pPr>
            <a:r>
              <a:rPr lang="en-US" b="true" sz="4999" i="true">
                <a:solidFill>
                  <a:srgbClr val="FF9F29"/>
                </a:solidFill>
                <a:latin typeface="Poppins Bold Italics"/>
                <a:ea typeface="Poppins Bold Italics"/>
                <a:cs typeface="Poppins Bold Italics"/>
                <a:sym typeface="Poppins Bold Italics"/>
              </a:rPr>
              <a:t>DATA PATH</a:t>
            </a:r>
          </a:p>
        </p:txBody>
      </p:sp>
      <p:sp>
        <p:nvSpPr>
          <p:cNvPr name="TextBox 4" id="4"/>
          <p:cNvSpPr txBox="true"/>
          <p:nvPr/>
        </p:nvSpPr>
        <p:spPr>
          <a:xfrm rot="0">
            <a:off x="2510487" y="2425364"/>
            <a:ext cx="13578779" cy="2492375"/>
          </a:xfrm>
          <a:prstGeom prst="rect">
            <a:avLst/>
          </a:prstGeom>
        </p:spPr>
        <p:txBody>
          <a:bodyPr anchor="t" rtlCol="false" tIns="0" lIns="0" bIns="0" rIns="0">
            <a:spAutoFit/>
          </a:bodyPr>
          <a:lstStyle/>
          <a:p>
            <a:pPr algn="l">
              <a:lnSpc>
                <a:spcPts val="3299"/>
              </a:lnSpc>
            </a:pPr>
            <a:r>
              <a:rPr lang="en-US" sz="2999" b="true">
                <a:solidFill>
                  <a:srgbClr val="FFFFFF"/>
                </a:solidFill>
                <a:latin typeface="Poppins Bold"/>
                <a:ea typeface="Poppins Bold"/>
                <a:cs typeface="Poppins Bold"/>
                <a:sym typeface="Poppins Bold"/>
              </a:rPr>
              <a:t>Définition :</a:t>
            </a:r>
          </a:p>
          <a:p>
            <a:pPr algn="l">
              <a:lnSpc>
                <a:spcPts val="2750"/>
              </a:lnSpc>
            </a:pPr>
          </a:p>
          <a:p>
            <a:pPr algn="l" marL="539751" indent="-269876" lvl="1">
              <a:lnSpc>
                <a:spcPts val="2750"/>
              </a:lnSpc>
              <a:buFont typeface="Arial"/>
              <a:buChar char="•"/>
            </a:pPr>
            <a:r>
              <a:rPr lang="en-US" b="true" sz="2500">
                <a:solidFill>
                  <a:srgbClr val="FFFFFF"/>
                </a:solidFill>
                <a:latin typeface="Poppins Bold"/>
                <a:ea typeface="Poppins Bold"/>
                <a:cs typeface="Poppins Bold"/>
                <a:sym typeface="Poppins Bold"/>
              </a:rPr>
              <a:t>C’est l’ensemble des</a:t>
            </a:r>
            <a:r>
              <a:rPr lang="en-US" b="true" sz="2500">
                <a:solidFill>
                  <a:srgbClr val="FFFFFF"/>
                </a:solidFill>
                <a:latin typeface="Poppins Bold"/>
                <a:ea typeface="Poppins Bold"/>
                <a:cs typeface="Poppins Bold"/>
                <a:sym typeface="Poppins Bold"/>
              </a:rPr>
              <a:t> blocs matériels assurant le transfert et le traitement des données. Il est responsable de la circulation des données entre les différents modules du système. </a:t>
            </a:r>
          </a:p>
          <a:p>
            <a:pPr algn="l">
              <a:lnSpc>
                <a:spcPts val="2750"/>
              </a:lnSpc>
            </a:pPr>
          </a:p>
          <a:p>
            <a:pPr algn="l" marL="539751" indent="-269876" lvl="1">
              <a:lnSpc>
                <a:spcPts val="2750"/>
              </a:lnSpc>
              <a:buFont typeface="Arial"/>
              <a:buChar char="•"/>
            </a:pPr>
            <a:r>
              <a:rPr lang="en-US" b="true" sz="2500">
                <a:solidFill>
                  <a:srgbClr val="FFFFFF"/>
                </a:solidFill>
                <a:latin typeface="Poppins Bold"/>
                <a:ea typeface="Poppins Bold"/>
                <a:cs typeface="Poppins Bold"/>
                <a:sym typeface="Poppins Bold"/>
              </a:rPr>
              <a:t>C’est </a:t>
            </a:r>
            <a:r>
              <a:rPr lang="en-US" b="true" sz="2500">
                <a:solidFill>
                  <a:srgbClr val="FFFFFF"/>
                </a:solidFill>
                <a:latin typeface="Poppins Bold"/>
                <a:ea typeface="Poppins Bold"/>
                <a:cs typeface="Poppins Bold"/>
                <a:sym typeface="Poppins Bold"/>
              </a:rPr>
              <a:t>un concept fondamental en architecture informatique.</a:t>
            </a:r>
          </a:p>
        </p:txBody>
      </p:sp>
      <p:sp>
        <p:nvSpPr>
          <p:cNvPr name="TextBox 5" id="5"/>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13</a:t>
            </a:r>
          </a:p>
        </p:txBody>
      </p:sp>
      <p:sp>
        <p:nvSpPr>
          <p:cNvPr name="TextBox 6" id="6"/>
          <p:cNvSpPr txBox="true"/>
          <p:nvPr/>
        </p:nvSpPr>
        <p:spPr>
          <a:xfrm rot="0">
            <a:off x="2510487" y="5795795"/>
            <a:ext cx="13578779" cy="1120775"/>
          </a:xfrm>
          <a:prstGeom prst="rect">
            <a:avLst/>
          </a:prstGeom>
        </p:spPr>
        <p:txBody>
          <a:bodyPr anchor="t" rtlCol="false" tIns="0" lIns="0" bIns="0" rIns="0">
            <a:spAutoFit/>
          </a:bodyPr>
          <a:lstStyle/>
          <a:p>
            <a:pPr algn="l">
              <a:lnSpc>
                <a:spcPts val="3299"/>
              </a:lnSpc>
            </a:pPr>
            <a:r>
              <a:rPr lang="en-US" sz="2999" b="true">
                <a:solidFill>
                  <a:srgbClr val="FFFFFF"/>
                </a:solidFill>
                <a:latin typeface="Poppins Bold"/>
                <a:ea typeface="Poppins Bold"/>
                <a:cs typeface="Poppins Bold"/>
                <a:sym typeface="Poppins Bold"/>
              </a:rPr>
              <a:t>Rôle :</a:t>
            </a:r>
          </a:p>
          <a:p>
            <a:pPr algn="l">
              <a:lnSpc>
                <a:spcPts val="2750"/>
              </a:lnSpc>
            </a:pPr>
          </a:p>
          <a:p>
            <a:pPr algn="l" marL="539751" indent="-269876" lvl="1">
              <a:lnSpc>
                <a:spcPts val="2750"/>
              </a:lnSpc>
              <a:spcBef>
                <a:spcPct val="0"/>
              </a:spcBef>
              <a:buFont typeface="Arial"/>
              <a:buChar char="•"/>
            </a:pPr>
            <a:r>
              <a:rPr lang="en-US" b="true" sz="2500">
                <a:solidFill>
                  <a:srgbClr val="FFFFFF"/>
                </a:solidFill>
                <a:latin typeface="Poppins Bold"/>
                <a:ea typeface="Poppins Bold"/>
                <a:cs typeface="Poppins Bold"/>
                <a:sym typeface="Poppins Bold"/>
              </a:rPr>
              <a:t>Épine dorsale de</a:t>
            </a:r>
            <a:r>
              <a:rPr lang="en-US" b="true" sz="2500">
                <a:solidFill>
                  <a:srgbClr val="FFFFFF"/>
                </a:solidFill>
                <a:latin typeface="Poppins Bold"/>
                <a:ea typeface="Poppins Bold"/>
                <a:cs typeface="Poppins Bold"/>
                <a:sym typeface="Poppins Bold"/>
              </a:rPr>
              <a:t> l’architecture matérielle</a:t>
            </a:r>
          </a:p>
        </p:txBody>
      </p:sp>
      <p:sp>
        <p:nvSpPr>
          <p:cNvPr name="TextBox 7" id="7"/>
          <p:cNvSpPr txBox="true"/>
          <p:nvPr/>
        </p:nvSpPr>
        <p:spPr>
          <a:xfrm rot="0">
            <a:off x="2510487" y="7794625"/>
            <a:ext cx="13578779" cy="1463675"/>
          </a:xfrm>
          <a:prstGeom prst="rect">
            <a:avLst/>
          </a:prstGeom>
        </p:spPr>
        <p:txBody>
          <a:bodyPr anchor="t" rtlCol="false" tIns="0" lIns="0" bIns="0" rIns="0">
            <a:spAutoFit/>
          </a:bodyPr>
          <a:lstStyle/>
          <a:p>
            <a:pPr algn="l">
              <a:lnSpc>
                <a:spcPts val="3299"/>
              </a:lnSpc>
            </a:pPr>
            <a:r>
              <a:rPr lang="en-US" sz="2999" b="true">
                <a:solidFill>
                  <a:srgbClr val="FFFFFF"/>
                </a:solidFill>
                <a:latin typeface="Poppins Bold"/>
                <a:ea typeface="Poppins Bold"/>
                <a:cs typeface="Poppins Bold"/>
                <a:sym typeface="Poppins Bold"/>
              </a:rPr>
              <a:t>Exemple :</a:t>
            </a:r>
          </a:p>
          <a:p>
            <a:pPr algn="l">
              <a:lnSpc>
                <a:spcPts val="2750"/>
              </a:lnSpc>
            </a:pPr>
          </a:p>
          <a:p>
            <a:pPr algn="l" marL="539751" indent="-269876" lvl="1">
              <a:lnSpc>
                <a:spcPts val="2750"/>
              </a:lnSpc>
              <a:spcBef>
                <a:spcPct val="0"/>
              </a:spcBef>
              <a:buFont typeface="Arial"/>
              <a:buChar char="•"/>
            </a:pPr>
            <a:r>
              <a:rPr lang="en-US" b="true" sz="2500">
                <a:solidFill>
                  <a:srgbClr val="FFFFFF"/>
                </a:solidFill>
                <a:latin typeface="Poppins Bold"/>
                <a:ea typeface="Poppins Bold"/>
                <a:cs typeface="Poppins Bold"/>
                <a:sym typeface="Poppins Bold"/>
              </a:rPr>
              <a:t>A data </a:t>
            </a:r>
            <a:r>
              <a:rPr lang="en-US" b="true" sz="2500">
                <a:solidFill>
                  <a:srgbClr val="FFFFFF"/>
                </a:solidFill>
                <a:latin typeface="Poppins Bold"/>
                <a:ea typeface="Poppins Bold"/>
                <a:cs typeface="Poppins Bold"/>
                <a:sym typeface="Poppins Bold"/>
              </a:rPr>
              <a:t>path is a crucial component of a computer's</a:t>
            </a:r>
            <a:r>
              <a:rPr lang="en-US" b="true" sz="2500">
                <a:solidFill>
                  <a:srgbClr val="FFFFFF"/>
                </a:solidFill>
                <a:latin typeface="Poppins Bold"/>
                <a:ea typeface="Poppins Bold"/>
                <a:cs typeface="Poppins Bold"/>
                <a:sym typeface="Poppins Bold"/>
              </a:rPr>
              <a:t> architecture that facilitates the processing and transfer of data within the CPU</a:t>
            </a:r>
          </a:p>
        </p:txBody>
      </p:sp>
    </p:spTree>
  </p:cSld>
  <p:clrMapOvr>
    <a:masterClrMapping/>
  </p:clrMapOvr>
  <p:transition spd="slow">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100837">
            <a:off x="-6130098" y="-32819"/>
            <a:ext cx="8234382" cy="8701481"/>
          </a:xfrm>
          <a:custGeom>
            <a:avLst/>
            <a:gdLst/>
            <a:ahLst/>
            <a:cxnLst/>
            <a:rect r="r" b="b" t="t" l="l"/>
            <a:pathLst>
              <a:path h="8701481" w="8234382">
                <a:moveTo>
                  <a:pt x="8234382" y="0"/>
                </a:moveTo>
                <a:lnTo>
                  <a:pt x="0" y="0"/>
                </a:lnTo>
                <a:lnTo>
                  <a:pt x="0" y="8701482"/>
                </a:lnTo>
                <a:lnTo>
                  <a:pt x="8234382" y="8701482"/>
                </a:lnTo>
                <a:lnTo>
                  <a:pt x="8234382" y="0"/>
                </a:lnTo>
                <a:close/>
              </a:path>
            </a:pathLst>
          </a:custGeom>
          <a:blipFill>
            <a:blip r:embed="rId2"/>
            <a:stretch>
              <a:fillRect l="0" t="0" r="-381" b="-1869"/>
            </a:stretch>
          </a:blipFill>
        </p:spPr>
      </p:sp>
      <p:sp>
        <p:nvSpPr>
          <p:cNvPr name="Freeform 3" id="3"/>
          <p:cNvSpPr/>
          <p:nvPr/>
        </p:nvSpPr>
        <p:spPr>
          <a:xfrm flipH="false" flipV="false" rot="0">
            <a:off x="14614603" y="1495015"/>
            <a:ext cx="1951937" cy="8007945"/>
          </a:xfrm>
          <a:custGeom>
            <a:avLst/>
            <a:gdLst/>
            <a:ahLst/>
            <a:cxnLst/>
            <a:rect r="r" b="b" t="t" l="l"/>
            <a:pathLst>
              <a:path h="8007945" w="1951937">
                <a:moveTo>
                  <a:pt x="0" y="0"/>
                </a:moveTo>
                <a:lnTo>
                  <a:pt x="1951936" y="0"/>
                </a:lnTo>
                <a:lnTo>
                  <a:pt x="1951936" y="8007946"/>
                </a:lnTo>
                <a:lnTo>
                  <a:pt x="0" y="8007946"/>
                </a:lnTo>
                <a:lnTo>
                  <a:pt x="0" y="0"/>
                </a:lnTo>
                <a:close/>
              </a:path>
            </a:pathLst>
          </a:custGeom>
          <a:blipFill>
            <a:blip r:embed="rId3"/>
            <a:stretch>
              <a:fillRect l="0" t="0" r="0" b="0"/>
            </a:stretch>
          </a:blipFill>
        </p:spPr>
      </p:sp>
      <p:grpSp>
        <p:nvGrpSpPr>
          <p:cNvPr name="Group 4" id="4"/>
          <p:cNvGrpSpPr/>
          <p:nvPr/>
        </p:nvGrpSpPr>
        <p:grpSpPr>
          <a:xfrm rot="0">
            <a:off x="15284344" y="2657088"/>
            <a:ext cx="612453" cy="61245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FBF9F1"/>
            </a:solidFill>
          </p:spPr>
        </p:sp>
        <p:sp>
          <p:nvSpPr>
            <p:cNvPr name="TextBox 6" id="6"/>
            <p:cNvSpPr txBox="true"/>
            <p:nvPr/>
          </p:nvSpPr>
          <p:spPr>
            <a:xfrm>
              <a:off x="203200" y="-28575"/>
              <a:ext cx="406400" cy="739775"/>
            </a:xfrm>
            <a:prstGeom prst="rect">
              <a:avLst/>
            </a:prstGeom>
          </p:spPr>
          <p:txBody>
            <a:bodyPr anchor="ctr" rtlCol="false" tIns="50800" lIns="50800" bIns="50800" rIns="50800"/>
            <a:lstStyle/>
            <a:p>
              <a:pPr algn="ctr">
                <a:lnSpc>
                  <a:spcPts val="2100"/>
                </a:lnSpc>
                <a:spcBef>
                  <a:spcPct val="0"/>
                </a:spcBef>
              </a:pPr>
            </a:p>
          </p:txBody>
        </p:sp>
      </p:grpSp>
      <p:grpSp>
        <p:nvGrpSpPr>
          <p:cNvPr name="Group 7" id="7"/>
          <p:cNvGrpSpPr/>
          <p:nvPr/>
        </p:nvGrpSpPr>
        <p:grpSpPr>
          <a:xfrm rot="0">
            <a:off x="15284344" y="4359450"/>
            <a:ext cx="612453" cy="61245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FBF9F1"/>
            </a:solidFill>
          </p:spPr>
        </p:sp>
        <p:sp>
          <p:nvSpPr>
            <p:cNvPr name="TextBox 9" id="9"/>
            <p:cNvSpPr txBox="true"/>
            <p:nvPr/>
          </p:nvSpPr>
          <p:spPr>
            <a:xfrm>
              <a:off x="203200" y="-28575"/>
              <a:ext cx="406400" cy="739775"/>
            </a:xfrm>
            <a:prstGeom prst="rect">
              <a:avLst/>
            </a:prstGeom>
          </p:spPr>
          <p:txBody>
            <a:bodyPr anchor="ctr" rtlCol="false" tIns="50800" lIns="50800" bIns="50800" rIns="50800"/>
            <a:lstStyle/>
            <a:p>
              <a:pPr algn="ctr">
                <a:lnSpc>
                  <a:spcPts val="2100"/>
                </a:lnSpc>
                <a:spcBef>
                  <a:spcPct val="0"/>
                </a:spcBef>
              </a:pPr>
            </a:p>
          </p:txBody>
        </p:sp>
      </p:grpSp>
      <p:grpSp>
        <p:nvGrpSpPr>
          <p:cNvPr name="Group 10" id="10"/>
          <p:cNvGrpSpPr/>
          <p:nvPr/>
        </p:nvGrpSpPr>
        <p:grpSpPr>
          <a:xfrm rot="0">
            <a:off x="15284344" y="6059794"/>
            <a:ext cx="612453" cy="61245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FBF9F1"/>
            </a:solidFill>
          </p:spPr>
        </p:sp>
        <p:sp>
          <p:nvSpPr>
            <p:cNvPr name="TextBox 12" id="12"/>
            <p:cNvSpPr txBox="true"/>
            <p:nvPr/>
          </p:nvSpPr>
          <p:spPr>
            <a:xfrm>
              <a:off x="203200" y="-28575"/>
              <a:ext cx="406400" cy="739775"/>
            </a:xfrm>
            <a:prstGeom prst="rect">
              <a:avLst/>
            </a:prstGeom>
          </p:spPr>
          <p:txBody>
            <a:bodyPr anchor="ctr" rtlCol="false" tIns="50800" lIns="50800" bIns="50800" rIns="50800"/>
            <a:lstStyle/>
            <a:p>
              <a:pPr algn="ctr">
                <a:lnSpc>
                  <a:spcPts val="2100"/>
                </a:lnSpc>
                <a:spcBef>
                  <a:spcPct val="0"/>
                </a:spcBef>
              </a:pPr>
            </a:p>
          </p:txBody>
        </p:sp>
      </p:grpSp>
      <p:grpSp>
        <p:nvGrpSpPr>
          <p:cNvPr name="Group 13" id="13"/>
          <p:cNvGrpSpPr/>
          <p:nvPr/>
        </p:nvGrpSpPr>
        <p:grpSpPr>
          <a:xfrm rot="0">
            <a:off x="15284344" y="7760138"/>
            <a:ext cx="612453" cy="61245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FBF9F1"/>
            </a:solidFill>
          </p:spPr>
        </p:sp>
        <p:sp>
          <p:nvSpPr>
            <p:cNvPr name="TextBox 15" id="15"/>
            <p:cNvSpPr txBox="true"/>
            <p:nvPr/>
          </p:nvSpPr>
          <p:spPr>
            <a:xfrm>
              <a:off x="203200" y="-28575"/>
              <a:ext cx="406400" cy="739775"/>
            </a:xfrm>
            <a:prstGeom prst="rect">
              <a:avLst/>
            </a:prstGeom>
          </p:spPr>
          <p:txBody>
            <a:bodyPr anchor="ctr" rtlCol="false" tIns="50800" lIns="50800" bIns="50800" rIns="50800"/>
            <a:lstStyle/>
            <a:p>
              <a:pPr algn="ctr">
                <a:lnSpc>
                  <a:spcPts val="2100"/>
                </a:lnSpc>
                <a:spcBef>
                  <a:spcPct val="0"/>
                </a:spcBef>
              </a:pPr>
            </a:p>
          </p:txBody>
        </p:sp>
      </p:grpSp>
      <p:sp>
        <p:nvSpPr>
          <p:cNvPr name="TextBox 16" id="16"/>
          <p:cNvSpPr txBox="true"/>
          <p:nvPr/>
        </p:nvSpPr>
        <p:spPr>
          <a:xfrm rot="0">
            <a:off x="1435519" y="374689"/>
            <a:ext cx="15823781" cy="892176"/>
          </a:xfrm>
          <a:prstGeom prst="rect">
            <a:avLst/>
          </a:prstGeom>
        </p:spPr>
        <p:txBody>
          <a:bodyPr anchor="t" rtlCol="false" tIns="0" lIns="0" bIns="0" rIns="0">
            <a:spAutoFit/>
          </a:bodyPr>
          <a:lstStyle/>
          <a:p>
            <a:pPr algn="ctr">
              <a:lnSpc>
                <a:spcPts val="6999"/>
              </a:lnSpc>
              <a:spcBef>
                <a:spcPct val="0"/>
              </a:spcBef>
            </a:pPr>
            <a:r>
              <a:rPr lang="en-US" b="true" sz="4999" i="true">
                <a:solidFill>
                  <a:srgbClr val="FF9F29"/>
                </a:solidFill>
                <a:latin typeface="Poppins Bold Italics"/>
                <a:ea typeface="Poppins Bold Italics"/>
                <a:cs typeface="Poppins Bold Italics"/>
                <a:sym typeface="Poppins Bold Italics"/>
              </a:rPr>
              <a:t>DATA PATH</a:t>
            </a:r>
          </a:p>
        </p:txBody>
      </p:sp>
      <p:sp>
        <p:nvSpPr>
          <p:cNvPr name="TextBox 17" id="17"/>
          <p:cNvSpPr txBox="true"/>
          <p:nvPr/>
        </p:nvSpPr>
        <p:spPr>
          <a:xfrm rot="0">
            <a:off x="2863844" y="1965325"/>
            <a:ext cx="11057997" cy="3178175"/>
          </a:xfrm>
          <a:prstGeom prst="rect">
            <a:avLst/>
          </a:prstGeom>
        </p:spPr>
        <p:txBody>
          <a:bodyPr anchor="t" rtlCol="false" tIns="0" lIns="0" bIns="0" rIns="0">
            <a:spAutoFit/>
          </a:bodyPr>
          <a:lstStyle/>
          <a:p>
            <a:pPr algn="l">
              <a:lnSpc>
                <a:spcPts val="3299"/>
              </a:lnSpc>
            </a:pPr>
            <a:r>
              <a:rPr lang="en-US" sz="2999" b="true">
                <a:solidFill>
                  <a:srgbClr val="FFFFFF"/>
                </a:solidFill>
                <a:latin typeface="Poppins Bold"/>
                <a:ea typeface="Poppins Bold"/>
                <a:cs typeface="Poppins Bold"/>
                <a:sym typeface="Poppins Bold"/>
              </a:rPr>
              <a:t>Implémentation du Data Path :</a:t>
            </a:r>
          </a:p>
          <a:p>
            <a:pPr algn="l">
              <a:lnSpc>
                <a:spcPts val="2750"/>
              </a:lnSpc>
            </a:pPr>
          </a:p>
          <a:p>
            <a:pPr algn="l" marL="539751" indent="-269876" lvl="1">
              <a:lnSpc>
                <a:spcPts val="2750"/>
              </a:lnSpc>
              <a:buFont typeface="Arial"/>
              <a:buChar char="•"/>
            </a:pPr>
            <a:r>
              <a:rPr lang="en-US" b="true" sz="2500">
                <a:solidFill>
                  <a:srgbClr val="FFFFFF"/>
                </a:solidFill>
                <a:latin typeface="Poppins Bold"/>
                <a:ea typeface="Poppins Bold"/>
                <a:cs typeface="Poppins Bold"/>
                <a:sym typeface="Poppins Bold"/>
              </a:rPr>
              <a:t>Implémenté dans</a:t>
            </a:r>
            <a:r>
              <a:rPr lang="en-US" b="true" sz="2500">
                <a:solidFill>
                  <a:srgbClr val="FFFFFF"/>
                </a:solidFill>
                <a:latin typeface="Poppins Bold"/>
                <a:ea typeface="Poppins Bold"/>
                <a:cs typeface="Poppins Bold"/>
                <a:sym typeface="Poppins Bold"/>
              </a:rPr>
              <a:t> le fichier réalisé en VHDL</a:t>
            </a:r>
          </a:p>
          <a:p>
            <a:pPr algn="l">
              <a:lnSpc>
                <a:spcPts val="2750"/>
              </a:lnSpc>
            </a:pPr>
            <a:r>
              <a:rPr lang="en-US" b="true" sz="2500">
                <a:solidFill>
                  <a:srgbClr val="FFFFFF"/>
                </a:solidFill>
                <a:latin typeface="Poppins Bold"/>
                <a:ea typeface="Poppins Bold"/>
                <a:cs typeface="Poppins Bold"/>
                <a:sym typeface="Poppins Bold"/>
              </a:rPr>
              <a:t>        nommé CryptoCore_Data_Path.vhd </a:t>
            </a:r>
          </a:p>
          <a:p>
            <a:pPr algn="l">
              <a:lnSpc>
                <a:spcPts val="2750"/>
              </a:lnSpc>
            </a:pPr>
          </a:p>
          <a:p>
            <a:pPr algn="l" marL="539751" indent="-269876" lvl="1">
              <a:lnSpc>
                <a:spcPts val="2750"/>
              </a:lnSpc>
              <a:buFont typeface="Arial"/>
              <a:buChar char="•"/>
            </a:pPr>
            <a:r>
              <a:rPr lang="en-US" b="true" sz="2500">
                <a:solidFill>
                  <a:srgbClr val="FFFFFF"/>
                </a:solidFill>
                <a:latin typeface="Poppins Bold"/>
                <a:ea typeface="Poppins Bold"/>
                <a:cs typeface="Poppins Bold"/>
                <a:sym typeface="Poppins Bold"/>
              </a:rPr>
              <a:t>Gère l'interface de Statut(data_ready, output_fifo_not_full) pour l'Unité de Contrôle (FSM)</a:t>
            </a:r>
          </a:p>
          <a:p>
            <a:pPr algn="l">
              <a:lnSpc>
                <a:spcPts val="2750"/>
              </a:lnSpc>
            </a:pPr>
          </a:p>
          <a:p>
            <a:pPr algn="l" marL="539751" indent="-269876" lvl="1">
              <a:lnSpc>
                <a:spcPts val="2750"/>
              </a:lnSpc>
              <a:buFont typeface="Arial"/>
              <a:buChar char="•"/>
            </a:pPr>
            <a:r>
              <a:rPr lang="en-US" b="true" sz="2500">
                <a:solidFill>
                  <a:srgbClr val="FFFFFF"/>
                </a:solidFill>
                <a:latin typeface="Poppins Bold"/>
                <a:ea typeface="Poppins Bold"/>
                <a:cs typeface="Poppins Bold"/>
                <a:sym typeface="Poppins Bold"/>
              </a:rPr>
              <a:t>Il assure l’instanciation et l’interconnexion des blocs :</a:t>
            </a:r>
          </a:p>
        </p:txBody>
      </p:sp>
      <p:sp>
        <p:nvSpPr>
          <p:cNvPr name="TextBox 18" id="18"/>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14</a:t>
            </a:r>
          </a:p>
        </p:txBody>
      </p:sp>
      <p:sp>
        <p:nvSpPr>
          <p:cNvPr name="TextBox 19" id="19"/>
          <p:cNvSpPr txBox="true"/>
          <p:nvPr/>
        </p:nvSpPr>
        <p:spPr>
          <a:xfrm rot="0">
            <a:off x="2863844" y="6325870"/>
            <a:ext cx="11255369" cy="2932430"/>
          </a:xfrm>
          <a:prstGeom prst="rect">
            <a:avLst/>
          </a:prstGeom>
        </p:spPr>
        <p:txBody>
          <a:bodyPr anchor="t" rtlCol="false" tIns="0" lIns="0" bIns="0" rIns="0">
            <a:spAutoFit/>
          </a:bodyPr>
          <a:lstStyle/>
          <a:p>
            <a:pPr algn="l">
              <a:lnSpc>
                <a:spcPts val="3299"/>
              </a:lnSpc>
            </a:pPr>
            <a:r>
              <a:rPr lang="en-US" sz="2999" b="true">
                <a:solidFill>
                  <a:srgbClr val="FFFFFF"/>
                </a:solidFill>
                <a:latin typeface="Poppins Bold"/>
                <a:ea typeface="Poppins Bold"/>
                <a:cs typeface="Poppins Bold"/>
                <a:sym typeface="Poppins Bold"/>
              </a:rPr>
              <a:t>Fonction principale :</a:t>
            </a:r>
          </a:p>
          <a:p>
            <a:pPr algn="l">
              <a:lnSpc>
                <a:spcPts val="3079"/>
              </a:lnSpc>
            </a:pPr>
          </a:p>
          <a:p>
            <a:pPr algn="l" marL="539751" indent="-269876" lvl="1">
              <a:lnSpc>
                <a:spcPts val="2750"/>
              </a:lnSpc>
              <a:spcBef>
                <a:spcPct val="0"/>
              </a:spcBef>
              <a:buFont typeface="Arial"/>
              <a:buChar char="•"/>
            </a:pPr>
            <a:r>
              <a:rPr lang="en-US" b="true" sz="2500">
                <a:solidFill>
                  <a:srgbClr val="FFFFFF"/>
                </a:solidFill>
                <a:latin typeface="Poppins Bold"/>
                <a:ea typeface="Poppins Bold"/>
                <a:cs typeface="Poppins Bold"/>
                <a:sym typeface="Poppins Bold"/>
              </a:rPr>
              <a:t>Inté</a:t>
            </a:r>
            <a:r>
              <a:rPr lang="en-US" b="true" sz="2500">
                <a:solidFill>
                  <a:srgbClr val="FFFFFF"/>
                </a:solidFill>
                <a:latin typeface="Poppins Bold"/>
                <a:ea typeface="Poppins Bold"/>
                <a:cs typeface="Poppins Bold"/>
                <a:sym typeface="Poppins Bold"/>
              </a:rPr>
              <a:t>gration centralisée des blocs matériels</a:t>
            </a:r>
          </a:p>
          <a:p>
            <a:pPr algn="l">
              <a:lnSpc>
                <a:spcPts val="2750"/>
              </a:lnSpc>
              <a:spcBef>
                <a:spcPct val="0"/>
              </a:spcBef>
            </a:pPr>
          </a:p>
          <a:p>
            <a:pPr algn="l" marL="539751" indent="-269876" lvl="1">
              <a:lnSpc>
                <a:spcPts val="2750"/>
              </a:lnSpc>
              <a:spcBef>
                <a:spcPct val="0"/>
              </a:spcBef>
              <a:buFont typeface="Arial"/>
              <a:buChar char="•"/>
            </a:pPr>
            <a:r>
              <a:rPr lang="en-US" b="true" sz="2500">
                <a:solidFill>
                  <a:srgbClr val="FFFFFF"/>
                </a:solidFill>
                <a:latin typeface="Poppins Bold"/>
                <a:ea typeface="Poppins Bold"/>
                <a:cs typeface="Poppins Bold"/>
                <a:sym typeface="Poppins Bold"/>
              </a:rPr>
              <a:t>Acheminement cohérent des données</a:t>
            </a:r>
          </a:p>
          <a:p>
            <a:pPr algn="l">
              <a:lnSpc>
                <a:spcPts val="2750"/>
              </a:lnSpc>
              <a:spcBef>
                <a:spcPct val="0"/>
              </a:spcBef>
            </a:pPr>
          </a:p>
          <a:p>
            <a:pPr algn="l" marL="539751" indent="-269876" lvl="1">
              <a:lnSpc>
                <a:spcPts val="2750"/>
              </a:lnSpc>
              <a:spcBef>
                <a:spcPct val="0"/>
              </a:spcBef>
              <a:buFont typeface="Arial"/>
              <a:buChar char="•"/>
            </a:pPr>
            <a:r>
              <a:rPr lang="en-US" b="true" sz="2500">
                <a:solidFill>
                  <a:srgbClr val="FFFFFF"/>
                </a:solidFill>
                <a:latin typeface="Poppins Bold"/>
                <a:ea typeface="Poppins Bold"/>
                <a:cs typeface="Poppins Bold"/>
                <a:sym typeface="Poppins Bold"/>
              </a:rPr>
              <a:t>Contrôle précis des échanges internes</a:t>
            </a:r>
          </a:p>
          <a:p>
            <a:pPr algn="l">
              <a:lnSpc>
                <a:spcPts val="3079"/>
              </a:lnSpc>
              <a:spcBef>
                <a:spcPct val="0"/>
              </a:spcBef>
            </a:pPr>
          </a:p>
        </p:txBody>
      </p:sp>
    </p:spTree>
  </p:cSld>
  <p:clrMapOvr>
    <a:masterClrMapping/>
  </p:clrMapOvr>
  <p:transition spd="slow">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100837">
            <a:off x="-6130098" y="-32819"/>
            <a:ext cx="8234382" cy="8701481"/>
          </a:xfrm>
          <a:custGeom>
            <a:avLst/>
            <a:gdLst/>
            <a:ahLst/>
            <a:cxnLst/>
            <a:rect r="r" b="b" t="t" l="l"/>
            <a:pathLst>
              <a:path h="8701481" w="8234382">
                <a:moveTo>
                  <a:pt x="8234382" y="0"/>
                </a:moveTo>
                <a:lnTo>
                  <a:pt x="0" y="0"/>
                </a:lnTo>
                <a:lnTo>
                  <a:pt x="0" y="8701482"/>
                </a:lnTo>
                <a:lnTo>
                  <a:pt x="8234382" y="8701482"/>
                </a:lnTo>
                <a:lnTo>
                  <a:pt x="8234382" y="0"/>
                </a:lnTo>
                <a:close/>
              </a:path>
            </a:pathLst>
          </a:custGeom>
          <a:blipFill>
            <a:blip r:embed="rId2"/>
            <a:stretch>
              <a:fillRect l="0" t="0" r="-381" b="-1869"/>
            </a:stretch>
          </a:blipFill>
        </p:spPr>
      </p:sp>
      <p:sp>
        <p:nvSpPr>
          <p:cNvPr name="Freeform 3" id="3"/>
          <p:cNvSpPr/>
          <p:nvPr/>
        </p:nvSpPr>
        <p:spPr>
          <a:xfrm flipH="false" flipV="false" rot="0">
            <a:off x="10719227" y="2890244"/>
            <a:ext cx="6994743" cy="1180281"/>
          </a:xfrm>
          <a:custGeom>
            <a:avLst/>
            <a:gdLst/>
            <a:ahLst/>
            <a:cxnLst/>
            <a:rect r="r" b="b" t="t" l="l"/>
            <a:pathLst>
              <a:path h="1180281" w="6994743">
                <a:moveTo>
                  <a:pt x="0" y="0"/>
                </a:moveTo>
                <a:lnTo>
                  <a:pt x="6994743" y="0"/>
                </a:lnTo>
                <a:lnTo>
                  <a:pt x="6994743" y="1180281"/>
                </a:lnTo>
                <a:lnTo>
                  <a:pt x="0" y="1180281"/>
                </a:lnTo>
                <a:lnTo>
                  <a:pt x="0" y="0"/>
                </a:lnTo>
                <a:close/>
              </a:path>
            </a:pathLst>
          </a:custGeom>
          <a:blipFill>
            <a:blip r:embed="rId3"/>
            <a:stretch>
              <a:fillRect l="0" t="0" r="-37291" b="0"/>
            </a:stretch>
          </a:blipFill>
        </p:spPr>
      </p:sp>
      <p:sp>
        <p:nvSpPr>
          <p:cNvPr name="Freeform 4" id="4"/>
          <p:cNvSpPr/>
          <p:nvPr/>
        </p:nvSpPr>
        <p:spPr>
          <a:xfrm flipH="false" flipV="false" rot="0">
            <a:off x="10719227" y="5934659"/>
            <a:ext cx="6994743" cy="2065300"/>
          </a:xfrm>
          <a:custGeom>
            <a:avLst/>
            <a:gdLst/>
            <a:ahLst/>
            <a:cxnLst/>
            <a:rect r="r" b="b" t="t" l="l"/>
            <a:pathLst>
              <a:path h="2065300" w="6994743">
                <a:moveTo>
                  <a:pt x="0" y="0"/>
                </a:moveTo>
                <a:lnTo>
                  <a:pt x="6994743" y="0"/>
                </a:lnTo>
                <a:lnTo>
                  <a:pt x="6994743" y="2065300"/>
                </a:lnTo>
                <a:lnTo>
                  <a:pt x="0" y="2065300"/>
                </a:lnTo>
                <a:lnTo>
                  <a:pt x="0" y="0"/>
                </a:lnTo>
                <a:close/>
              </a:path>
            </a:pathLst>
          </a:custGeom>
          <a:blipFill>
            <a:blip r:embed="rId4"/>
            <a:stretch>
              <a:fillRect l="0" t="0" r="0" b="0"/>
            </a:stretch>
          </a:blipFill>
        </p:spPr>
      </p:sp>
      <p:sp>
        <p:nvSpPr>
          <p:cNvPr name="TextBox 5" id="5"/>
          <p:cNvSpPr txBox="true"/>
          <p:nvPr/>
        </p:nvSpPr>
        <p:spPr>
          <a:xfrm rot="0">
            <a:off x="1435519" y="374689"/>
            <a:ext cx="15823781" cy="892176"/>
          </a:xfrm>
          <a:prstGeom prst="rect">
            <a:avLst/>
          </a:prstGeom>
        </p:spPr>
        <p:txBody>
          <a:bodyPr anchor="t" rtlCol="false" tIns="0" lIns="0" bIns="0" rIns="0">
            <a:spAutoFit/>
          </a:bodyPr>
          <a:lstStyle/>
          <a:p>
            <a:pPr algn="ctr">
              <a:lnSpc>
                <a:spcPts val="6999"/>
              </a:lnSpc>
              <a:spcBef>
                <a:spcPct val="0"/>
              </a:spcBef>
            </a:pPr>
            <a:r>
              <a:rPr lang="en-US" b="true" sz="4999" i="true">
                <a:solidFill>
                  <a:srgbClr val="FF9F29"/>
                </a:solidFill>
                <a:latin typeface="Poppins Bold Italics"/>
                <a:ea typeface="Poppins Bold Italics"/>
                <a:cs typeface="Poppins Bold Italics"/>
                <a:sym typeface="Poppins Bold Italics"/>
              </a:rPr>
              <a:t>DATA PATH</a:t>
            </a:r>
          </a:p>
        </p:txBody>
      </p:sp>
      <p:sp>
        <p:nvSpPr>
          <p:cNvPr name="TextBox 6" id="6"/>
          <p:cNvSpPr txBox="true"/>
          <p:nvPr/>
        </p:nvSpPr>
        <p:spPr>
          <a:xfrm rot="0">
            <a:off x="1928138" y="2778709"/>
            <a:ext cx="7059485" cy="1403350"/>
          </a:xfrm>
          <a:prstGeom prst="rect">
            <a:avLst/>
          </a:prstGeom>
        </p:spPr>
        <p:txBody>
          <a:bodyPr anchor="t" rtlCol="false" tIns="0" lIns="0" bIns="0" rIns="0">
            <a:spAutoFit/>
          </a:bodyPr>
          <a:lstStyle/>
          <a:p>
            <a:pPr algn="l" marL="539749" indent="-269875" lvl="1">
              <a:lnSpc>
                <a:spcPts val="2749"/>
              </a:lnSpc>
              <a:buFont typeface="Arial"/>
              <a:buChar char="•"/>
            </a:pPr>
            <a:r>
              <a:rPr lang="en-US" b="true" sz="2499">
                <a:solidFill>
                  <a:srgbClr val="FFFFFF"/>
                </a:solidFill>
                <a:latin typeface="Poppins Bold"/>
                <a:ea typeface="Poppins Bold"/>
                <a:cs typeface="Poppins Bold"/>
                <a:sym typeface="Poppins Bold"/>
              </a:rPr>
              <a:t>Importation des librairies IEEE pour util</a:t>
            </a:r>
            <a:r>
              <a:rPr lang="en-US" b="true" sz="2499">
                <a:solidFill>
                  <a:srgbClr val="FFFFFF"/>
                </a:solidFill>
                <a:latin typeface="Poppins Bold"/>
                <a:ea typeface="Poppins Bold"/>
                <a:cs typeface="Poppins Bold"/>
                <a:sym typeface="Poppins Bold"/>
              </a:rPr>
              <a:t>is</a:t>
            </a:r>
            <a:r>
              <a:rPr lang="en-US" b="true" sz="2499">
                <a:solidFill>
                  <a:srgbClr val="FFFFFF"/>
                </a:solidFill>
                <a:latin typeface="Poppins Bold"/>
                <a:ea typeface="Poppins Bold"/>
                <a:cs typeface="Poppins Bold"/>
                <a:sym typeface="Poppins Bold"/>
              </a:rPr>
              <a:t>er des types et opérations VHDL standard, assurant portabilité et fiabilité.</a:t>
            </a:r>
          </a:p>
        </p:txBody>
      </p:sp>
      <p:sp>
        <p:nvSpPr>
          <p:cNvPr name="TextBox 7" id="7"/>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15</a:t>
            </a:r>
          </a:p>
        </p:txBody>
      </p:sp>
      <p:sp>
        <p:nvSpPr>
          <p:cNvPr name="TextBox 8" id="8"/>
          <p:cNvSpPr txBox="true"/>
          <p:nvPr/>
        </p:nvSpPr>
        <p:spPr>
          <a:xfrm rot="0">
            <a:off x="1928138" y="6094184"/>
            <a:ext cx="7059485" cy="1746250"/>
          </a:xfrm>
          <a:prstGeom prst="rect">
            <a:avLst/>
          </a:prstGeom>
        </p:spPr>
        <p:txBody>
          <a:bodyPr anchor="t" rtlCol="false" tIns="0" lIns="0" bIns="0" rIns="0">
            <a:spAutoFit/>
          </a:bodyPr>
          <a:lstStyle/>
          <a:p>
            <a:pPr algn="l" marL="539749" indent="-269875" lvl="1">
              <a:lnSpc>
                <a:spcPts val="2749"/>
              </a:lnSpc>
              <a:buFont typeface="Arial"/>
              <a:buChar char="•"/>
            </a:pPr>
            <a:r>
              <a:rPr lang="en-US" b="true" sz="2499">
                <a:solidFill>
                  <a:srgbClr val="FFFFFF"/>
                </a:solidFill>
                <a:latin typeface="Poppins Bold"/>
                <a:ea typeface="Poppins Bold"/>
                <a:cs typeface="Poppins Bold"/>
                <a:sym typeface="Poppins Bold"/>
              </a:rPr>
              <a:t>Définition des paramètres globaux (larg</a:t>
            </a:r>
            <a:r>
              <a:rPr lang="en-US" b="true" sz="2499">
                <a:solidFill>
                  <a:srgbClr val="FFFFFF"/>
                </a:solidFill>
                <a:latin typeface="Poppins Bold"/>
                <a:ea typeface="Poppins Bold"/>
                <a:cs typeface="Poppins Bold"/>
                <a:sym typeface="Poppins Bold"/>
              </a:rPr>
              <a:t>eur AES et profondeur des FIFO) dans un package afin de rendre le design modulaire et facilement modifiable.</a:t>
            </a:r>
          </a:p>
        </p:txBody>
      </p:sp>
      <p:sp>
        <p:nvSpPr>
          <p:cNvPr name="TextBox 9" id="9"/>
          <p:cNvSpPr txBox="true"/>
          <p:nvPr/>
        </p:nvSpPr>
        <p:spPr>
          <a:xfrm rot="0">
            <a:off x="2718683" y="1687135"/>
            <a:ext cx="14540617" cy="438150"/>
          </a:xfrm>
          <a:prstGeom prst="rect">
            <a:avLst/>
          </a:prstGeom>
        </p:spPr>
        <p:txBody>
          <a:bodyPr anchor="t" rtlCol="false" tIns="0" lIns="0" bIns="0" rIns="0">
            <a:spAutoFit/>
          </a:bodyPr>
          <a:lstStyle/>
          <a:p>
            <a:pPr algn="l">
              <a:lnSpc>
                <a:spcPts val="3299"/>
              </a:lnSpc>
            </a:pPr>
            <a:r>
              <a:rPr lang="en-US" sz="2999" b="true">
                <a:solidFill>
                  <a:srgbClr val="FFFFFF"/>
                </a:solidFill>
                <a:latin typeface="Poppins Bold"/>
                <a:ea typeface="Poppins Bold"/>
                <a:cs typeface="Poppins Bold"/>
                <a:sym typeface="Poppins Bold"/>
              </a:rPr>
              <a:t>Explication des blocs du code pour bien comprendre le rôle du Data Path  :</a:t>
            </a:r>
          </a:p>
        </p:txBody>
      </p:sp>
    </p:spTree>
  </p:cSld>
  <p:clrMapOvr>
    <a:masterClrMapping/>
  </p:clrMapOvr>
  <p:transition spd="slow">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100837">
            <a:off x="-6130098" y="-32819"/>
            <a:ext cx="8234382" cy="8701481"/>
          </a:xfrm>
          <a:custGeom>
            <a:avLst/>
            <a:gdLst/>
            <a:ahLst/>
            <a:cxnLst/>
            <a:rect r="r" b="b" t="t" l="l"/>
            <a:pathLst>
              <a:path h="8701481" w="8234382">
                <a:moveTo>
                  <a:pt x="8234382" y="0"/>
                </a:moveTo>
                <a:lnTo>
                  <a:pt x="0" y="0"/>
                </a:lnTo>
                <a:lnTo>
                  <a:pt x="0" y="8701482"/>
                </a:lnTo>
                <a:lnTo>
                  <a:pt x="8234382" y="8701482"/>
                </a:lnTo>
                <a:lnTo>
                  <a:pt x="8234382" y="0"/>
                </a:lnTo>
                <a:close/>
              </a:path>
            </a:pathLst>
          </a:custGeom>
          <a:blipFill>
            <a:blip r:embed="rId2"/>
            <a:stretch>
              <a:fillRect l="0" t="0" r="-381" b="-1869"/>
            </a:stretch>
          </a:blipFill>
        </p:spPr>
      </p:sp>
      <p:sp>
        <p:nvSpPr>
          <p:cNvPr name="Freeform 3" id="3"/>
          <p:cNvSpPr/>
          <p:nvPr/>
        </p:nvSpPr>
        <p:spPr>
          <a:xfrm flipH="false" flipV="false" rot="0">
            <a:off x="9671590" y="1891136"/>
            <a:ext cx="8366560" cy="1501059"/>
          </a:xfrm>
          <a:custGeom>
            <a:avLst/>
            <a:gdLst/>
            <a:ahLst/>
            <a:cxnLst/>
            <a:rect r="r" b="b" t="t" l="l"/>
            <a:pathLst>
              <a:path h="1501059" w="8366560">
                <a:moveTo>
                  <a:pt x="0" y="0"/>
                </a:moveTo>
                <a:lnTo>
                  <a:pt x="8366561" y="0"/>
                </a:lnTo>
                <a:lnTo>
                  <a:pt x="8366561" y="1501059"/>
                </a:lnTo>
                <a:lnTo>
                  <a:pt x="0" y="1501059"/>
                </a:lnTo>
                <a:lnTo>
                  <a:pt x="0" y="0"/>
                </a:lnTo>
                <a:close/>
              </a:path>
            </a:pathLst>
          </a:custGeom>
          <a:blipFill>
            <a:blip r:embed="rId3"/>
            <a:stretch>
              <a:fillRect l="0" t="0" r="0" b="0"/>
            </a:stretch>
          </a:blipFill>
        </p:spPr>
      </p:sp>
      <p:sp>
        <p:nvSpPr>
          <p:cNvPr name="Freeform 4" id="4"/>
          <p:cNvSpPr/>
          <p:nvPr/>
        </p:nvSpPr>
        <p:spPr>
          <a:xfrm flipH="false" flipV="false" rot="0">
            <a:off x="9671590" y="4182108"/>
            <a:ext cx="8366560" cy="1120521"/>
          </a:xfrm>
          <a:custGeom>
            <a:avLst/>
            <a:gdLst/>
            <a:ahLst/>
            <a:cxnLst/>
            <a:rect r="r" b="b" t="t" l="l"/>
            <a:pathLst>
              <a:path h="1120521" w="8366560">
                <a:moveTo>
                  <a:pt x="0" y="0"/>
                </a:moveTo>
                <a:lnTo>
                  <a:pt x="8366561" y="0"/>
                </a:lnTo>
                <a:lnTo>
                  <a:pt x="8366561" y="1120521"/>
                </a:lnTo>
                <a:lnTo>
                  <a:pt x="0" y="1120521"/>
                </a:lnTo>
                <a:lnTo>
                  <a:pt x="0" y="0"/>
                </a:lnTo>
                <a:close/>
              </a:path>
            </a:pathLst>
          </a:custGeom>
          <a:blipFill>
            <a:blip r:embed="rId4"/>
            <a:stretch>
              <a:fillRect l="0" t="0" r="0" b="0"/>
            </a:stretch>
          </a:blipFill>
        </p:spPr>
      </p:sp>
      <p:sp>
        <p:nvSpPr>
          <p:cNvPr name="Freeform 5" id="5"/>
          <p:cNvSpPr/>
          <p:nvPr/>
        </p:nvSpPr>
        <p:spPr>
          <a:xfrm flipH="false" flipV="false" rot="0">
            <a:off x="9671590" y="6247529"/>
            <a:ext cx="8366560" cy="981676"/>
          </a:xfrm>
          <a:custGeom>
            <a:avLst/>
            <a:gdLst/>
            <a:ahLst/>
            <a:cxnLst/>
            <a:rect r="r" b="b" t="t" l="l"/>
            <a:pathLst>
              <a:path h="981676" w="8366560">
                <a:moveTo>
                  <a:pt x="0" y="0"/>
                </a:moveTo>
                <a:lnTo>
                  <a:pt x="8366561" y="0"/>
                </a:lnTo>
                <a:lnTo>
                  <a:pt x="8366561" y="981676"/>
                </a:lnTo>
                <a:lnTo>
                  <a:pt x="0" y="981676"/>
                </a:lnTo>
                <a:lnTo>
                  <a:pt x="0" y="0"/>
                </a:lnTo>
                <a:close/>
              </a:path>
            </a:pathLst>
          </a:custGeom>
          <a:blipFill>
            <a:blip r:embed="rId5"/>
            <a:stretch>
              <a:fillRect l="0" t="0" r="0" b="0"/>
            </a:stretch>
          </a:blipFill>
        </p:spPr>
      </p:sp>
      <p:sp>
        <p:nvSpPr>
          <p:cNvPr name="Freeform 6" id="6"/>
          <p:cNvSpPr/>
          <p:nvPr/>
        </p:nvSpPr>
        <p:spPr>
          <a:xfrm flipH="false" flipV="false" rot="0">
            <a:off x="9671590" y="8133381"/>
            <a:ext cx="8366560" cy="1003422"/>
          </a:xfrm>
          <a:custGeom>
            <a:avLst/>
            <a:gdLst/>
            <a:ahLst/>
            <a:cxnLst/>
            <a:rect r="r" b="b" t="t" l="l"/>
            <a:pathLst>
              <a:path h="1003422" w="8366560">
                <a:moveTo>
                  <a:pt x="0" y="0"/>
                </a:moveTo>
                <a:lnTo>
                  <a:pt x="8366561" y="0"/>
                </a:lnTo>
                <a:lnTo>
                  <a:pt x="8366561" y="1003422"/>
                </a:lnTo>
                <a:lnTo>
                  <a:pt x="0" y="1003422"/>
                </a:lnTo>
                <a:lnTo>
                  <a:pt x="0" y="0"/>
                </a:lnTo>
                <a:close/>
              </a:path>
            </a:pathLst>
          </a:custGeom>
          <a:blipFill>
            <a:blip r:embed="rId6"/>
            <a:stretch>
              <a:fillRect l="0" t="0" r="0" b="0"/>
            </a:stretch>
          </a:blipFill>
        </p:spPr>
      </p:sp>
      <p:sp>
        <p:nvSpPr>
          <p:cNvPr name="TextBox 7" id="7"/>
          <p:cNvSpPr txBox="true"/>
          <p:nvPr/>
        </p:nvSpPr>
        <p:spPr>
          <a:xfrm rot="0">
            <a:off x="1435519" y="374689"/>
            <a:ext cx="15823781" cy="892176"/>
          </a:xfrm>
          <a:prstGeom prst="rect">
            <a:avLst/>
          </a:prstGeom>
        </p:spPr>
        <p:txBody>
          <a:bodyPr anchor="t" rtlCol="false" tIns="0" lIns="0" bIns="0" rIns="0">
            <a:spAutoFit/>
          </a:bodyPr>
          <a:lstStyle/>
          <a:p>
            <a:pPr algn="ctr">
              <a:lnSpc>
                <a:spcPts val="6999"/>
              </a:lnSpc>
              <a:spcBef>
                <a:spcPct val="0"/>
              </a:spcBef>
            </a:pPr>
            <a:r>
              <a:rPr lang="en-US" b="true" sz="4999" i="true">
                <a:solidFill>
                  <a:srgbClr val="FF9F29"/>
                </a:solidFill>
                <a:latin typeface="Poppins Bold Italics"/>
                <a:ea typeface="Poppins Bold Italics"/>
                <a:cs typeface="Poppins Bold Italics"/>
                <a:sym typeface="Poppins Bold Italics"/>
              </a:rPr>
              <a:t>DATA PATH</a:t>
            </a:r>
          </a:p>
        </p:txBody>
      </p:sp>
      <p:sp>
        <p:nvSpPr>
          <p:cNvPr name="TextBox 8" id="8"/>
          <p:cNvSpPr txBox="true"/>
          <p:nvPr/>
        </p:nvSpPr>
        <p:spPr>
          <a:xfrm rot="0">
            <a:off x="1928138" y="1939990"/>
            <a:ext cx="7059485" cy="1403350"/>
          </a:xfrm>
          <a:prstGeom prst="rect">
            <a:avLst/>
          </a:prstGeom>
        </p:spPr>
        <p:txBody>
          <a:bodyPr anchor="t" rtlCol="false" tIns="0" lIns="0" bIns="0" rIns="0">
            <a:spAutoFit/>
          </a:bodyPr>
          <a:lstStyle/>
          <a:p>
            <a:pPr algn="l" marL="539749" indent="-269875" lvl="1">
              <a:lnSpc>
                <a:spcPts val="2749"/>
              </a:lnSpc>
              <a:buFont typeface="Arial"/>
              <a:buChar char="•"/>
            </a:pPr>
            <a:r>
              <a:rPr lang="en-US" b="true" sz="2499">
                <a:solidFill>
                  <a:srgbClr val="FFFFFF"/>
                </a:solidFill>
                <a:latin typeface="Poppins Bold"/>
                <a:ea typeface="Poppins Bold"/>
                <a:cs typeface="Poppins Bold"/>
                <a:sym typeface="Poppins Bold"/>
              </a:rPr>
              <a:t>Définition de l’interface ext</a:t>
            </a:r>
            <a:r>
              <a:rPr lang="en-US" b="true" sz="2499">
                <a:solidFill>
                  <a:srgbClr val="FFFFFF"/>
                </a:solidFill>
                <a:latin typeface="Poppins Bold"/>
                <a:ea typeface="Poppins Bold"/>
                <a:cs typeface="Poppins Bold"/>
                <a:sym typeface="Poppins Bold"/>
              </a:rPr>
              <a:t>erne du Data Path avec clk et reset pour la synchronisation et l’initialisation des composants.</a:t>
            </a:r>
          </a:p>
        </p:txBody>
      </p:sp>
      <p:sp>
        <p:nvSpPr>
          <p:cNvPr name="TextBox 9" id="9"/>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16</a:t>
            </a:r>
          </a:p>
        </p:txBody>
      </p:sp>
      <p:sp>
        <p:nvSpPr>
          <p:cNvPr name="TextBox 10" id="10"/>
          <p:cNvSpPr txBox="true"/>
          <p:nvPr/>
        </p:nvSpPr>
        <p:spPr>
          <a:xfrm rot="0">
            <a:off x="1928138" y="4040694"/>
            <a:ext cx="7059485" cy="1403350"/>
          </a:xfrm>
          <a:prstGeom prst="rect">
            <a:avLst/>
          </a:prstGeom>
        </p:spPr>
        <p:txBody>
          <a:bodyPr anchor="t" rtlCol="false" tIns="0" lIns="0" bIns="0" rIns="0">
            <a:spAutoFit/>
          </a:bodyPr>
          <a:lstStyle/>
          <a:p>
            <a:pPr algn="l" marL="539749" indent="-269875" lvl="1">
              <a:lnSpc>
                <a:spcPts val="2749"/>
              </a:lnSpc>
              <a:buFont typeface="Arial"/>
              <a:buChar char="•"/>
            </a:pPr>
            <a:r>
              <a:rPr lang="en-US" b="true" sz="2499">
                <a:solidFill>
                  <a:srgbClr val="FFFFFF"/>
                </a:solidFill>
                <a:latin typeface="Poppins Bold"/>
                <a:ea typeface="Poppins Bold"/>
                <a:cs typeface="Poppins Bold"/>
                <a:sym typeface="Poppins Bold"/>
              </a:rPr>
              <a:t>Les signaux de l’Unité de Contrôle permett</a:t>
            </a:r>
            <a:r>
              <a:rPr lang="en-US" b="true" sz="2499">
                <a:solidFill>
                  <a:srgbClr val="FFFFFF"/>
                </a:solidFill>
                <a:latin typeface="Poppins Bold"/>
                <a:ea typeface="Poppins Bold"/>
                <a:cs typeface="Poppins Bold"/>
                <a:sym typeface="Poppins Bold"/>
              </a:rPr>
              <a:t>ent à la FSM de piloter le Data Path, qui exécute les actions de lecture, écriture et chiffrement AES.</a:t>
            </a:r>
          </a:p>
        </p:txBody>
      </p:sp>
      <p:sp>
        <p:nvSpPr>
          <p:cNvPr name="TextBox 11" id="11"/>
          <p:cNvSpPr txBox="true"/>
          <p:nvPr/>
        </p:nvSpPr>
        <p:spPr>
          <a:xfrm rot="0">
            <a:off x="1928138" y="6036692"/>
            <a:ext cx="7059485" cy="1403350"/>
          </a:xfrm>
          <a:prstGeom prst="rect">
            <a:avLst/>
          </a:prstGeom>
        </p:spPr>
        <p:txBody>
          <a:bodyPr anchor="t" rtlCol="false" tIns="0" lIns="0" bIns="0" rIns="0">
            <a:spAutoFit/>
          </a:bodyPr>
          <a:lstStyle/>
          <a:p>
            <a:pPr algn="l" marL="539749" indent="-269875" lvl="1">
              <a:lnSpc>
                <a:spcPts val="2749"/>
              </a:lnSpc>
              <a:buFont typeface="Arial"/>
              <a:buChar char="•"/>
            </a:pPr>
            <a:r>
              <a:rPr lang="en-US" b="true" sz="2499">
                <a:solidFill>
                  <a:srgbClr val="FFFFFF"/>
                </a:solidFill>
                <a:latin typeface="Poppins Bold"/>
                <a:ea typeface="Poppins Bold"/>
                <a:cs typeface="Poppins Bold"/>
                <a:sym typeface="Poppins Bold"/>
              </a:rPr>
              <a:t>Les sorties du Data Path informe</a:t>
            </a:r>
            <a:r>
              <a:rPr lang="en-US" b="true" sz="2499">
                <a:solidFill>
                  <a:srgbClr val="FFFFFF"/>
                </a:solidFill>
                <a:latin typeface="Poppins Bold"/>
                <a:ea typeface="Poppins Bold"/>
                <a:cs typeface="Poppins Bold"/>
                <a:sym typeface="Poppins Bold"/>
              </a:rPr>
              <a:t>nt la FSM de son état interne : disponibilité des données, capacité de la FIFO de sortie et fin du traitement AES.</a:t>
            </a:r>
          </a:p>
        </p:txBody>
      </p:sp>
      <p:sp>
        <p:nvSpPr>
          <p:cNvPr name="TextBox 12" id="12"/>
          <p:cNvSpPr txBox="true"/>
          <p:nvPr/>
        </p:nvSpPr>
        <p:spPr>
          <a:xfrm rot="0">
            <a:off x="1928138" y="7761967"/>
            <a:ext cx="7059485" cy="1746250"/>
          </a:xfrm>
          <a:prstGeom prst="rect">
            <a:avLst/>
          </a:prstGeom>
        </p:spPr>
        <p:txBody>
          <a:bodyPr anchor="t" rtlCol="false" tIns="0" lIns="0" bIns="0" rIns="0">
            <a:spAutoFit/>
          </a:bodyPr>
          <a:lstStyle/>
          <a:p>
            <a:pPr algn="l" marL="539749" indent="-269875" lvl="1">
              <a:lnSpc>
                <a:spcPts val="2749"/>
              </a:lnSpc>
              <a:buFont typeface="Arial"/>
              <a:buChar char="•"/>
            </a:pPr>
            <a:r>
              <a:rPr lang="en-US" b="true" sz="2499">
                <a:solidFill>
                  <a:srgbClr val="FFFFFF"/>
                </a:solidFill>
                <a:latin typeface="Poppins Bold"/>
                <a:ea typeface="Poppins Bold"/>
                <a:cs typeface="Poppins Bold"/>
                <a:sym typeface="Poppins Bold"/>
              </a:rPr>
              <a:t>Les ports du Data Path assure</a:t>
            </a:r>
            <a:r>
              <a:rPr lang="en-US" b="true" sz="2499">
                <a:solidFill>
                  <a:srgbClr val="FFFFFF"/>
                </a:solidFill>
                <a:latin typeface="Poppins Bold"/>
                <a:ea typeface="Poppins Bold"/>
                <a:cs typeface="Poppins Bold"/>
                <a:sym typeface="Poppins Bold"/>
              </a:rPr>
              <a:t>nt l’échange des données entre la source (drone, capteurs) et le module de transmission chiffrée, connectant le CryptoCore à l’environnement externe.</a:t>
            </a:r>
          </a:p>
        </p:txBody>
      </p:sp>
    </p:spTree>
  </p:cSld>
  <p:clrMapOvr>
    <a:masterClrMapping/>
  </p:clrMapOvr>
  <p:transition spd="slow">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100837">
            <a:off x="-6339774" y="973626"/>
            <a:ext cx="8234382" cy="8701481"/>
          </a:xfrm>
          <a:custGeom>
            <a:avLst/>
            <a:gdLst/>
            <a:ahLst/>
            <a:cxnLst/>
            <a:rect r="r" b="b" t="t" l="l"/>
            <a:pathLst>
              <a:path h="8701481" w="8234382">
                <a:moveTo>
                  <a:pt x="8234382" y="0"/>
                </a:moveTo>
                <a:lnTo>
                  <a:pt x="0" y="0"/>
                </a:lnTo>
                <a:lnTo>
                  <a:pt x="0" y="8701481"/>
                </a:lnTo>
                <a:lnTo>
                  <a:pt x="8234382" y="8701481"/>
                </a:lnTo>
                <a:lnTo>
                  <a:pt x="8234382" y="0"/>
                </a:lnTo>
                <a:close/>
              </a:path>
            </a:pathLst>
          </a:custGeom>
          <a:blipFill>
            <a:blip r:embed="rId2"/>
            <a:stretch>
              <a:fillRect l="0" t="0" r="-381" b="-1869"/>
            </a:stretch>
          </a:blipFill>
        </p:spPr>
      </p:sp>
      <p:sp>
        <p:nvSpPr>
          <p:cNvPr name="Freeform 3" id="3"/>
          <p:cNvSpPr/>
          <p:nvPr/>
        </p:nvSpPr>
        <p:spPr>
          <a:xfrm flipH="false" flipV="false" rot="0">
            <a:off x="8987623" y="5043714"/>
            <a:ext cx="9050528" cy="2158695"/>
          </a:xfrm>
          <a:custGeom>
            <a:avLst/>
            <a:gdLst/>
            <a:ahLst/>
            <a:cxnLst/>
            <a:rect r="r" b="b" t="t" l="l"/>
            <a:pathLst>
              <a:path h="2158695" w="9050528">
                <a:moveTo>
                  <a:pt x="0" y="0"/>
                </a:moveTo>
                <a:lnTo>
                  <a:pt x="9050528" y="0"/>
                </a:lnTo>
                <a:lnTo>
                  <a:pt x="9050528" y="2158695"/>
                </a:lnTo>
                <a:lnTo>
                  <a:pt x="0" y="2158695"/>
                </a:lnTo>
                <a:lnTo>
                  <a:pt x="0" y="0"/>
                </a:lnTo>
                <a:close/>
              </a:path>
            </a:pathLst>
          </a:custGeom>
          <a:blipFill>
            <a:blip r:embed="rId3"/>
            <a:stretch>
              <a:fillRect l="0" t="0" r="0" b="0"/>
            </a:stretch>
          </a:blipFill>
        </p:spPr>
      </p:sp>
      <p:sp>
        <p:nvSpPr>
          <p:cNvPr name="Freeform 4" id="4"/>
          <p:cNvSpPr/>
          <p:nvPr/>
        </p:nvSpPr>
        <p:spPr>
          <a:xfrm flipH="false" flipV="false" rot="0">
            <a:off x="8987623" y="7881683"/>
            <a:ext cx="9050528" cy="1360122"/>
          </a:xfrm>
          <a:custGeom>
            <a:avLst/>
            <a:gdLst/>
            <a:ahLst/>
            <a:cxnLst/>
            <a:rect r="r" b="b" t="t" l="l"/>
            <a:pathLst>
              <a:path h="1360122" w="9050528">
                <a:moveTo>
                  <a:pt x="0" y="0"/>
                </a:moveTo>
                <a:lnTo>
                  <a:pt x="9050528" y="0"/>
                </a:lnTo>
                <a:lnTo>
                  <a:pt x="9050528" y="1360122"/>
                </a:lnTo>
                <a:lnTo>
                  <a:pt x="0" y="1360122"/>
                </a:lnTo>
                <a:lnTo>
                  <a:pt x="0" y="0"/>
                </a:lnTo>
                <a:close/>
              </a:path>
            </a:pathLst>
          </a:custGeom>
          <a:blipFill>
            <a:blip r:embed="rId4"/>
            <a:stretch>
              <a:fillRect l="0" t="0" r="0" b="0"/>
            </a:stretch>
          </a:blipFill>
        </p:spPr>
      </p:sp>
      <p:sp>
        <p:nvSpPr>
          <p:cNvPr name="Freeform 5" id="5"/>
          <p:cNvSpPr/>
          <p:nvPr/>
        </p:nvSpPr>
        <p:spPr>
          <a:xfrm flipH="false" flipV="false" rot="0">
            <a:off x="8987623" y="1935670"/>
            <a:ext cx="9050528" cy="2218665"/>
          </a:xfrm>
          <a:custGeom>
            <a:avLst/>
            <a:gdLst/>
            <a:ahLst/>
            <a:cxnLst/>
            <a:rect r="r" b="b" t="t" l="l"/>
            <a:pathLst>
              <a:path h="2218665" w="9050528">
                <a:moveTo>
                  <a:pt x="0" y="0"/>
                </a:moveTo>
                <a:lnTo>
                  <a:pt x="9050528" y="0"/>
                </a:lnTo>
                <a:lnTo>
                  <a:pt x="9050528" y="2218665"/>
                </a:lnTo>
                <a:lnTo>
                  <a:pt x="0" y="2218665"/>
                </a:lnTo>
                <a:lnTo>
                  <a:pt x="0" y="0"/>
                </a:lnTo>
                <a:close/>
              </a:path>
            </a:pathLst>
          </a:custGeom>
          <a:blipFill>
            <a:blip r:embed="rId5"/>
            <a:stretch>
              <a:fillRect l="0" t="0" r="0" b="0"/>
            </a:stretch>
          </a:blipFill>
        </p:spPr>
      </p:sp>
      <p:sp>
        <p:nvSpPr>
          <p:cNvPr name="TextBox 6" id="6"/>
          <p:cNvSpPr txBox="true"/>
          <p:nvPr/>
        </p:nvSpPr>
        <p:spPr>
          <a:xfrm rot="0">
            <a:off x="1435519" y="374689"/>
            <a:ext cx="15823781" cy="892176"/>
          </a:xfrm>
          <a:prstGeom prst="rect">
            <a:avLst/>
          </a:prstGeom>
        </p:spPr>
        <p:txBody>
          <a:bodyPr anchor="t" rtlCol="false" tIns="0" lIns="0" bIns="0" rIns="0">
            <a:spAutoFit/>
          </a:bodyPr>
          <a:lstStyle/>
          <a:p>
            <a:pPr algn="ctr">
              <a:lnSpc>
                <a:spcPts val="6999"/>
              </a:lnSpc>
              <a:spcBef>
                <a:spcPct val="0"/>
              </a:spcBef>
            </a:pPr>
            <a:r>
              <a:rPr lang="en-US" b="true" sz="4999" i="true">
                <a:solidFill>
                  <a:srgbClr val="FF9F29"/>
                </a:solidFill>
                <a:latin typeface="Poppins Bold Italics"/>
                <a:ea typeface="Poppins Bold Italics"/>
                <a:cs typeface="Poppins Bold Italics"/>
                <a:sym typeface="Poppins Bold Italics"/>
              </a:rPr>
              <a:t>DATA PATH</a:t>
            </a:r>
          </a:p>
        </p:txBody>
      </p:sp>
      <p:sp>
        <p:nvSpPr>
          <p:cNvPr name="TextBox 7" id="7"/>
          <p:cNvSpPr txBox="true"/>
          <p:nvPr/>
        </p:nvSpPr>
        <p:spPr>
          <a:xfrm rot="0">
            <a:off x="1435519" y="2000428"/>
            <a:ext cx="7059485" cy="2089150"/>
          </a:xfrm>
          <a:prstGeom prst="rect">
            <a:avLst/>
          </a:prstGeom>
        </p:spPr>
        <p:txBody>
          <a:bodyPr anchor="t" rtlCol="false" tIns="0" lIns="0" bIns="0" rIns="0">
            <a:spAutoFit/>
          </a:bodyPr>
          <a:lstStyle/>
          <a:p>
            <a:pPr algn="l" marL="539749" indent="-269875" lvl="1">
              <a:lnSpc>
                <a:spcPts val="2749"/>
              </a:lnSpc>
              <a:buFont typeface="Arial"/>
              <a:buChar char="•"/>
            </a:pPr>
            <a:r>
              <a:rPr lang="en-US" b="true" sz="2499">
                <a:solidFill>
                  <a:srgbClr val="FFFFFF"/>
                </a:solidFill>
                <a:latin typeface="Poppins Bold"/>
                <a:ea typeface="Poppins Bold"/>
                <a:cs typeface="Poppins Bold"/>
                <a:sym typeface="Poppins Bold"/>
              </a:rPr>
              <a:t>Ce bloc déclare le composant FIFO utilisé pour le buffering des données. Il est paramétrable en largeur et en profondeur et fournit les signaux full </a:t>
            </a:r>
            <a:r>
              <a:rPr lang="en-US" b="true" sz="2499">
                <a:solidFill>
                  <a:srgbClr val="FFFFFF"/>
                </a:solidFill>
                <a:latin typeface="Poppins Bold"/>
                <a:ea typeface="Poppins Bold"/>
                <a:cs typeface="Poppins Bold"/>
                <a:sym typeface="Poppins Bold"/>
              </a:rPr>
              <a:t>et empty, essentiels pour le contrôle de flux et la sécurité des données.</a:t>
            </a:r>
          </a:p>
        </p:txBody>
      </p:sp>
      <p:sp>
        <p:nvSpPr>
          <p:cNvPr name="TextBox 8" id="8"/>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17</a:t>
            </a:r>
          </a:p>
        </p:txBody>
      </p:sp>
      <p:sp>
        <p:nvSpPr>
          <p:cNvPr name="TextBox 9" id="9"/>
          <p:cNvSpPr txBox="true"/>
          <p:nvPr/>
        </p:nvSpPr>
        <p:spPr>
          <a:xfrm rot="0">
            <a:off x="1435519" y="4907036"/>
            <a:ext cx="7059485" cy="2432050"/>
          </a:xfrm>
          <a:prstGeom prst="rect">
            <a:avLst/>
          </a:prstGeom>
        </p:spPr>
        <p:txBody>
          <a:bodyPr anchor="t" rtlCol="false" tIns="0" lIns="0" bIns="0" rIns="0">
            <a:spAutoFit/>
          </a:bodyPr>
          <a:lstStyle/>
          <a:p>
            <a:pPr algn="l" marL="539749" indent="-269875" lvl="1">
              <a:lnSpc>
                <a:spcPts val="2749"/>
              </a:lnSpc>
              <a:buFont typeface="Arial"/>
              <a:buChar char="•"/>
            </a:pPr>
            <a:r>
              <a:rPr lang="en-US" b="true" sz="2499">
                <a:solidFill>
                  <a:srgbClr val="FFFFFF"/>
                </a:solidFill>
                <a:latin typeface="Poppins Bold"/>
                <a:ea typeface="Poppins Bold"/>
                <a:cs typeface="Poppins Bold"/>
                <a:sym typeface="Poppins Bold"/>
              </a:rPr>
              <a:t>Ce composant représente le moteur AES. Le Data Path le considère comme une boîte noire chargée du chiffrement. Il fournit les données en entrée, la clé, </a:t>
            </a:r>
            <a:r>
              <a:rPr lang="en-US" b="true" sz="2499">
                <a:solidFill>
                  <a:srgbClr val="FFFFFF"/>
                </a:solidFill>
                <a:latin typeface="Poppins Bold"/>
                <a:ea typeface="Poppins Bold"/>
                <a:cs typeface="Poppins Bold"/>
                <a:sym typeface="Poppins Bold"/>
              </a:rPr>
              <a:t>et récupère les données chiffrées ainsi que le signal indiquant la fin du chiffrement.</a:t>
            </a:r>
          </a:p>
        </p:txBody>
      </p:sp>
      <p:sp>
        <p:nvSpPr>
          <p:cNvPr name="TextBox 10" id="10"/>
          <p:cNvSpPr txBox="true"/>
          <p:nvPr/>
        </p:nvSpPr>
        <p:spPr>
          <a:xfrm rot="0">
            <a:off x="1435519" y="7756711"/>
            <a:ext cx="7059485" cy="1746250"/>
          </a:xfrm>
          <a:prstGeom prst="rect">
            <a:avLst/>
          </a:prstGeom>
        </p:spPr>
        <p:txBody>
          <a:bodyPr anchor="t" rtlCol="false" tIns="0" lIns="0" bIns="0" rIns="0">
            <a:spAutoFit/>
          </a:bodyPr>
          <a:lstStyle/>
          <a:p>
            <a:pPr algn="l" marL="539749" indent="-269875" lvl="1">
              <a:lnSpc>
                <a:spcPts val="2749"/>
              </a:lnSpc>
              <a:buFont typeface="Arial"/>
              <a:buChar char="•"/>
            </a:pPr>
            <a:r>
              <a:rPr lang="en-US" b="true" sz="2499">
                <a:solidFill>
                  <a:srgbClr val="FFFFFF"/>
                </a:solidFill>
                <a:latin typeface="Poppins Bold"/>
                <a:ea typeface="Poppins Bold"/>
                <a:cs typeface="Poppins Bold"/>
                <a:sym typeface="Poppins Bold"/>
              </a:rPr>
              <a:t>Les signaux internes relient les composants, transmettent les données entre FIFO et AES, et stockent l’état des FIFOs, tandis que la clé </a:t>
            </a:r>
            <a:r>
              <a:rPr lang="en-US" b="true" sz="2499">
                <a:solidFill>
                  <a:srgbClr val="FFFFFF"/>
                </a:solidFill>
                <a:latin typeface="Poppins Bold"/>
                <a:ea typeface="Poppins Bold"/>
                <a:cs typeface="Poppins Bold"/>
                <a:sym typeface="Poppins Bold"/>
              </a:rPr>
              <a:t>est simplifiée pour se concentrer sur le Data Path.</a:t>
            </a:r>
          </a:p>
        </p:txBody>
      </p:sp>
    </p:spTree>
  </p:cSld>
  <p:clrMapOvr>
    <a:masterClrMapping/>
  </p:clrMapOvr>
  <p:transition spd="slow">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100837">
            <a:off x="-6130098" y="-32819"/>
            <a:ext cx="8234382" cy="8701481"/>
          </a:xfrm>
          <a:custGeom>
            <a:avLst/>
            <a:gdLst/>
            <a:ahLst/>
            <a:cxnLst/>
            <a:rect r="r" b="b" t="t" l="l"/>
            <a:pathLst>
              <a:path h="8701481" w="8234382">
                <a:moveTo>
                  <a:pt x="8234382" y="0"/>
                </a:moveTo>
                <a:lnTo>
                  <a:pt x="0" y="0"/>
                </a:lnTo>
                <a:lnTo>
                  <a:pt x="0" y="8701482"/>
                </a:lnTo>
                <a:lnTo>
                  <a:pt x="8234382" y="8701482"/>
                </a:lnTo>
                <a:lnTo>
                  <a:pt x="8234382" y="0"/>
                </a:lnTo>
                <a:close/>
              </a:path>
            </a:pathLst>
          </a:custGeom>
          <a:blipFill>
            <a:blip r:embed="rId2"/>
            <a:stretch>
              <a:fillRect l="0" t="0" r="-381" b="-1869"/>
            </a:stretch>
          </a:blipFill>
        </p:spPr>
      </p:sp>
      <p:sp>
        <p:nvSpPr>
          <p:cNvPr name="Freeform 3" id="3"/>
          <p:cNvSpPr/>
          <p:nvPr/>
        </p:nvSpPr>
        <p:spPr>
          <a:xfrm flipH="false" flipV="false" rot="0">
            <a:off x="9347410" y="2068779"/>
            <a:ext cx="8499012" cy="3233320"/>
          </a:xfrm>
          <a:custGeom>
            <a:avLst/>
            <a:gdLst/>
            <a:ahLst/>
            <a:cxnLst/>
            <a:rect r="r" b="b" t="t" l="l"/>
            <a:pathLst>
              <a:path h="3233320" w="8499012">
                <a:moveTo>
                  <a:pt x="0" y="0"/>
                </a:moveTo>
                <a:lnTo>
                  <a:pt x="8499012" y="0"/>
                </a:lnTo>
                <a:lnTo>
                  <a:pt x="8499012" y="3233320"/>
                </a:lnTo>
                <a:lnTo>
                  <a:pt x="0" y="3233320"/>
                </a:lnTo>
                <a:lnTo>
                  <a:pt x="0" y="0"/>
                </a:lnTo>
                <a:close/>
              </a:path>
            </a:pathLst>
          </a:custGeom>
          <a:blipFill>
            <a:blip r:embed="rId3"/>
            <a:stretch>
              <a:fillRect l="0" t="0" r="0" b="0"/>
            </a:stretch>
          </a:blipFill>
        </p:spPr>
      </p:sp>
      <p:sp>
        <p:nvSpPr>
          <p:cNvPr name="Freeform 4" id="4"/>
          <p:cNvSpPr/>
          <p:nvPr/>
        </p:nvSpPr>
        <p:spPr>
          <a:xfrm flipH="false" flipV="false" rot="0">
            <a:off x="9347410" y="5959324"/>
            <a:ext cx="8499012" cy="3137777"/>
          </a:xfrm>
          <a:custGeom>
            <a:avLst/>
            <a:gdLst/>
            <a:ahLst/>
            <a:cxnLst/>
            <a:rect r="r" b="b" t="t" l="l"/>
            <a:pathLst>
              <a:path h="3137777" w="8499012">
                <a:moveTo>
                  <a:pt x="0" y="0"/>
                </a:moveTo>
                <a:lnTo>
                  <a:pt x="8499012" y="0"/>
                </a:lnTo>
                <a:lnTo>
                  <a:pt x="8499012" y="3137777"/>
                </a:lnTo>
                <a:lnTo>
                  <a:pt x="0" y="3137777"/>
                </a:lnTo>
                <a:lnTo>
                  <a:pt x="0" y="0"/>
                </a:lnTo>
                <a:close/>
              </a:path>
            </a:pathLst>
          </a:custGeom>
          <a:blipFill>
            <a:blip r:embed="rId4"/>
            <a:stretch>
              <a:fillRect l="0" t="0" r="0" b="0"/>
            </a:stretch>
          </a:blipFill>
        </p:spPr>
      </p:sp>
      <p:sp>
        <p:nvSpPr>
          <p:cNvPr name="TextBox 5" id="5"/>
          <p:cNvSpPr txBox="true"/>
          <p:nvPr/>
        </p:nvSpPr>
        <p:spPr>
          <a:xfrm rot="0">
            <a:off x="1511719" y="374689"/>
            <a:ext cx="15823781" cy="892176"/>
          </a:xfrm>
          <a:prstGeom prst="rect">
            <a:avLst/>
          </a:prstGeom>
        </p:spPr>
        <p:txBody>
          <a:bodyPr anchor="t" rtlCol="false" tIns="0" lIns="0" bIns="0" rIns="0">
            <a:spAutoFit/>
          </a:bodyPr>
          <a:lstStyle/>
          <a:p>
            <a:pPr algn="ctr">
              <a:lnSpc>
                <a:spcPts val="6999"/>
              </a:lnSpc>
              <a:spcBef>
                <a:spcPct val="0"/>
              </a:spcBef>
            </a:pPr>
            <a:r>
              <a:rPr lang="en-US" b="true" sz="4999" i="true">
                <a:solidFill>
                  <a:srgbClr val="FF9F29"/>
                </a:solidFill>
                <a:latin typeface="Poppins Bold Italics"/>
                <a:ea typeface="Poppins Bold Italics"/>
                <a:cs typeface="Poppins Bold Italics"/>
                <a:sym typeface="Poppins Bold Italics"/>
              </a:rPr>
              <a:t>DATA PATH</a:t>
            </a:r>
          </a:p>
        </p:txBody>
      </p:sp>
      <p:sp>
        <p:nvSpPr>
          <p:cNvPr name="TextBox 6" id="6"/>
          <p:cNvSpPr txBox="true"/>
          <p:nvPr/>
        </p:nvSpPr>
        <p:spPr>
          <a:xfrm rot="0">
            <a:off x="1699734" y="2469414"/>
            <a:ext cx="7059485" cy="2432050"/>
          </a:xfrm>
          <a:prstGeom prst="rect">
            <a:avLst/>
          </a:prstGeom>
        </p:spPr>
        <p:txBody>
          <a:bodyPr anchor="t" rtlCol="false" tIns="0" lIns="0" bIns="0" rIns="0">
            <a:spAutoFit/>
          </a:bodyPr>
          <a:lstStyle/>
          <a:p>
            <a:pPr algn="l" marL="539749" indent="-269875" lvl="1">
              <a:lnSpc>
                <a:spcPts val="2749"/>
              </a:lnSpc>
              <a:buFont typeface="Arial"/>
              <a:buChar char="•"/>
            </a:pPr>
            <a:r>
              <a:rPr lang="en-US" b="true" sz="2499">
                <a:solidFill>
                  <a:srgbClr val="FFFFFF"/>
                </a:solidFill>
                <a:latin typeface="Poppins Bold"/>
                <a:ea typeface="Poppins Bold"/>
                <a:cs typeface="Poppins Bold"/>
                <a:sym typeface="Poppins Bold"/>
              </a:rPr>
              <a:t>Cette FIFO stocke temporairement les données provenant de la source. La lecture est contrôlé</a:t>
            </a:r>
            <a:r>
              <a:rPr lang="en-US" b="true" sz="2499">
                <a:solidFill>
                  <a:srgbClr val="FFFFFF"/>
                </a:solidFill>
                <a:latin typeface="Poppins Bold"/>
                <a:ea typeface="Poppins Bold"/>
                <a:cs typeface="Poppins Bold"/>
                <a:sym typeface="Poppins Bold"/>
              </a:rPr>
              <a:t>e par la FSM, tandis que le signal empty permet de détecter la disponibilité des données. Elle joue un rôle clé dans le découplage temporel entre la source et le moteur AES.</a:t>
            </a:r>
          </a:p>
        </p:txBody>
      </p:sp>
      <p:sp>
        <p:nvSpPr>
          <p:cNvPr name="TextBox 7" id="7"/>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18</a:t>
            </a:r>
          </a:p>
        </p:txBody>
      </p:sp>
      <p:sp>
        <p:nvSpPr>
          <p:cNvPr name="TextBox 8" id="8"/>
          <p:cNvSpPr txBox="true"/>
          <p:nvPr/>
        </p:nvSpPr>
        <p:spPr>
          <a:xfrm rot="0">
            <a:off x="1699734" y="6483637"/>
            <a:ext cx="7059485" cy="2089150"/>
          </a:xfrm>
          <a:prstGeom prst="rect">
            <a:avLst/>
          </a:prstGeom>
        </p:spPr>
        <p:txBody>
          <a:bodyPr anchor="t" rtlCol="false" tIns="0" lIns="0" bIns="0" rIns="0">
            <a:spAutoFit/>
          </a:bodyPr>
          <a:lstStyle/>
          <a:p>
            <a:pPr algn="l" marL="539749" indent="-269875" lvl="1">
              <a:lnSpc>
                <a:spcPts val="2749"/>
              </a:lnSpc>
              <a:buFont typeface="Arial"/>
              <a:buChar char="•"/>
            </a:pPr>
            <a:r>
              <a:rPr lang="en-US" b="true" sz="2499">
                <a:solidFill>
                  <a:srgbClr val="FFFFFF"/>
                </a:solidFill>
                <a:latin typeface="Poppins Bold"/>
                <a:ea typeface="Poppins Bold"/>
                <a:cs typeface="Poppins Bold"/>
                <a:sym typeface="Poppins Bold"/>
              </a:rPr>
              <a:t>Le moteur AES reçoit les données issues de la FIFO d’entrée et effectu</a:t>
            </a:r>
            <a:r>
              <a:rPr lang="en-US" b="true" sz="2499">
                <a:solidFill>
                  <a:srgbClr val="FFFFFF"/>
                </a:solidFill>
                <a:latin typeface="Poppins Bold"/>
                <a:ea typeface="Poppins Bold"/>
                <a:cs typeface="Poppins Bold"/>
                <a:sym typeface="Poppins Bold"/>
              </a:rPr>
              <a:t>e le chiffrement. Le signal ciphertext_ready indique à la FSM que le bloc chiffré est prêt, assurant une synchronisation correcte avec le reste du système.</a:t>
            </a:r>
          </a:p>
        </p:txBody>
      </p:sp>
    </p:spTree>
  </p:cSld>
  <p:clrMapOvr>
    <a:masterClrMapping/>
  </p:clrMapOvr>
  <p:transition spd="slow">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100837">
            <a:off x="-6424627" y="556239"/>
            <a:ext cx="8234382" cy="8701481"/>
          </a:xfrm>
          <a:custGeom>
            <a:avLst/>
            <a:gdLst/>
            <a:ahLst/>
            <a:cxnLst/>
            <a:rect r="r" b="b" t="t" l="l"/>
            <a:pathLst>
              <a:path h="8701481" w="8234382">
                <a:moveTo>
                  <a:pt x="8234382" y="0"/>
                </a:moveTo>
                <a:lnTo>
                  <a:pt x="0" y="0"/>
                </a:lnTo>
                <a:lnTo>
                  <a:pt x="0" y="8701481"/>
                </a:lnTo>
                <a:lnTo>
                  <a:pt x="8234382" y="8701481"/>
                </a:lnTo>
                <a:lnTo>
                  <a:pt x="8234382" y="0"/>
                </a:lnTo>
                <a:close/>
              </a:path>
            </a:pathLst>
          </a:custGeom>
          <a:blipFill>
            <a:blip r:embed="rId2"/>
            <a:stretch>
              <a:fillRect l="0" t="0" r="-381" b="-1869"/>
            </a:stretch>
          </a:blipFill>
        </p:spPr>
      </p:sp>
      <p:sp>
        <p:nvSpPr>
          <p:cNvPr name="Freeform 3" id="3"/>
          <p:cNvSpPr/>
          <p:nvPr/>
        </p:nvSpPr>
        <p:spPr>
          <a:xfrm flipH="false" flipV="false" rot="0">
            <a:off x="8987623" y="2132142"/>
            <a:ext cx="9050528" cy="3011358"/>
          </a:xfrm>
          <a:custGeom>
            <a:avLst/>
            <a:gdLst/>
            <a:ahLst/>
            <a:cxnLst/>
            <a:rect r="r" b="b" t="t" l="l"/>
            <a:pathLst>
              <a:path h="3011358" w="9050528">
                <a:moveTo>
                  <a:pt x="0" y="0"/>
                </a:moveTo>
                <a:lnTo>
                  <a:pt x="9050528" y="0"/>
                </a:lnTo>
                <a:lnTo>
                  <a:pt x="9050528" y="3011358"/>
                </a:lnTo>
                <a:lnTo>
                  <a:pt x="0" y="3011358"/>
                </a:lnTo>
                <a:lnTo>
                  <a:pt x="0" y="0"/>
                </a:lnTo>
                <a:close/>
              </a:path>
            </a:pathLst>
          </a:custGeom>
          <a:blipFill>
            <a:blip r:embed="rId3"/>
            <a:stretch>
              <a:fillRect l="0" t="0" r="0" b="0"/>
            </a:stretch>
          </a:blipFill>
        </p:spPr>
      </p:sp>
      <p:sp>
        <p:nvSpPr>
          <p:cNvPr name="Freeform 4" id="4"/>
          <p:cNvSpPr/>
          <p:nvPr/>
        </p:nvSpPr>
        <p:spPr>
          <a:xfrm flipH="false" flipV="false" rot="0">
            <a:off x="8987623" y="6938951"/>
            <a:ext cx="9050528" cy="1702575"/>
          </a:xfrm>
          <a:custGeom>
            <a:avLst/>
            <a:gdLst/>
            <a:ahLst/>
            <a:cxnLst/>
            <a:rect r="r" b="b" t="t" l="l"/>
            <a:pathLst>
              <a:path h="1702575" w="9050528">
                <a:moveTo>
                  <a:pt x="0" y="0"/>
                </a:moveTo>
                <a:lnTo>
                  <a:pt x="9050528" y="0"/>
                </a:lnTo>
                <a:lnTo>
                  <a:pt x="9050528" y="1702574"/>
                </a:lnTo>
                <a:lnTo>
                  <a:pt x="0" y="1702574"/>
                </a:lnTo>
                <a:lnTo>
                  <a:pt x="0" y="0"/>
                </a:lnTo>
                <a:close/>
              </a:path>
            </a:pathLst>
          </a:custGeom>
          <a:blipFill>
            <a:blip r:embed="rId4"/>
            <a:stretch>
              <a:fillRect l="0" t="0" r="0" b="0"/>
            </a:stretch>
          </a:blipFill>
        </p:spPr>
      </p:sp>
      <p:sp>
        <p:nvSpPr>
          <p:cNvPr name="TextBox 5" id="5"/>
          <p:cNvSpPr txBox="true"/>
          <p:nvPr/>
        </p:nvSpPr>
        <p:spPr>
          <a:xfrm rot="0">
            <a:off x="1435519" y="374689"/>
            <a:ext cx="15823781" cy="892176"/>
          </a:xfrm>
          <a:prstGeom prst="rect">
            <a:avLst/>
          </a:prstGeom>
        </p:spPr>
        <p:txBody>
          <a:bodyPr anchor="t" rtlCol="false" tIns="0" lIns="0" bIns="0" rIns="0">
            <a:spAutoFit/>
          </a:bodyPr>
          <a:lstStyle/>
          <a:p>
            <a:pPr algn="ctr">
              <a:lnSpc>
                <a:spcPts val="6999"/>
              </a:lnSpc>
              <a:spcBef>
                <a:spcPct val="0"/>
              </a:spcBef>
            </a:pPr>
            <a:r>
              <a:rPr lang="en-US" b="true" sz="4999" i="true">
                <a:solidFill>
                  <a:srgbClr val="FF9F29"/>
                </a:solidFill>
                <a:latin typeface="Poppins Bold Italics"/>
                <a:ea typeface="Poppins Bold Italics"/>
                <a:cs typeface="Poppins Bold Italics"/>
                <a:sym typeface="Poppins Bold Italics"/>
              </a:rPr>
              <a:t>DATA PATH</a:t>
            </a:r>
          </a:p>
        </p:txBody>
      </p:sp>
      <p:sp>
        <p:nvSpPr>
          <p:cNvPr name="TextBox 6" id="6"/>
          <p:cNvSpPr txBox="true"/>
          <p:nvPr/>
        </p:nvSpPr>
        <p:spPr>
          <a:xfrm rot="0">
            <a:off x="1699734" y="2593246"/>
            <a:ext cx="6795270" cy="2432050"/>
          </a:xfrm>
          <a:prstGeom prst="rect">
            <a:avLst/>
          </a:prstGeom>
        </p:spPr>
        <p:txBody>
          <a:bodyPr anchor="t" rtlCol="false" tIns="0" lIns="0" bIns="0" rIns="0">
            <a:spAutoFit/>
          </a:bodyPr>
          <a:lstStyle/>
          <a:p>
            <a:pPr algn="l" marL="539749" indent="-269875" lvl="1">
              <a:lnSpc>
                <a:spcPts val="2749"/>
              </a:lnSpc>
              <a:buFont typeface="Arial"/>
              <a:buChar char="•"/>
            </a:pPr>
            <a:r>
              <a:rPr lang="en-US" b="true" sz="2499">
                <a:solidFill>
                  <a:srgbClr val="FFFFFF"/>
                </a:solidFill>
                <a:latin typeface="Poppins Bold"/>
                <a:ea typeface="Poppins Bold"/>
                <a:cs typeface="Poppins Bold"/>
                <a:sym typeface="Poppins Bold"/>
              </a:rPr>
              <a:t>Cette FIFO stocke les données chiffrées avant leur transm</a:t>
            </a:r>
            <a:r>
              <a:rPr lang="en-US" b="true" sz="2499">
                <a:solidFill>
                  <a:srgbClr val="FFFFFF"/>
                </a:solidFill>
                <a:latin typeface="Poppins Bold"/>
                <a:ea typeface="Poppins Bold"/>
                <a:cs typeface="Poppins Bold"/>
                <a:sym typeface="Poppins Bold"/>
              </a:rPr>
              <a:t>ission.</a:t>
            </a:r>
            <a:r>
              <a:rPr lang="en-US" b="true" sz="2499">
                <a:solidFill>
                  <a:srgbClr val="FFFFFF"/>
                </a:solidFill>
                <a:latin typeface="Poppins Bold"/>
                <a:ea typeface="Poppins Bold"/>
                <a:cs typeface="Poppins Bold"/>
                <a:sym typeface="Poppins Bold"/>
              </a:rPr>
              <a:t> Le signal full empêche toute écriture supplémentaire lorsque la FIFO est saturée, garantissant une protection contre l’overflow et la perte de données.</a:t>
            </a:r>
          </a:p>
        </p:txBody>
      </p:sp>
      <p:sp>
        <p:nvSpPr>
          <p:cNvPr name="TextBox 7" id="7"/>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19</a:t>
            </a:r>
          </a:p>
        </p:txBody>
      </p:sp>
      <p:sp>
        <p:nvSpPr>
          <p:cNvPr name="TextBox 8" id="8"/>
          <p:cNvSpPr txBox="true"/>
          <p:nvPr/>
        </p:nvSpPr>
        <p:spPr>
          <a:xfrm rot="0">
            <a:off x="1699734" y="6574213"/>
            <a:ext cx="6795270" cy="2432050"/>
          </a:xfrm>
          <a:prstGeom prst="rect">
            <a:avLst/>
          </a:prstGeom>
        </p:spPr>
        <p:txBody>
          <a:bodyPr anchor="t" rtlCol="false" tIns="0" lIns="0" bIns="0" rIns="0">
            <a:spAutoFit/>
          </a:bodyPr>
          <a:lstStyle/>
          <a:p>
            <a:pPr algn="l" marL="539749" indent="-269875" lvl="1">
              <a:lnSpc>
                <a:spcPts val="2749"/>
              </a:lnSpc>
              <a:buFont typeface="Arial"/>
              <a:buChar char="•"/>
            </a:pPr>
            <a:r>
              <a:rPr lang="en-US" b="true" sz="2499">
                <a:solidFill>
                  <a:srgbClr val="FFFFFF"/>
                </a:solidFill>
                <a:latin typeface="Poppins Bold"/>
                <a:ea typeface="Poppins Bold"/>
                <a:cs typeface="Poppins Bold"/>
                <a:sym typeface="Poppins Bold"/>
              </a:rPr>
              <a:t>Cette logique convertit les signaux internes de</a:t>
            </a:r>
            <a:r>
              <a:rPr lang="en-US" b="true" sz="2499">
                <a:solidFill>
                  <a:srgbClr val="FFFFFF"/>
                </a:solidFill>
                <a:latin typeface="Poppins Bold"/>
                <a:ea typeface="Poppins Bold"/>
                <a:cs typeface="Poppins Bold"/>
                <a:sym typeface="Poppins Bold"/>
              </a:rPr>
              <a:t>s FIFOs</a:t>
            </a:r>
            <a:r>
              <a:rPr lang="en-US" b="true" sz="2499">
                <a:solidFill>
                  <a:srgbClr val="FFFFFF"/>
                </a:solidFill>
                <a:latin typeface="Poppins Bold"/>
                <a:ea typeface="Poppins Bold"/>
                <a:cs typeface="Poppins Bold"/>
                <a:sym typeface="Poppins Bold"/>
              </a:rPr>
              <a:t> en signaux simples pour la FSM. Elle indique clairement quand une donnée est disponible et quand l’écriture est autorisée, simplifiant ainsi le contrôle global du système.</a:t>
            </a:r>
          </a:p>
        </p:txBody>
      </p:sp>
    </p:spTree>
  </p:cSld>
  <p:clrMapOvr>
    <a:masterClrMapping/>
  </p:clrMapOvr>
  <p:transition spd="slow">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037037"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1569949" y="2599807"/>
            <a:ext cx="15148103" cy="6232551"/>
            <a:chOff x="0" y="0"/>
            <a:chExt cx="3989624" cy="1641495"/>
          </a:xfrm>
        </p:grpSpPr>
        <p:sp>
          <p:nvSpPr>
            <p:cNvPr name="Freeform 4" id="4"/>
            <p:cNvSpPr/>
            <p:nvPr/>
          </p:nvSpPr>
          <p:spPr>
            <a:xfrm flipH="false" flipV="false" rot="0">
              <a:off x="0" y="0"/>
              <a:ext cx="3989624" cy="1641495"/>
            </a:xfrm>
            <a:custGeom>
              <a:avLst/>
              <a:gdLst/>
              <a:ahLst/>
              <a:cxnLst/>
              <a:rect r="r" b="b" t="t" l="l"/>
              <a:pathLst>
                <a:path h="1641495" w="3989624">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3989624" cy="16795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47316" y="8968045"/>
            <a:ext cx="5747719" cy="3384081"/>
          </a:xfrm>
          <a:custGeom>
            <a:avLst/>
            <a:gdLst/>
            <a:ahLst/>
            <a:cxnLst/>
            <a:rect r="r" b="b" t="t" l="l"/>
            <a:pathLst>
              <a:path h="3384081" w="5747719">
                <a:moveTo>
                  <a:pt x="0" y="0"/>
                </a:moveTo>
                <a:lnTo>
                  <a:pt x="5747720" y="0"/>
                </a:lnTo>
                <a:lnTo>
                  <a:pt x="5747720" y="3384081"/>
                </a:lnTo>
                <a:lnTo>
                  <a:pt x="0" y="3384081"/>
                </a:lnTo>
                <a:lnTo>
                  <a:pt x="0" y="0"/>
                </a:lnTo>
                <a:close/>
              </a:path>
            </a:pathLst>
          </a:custGeom>
          <a:blipFill>
            <a:blip r:embed="rId3"/>
            <a:stretch>
              <a:fillRect l="-18302" t="0" r="0" b="-143185"/>
            </a:stretch>
          </a:blipFill>
        </p:spPr>
      </p:sp>
      <p:sp>
        <p:nvSpPr>
          <p:cNvPr name="TextBox 7" id="7"/>
          <p:cNvSpPr txBox="true"/>
          <p:nvPr/>
        </p:nvSpPr>
        <p:spPr>
          <a:xfrm rot="0">
            <a:off x="5672530" y="508000"/>
            <a:ext cx="6942939" cy="1050925"/>
          </a:xfrm>
          <a:prstGeom prst="rect">
            <a:avLst/>
          </a:prstGeom>
        </p:spPr>
        <p:txBody>
          <a:bodyPr anchor="t" rtlCol="false" tIns="0" lIns="0" bIns="0" rIns="0">
            <a:spAutoFit/>
          </a:bodyPr>
          <a:lstStyle/>
          <a:p>
            <a:pPr algn="l">
              <a:lnSpc>
                <a:spcPts val="7699"/>
              </a:lnSpc>
            </a:pPr>
            <a:r>
              <a:rPr lang="en-US" sz="6999" b="true">
                <a:solidFill>
                  <a:srgbClr val="FF751F"/>
                </a:solidFill>
                <a:latin typeface="Poppins Bold"/>
                <a:ea typeface="Poppins Bold"/>
                <a:cs typeface="Poppins Bold"/>
                <a:sym typeface="Poppins Bold"/>
              </a:rPr>
              <a:t>INTR</a:t>
            </a:r>
            <a:r>
              <a:rPr lang="en-US" b="true" sz="6999">
                <a:solidFill>
                  <a:srgbClr val="FF751F"/>
                </a:solidFill>
                <a:latin typeface="Poppins Bold"/>
                <a:ea typeface="Poppins Bold"/>
                <a:cs typeface="Poppins Bold"/>
                <a:sym typeface="Poppins Bold"/>
              </a:rPr>
              <a:t>ODUCTION</a:t>
            </a:r>
          </a:p>
        </p:txBody>
      </p:sp>
      <p:sp>
        <p:nvSpPr>
          <p:cNvPr name="TextBox 8" id="8"/>
          <p:cNvSpPr txBox="true"/>
          <p:nvPr/>
        </p:nvSpPr>
        <p:spPr>
          <a:xfrm rot="0">
            <a:off x="2936610" y="2833183"/>
            <a:ext cx="12414780" cy="5699125"/>
          </a:xfrm>
          <a:prstGeom prst="rect">
            <a:avLst/>
          </a:prstGeom>
        </p:spPr>
        <p:txBody>
          <a:bodyPr anchor="t" rtlCol="false" tIns="0" lIns="0" bIns="0" rIns="0">
            <a:spAutoFit/>
          </a:bodyPr>
          <a:lstStyle/>
          <a:p>
            <a:pPr algn="l">
              <a:lnSpc>
                <a:spcPts val="3499"/>
              </a:lnSpc>
            </a:pPr>
            <a:r>
              <a:rPr lang="en-US" sz="2499" b="true">
                <a:solidFill>
                  <a:srgbClr val="E5E1DA"/>
                </a:solidFill>
                <a:latin typeface="Poppins Bold"/>
                <a:ea typeface="Poppins Bold"/>
                <a:cs typeface="Poppins Bold"/>
                <a:sym typeface="Poppins Bold"/>
              </a:rPr>
              <a:t>     Le projet CryptoCore vise à répondre aux exigences croissantes de sécurisation des flux de données critiques transmis par les drones, en proposant la conception d’un processeur cryptographique matériel capable d’assurer le chiffrement en temps réel de ces informations à l’aide de l’algorithme AES-128. </a:t>
            </a:r>
          </a:p>
          <a:p>
            <a:pPr algn="l">
              <a:lnSpc>
                <a:spcPts val="3499"/>
              </a:lnSpc>
            </a:pPr>
          </a:p>
          <a:p>
            <a:pPr algn="l">
              <a:lnSpc>
                <a:spcPts val="3499"/>
              </a:lnSpc>
              <a:spcBef>
                <a:spcPct val="0"/>
              </a:spcBef>
            </a:pPr>
            <a:r>
              <a:rPr lang="en-US" sz="2499" b="true">
                <a:solidFill>
                  <a:srgbClr val="E5E1DA"/>
                </a:solidFill>
                <a:latin typeface="Poppins Bold"/>
                <a:ea typeface="Poppins Bold"/>
                <a:cs typeface="Poppins Bold"/>
                <a:sym typeface="Poppins Bold"/>
              </a:rPr>
              <a:t>     Cette présentation aborde l’architecture complète du système, depuis les contraintes définies par le cahier des charges jusqu’à la phase de validation par simulation, en mettant en évidence le rôle essentiel du Data Path et des mémoires FIFO dans la gestion des flux de données, le mécanisme de génération et d’expansion des clés de sécurité, ainsi que l’orchestration globale du système assurée par une unité de contrôle basée sur une machine à états finis (FSM).</a:t>
            </a:r>
          </a:p>
        </p:txBody>
      </p:sp>
      <p:sp>
        <p:nvSpPr>
          <p:cNvPr name="TextBox 9" id="9"/>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2</a:t>
            </a:r>
          </a:p>
        </p:txBody>
      </p:sp>
    </p:spTree>
  </p:cSld>
  <p:clrMapOvr>
    <a:masterClrMapping/>
  </p:clrMapOvr>
  <p:transition spd="slow">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100837">
            <a:off x="-6130098" y="-32819"/>
            <a:ext cx="8234382" cy="8701481"/>
          </a:xfrm>
          <a:custGeom>
            <a:avLst/>
            <a:gdLst/>
            <a:ahLst/>
            <a:cxnLst/>
            <a:rect r="r" b="b" t="t" l="l"/>
            <a:pathLst>
              <a:path h="8701481" w="8234382">
                <a:moveTo>
                  <a:pt x="8234382" y="0"/>
                </a:moveTo>
                <a:lnTo>
                  <a:pt x="0" y="0"/>
                </a:lnTo>
                <a:lnTo>
                  <a:pt x="0" y="8701482"/>
                </a:lnTo>
                <a:lnTo>
                  <a:pt x="8234382" y="8701482"/>
                </a:lnTo>
                <a:lnTo>
                  <a:pt x="8234382" y="0"/>
                </a:lnTo>
                <a:close/>
              </a:path>
            </a:pathLst>
          </a:custGeom>
          <a:blipFill>
            <a:blip r:embed="rId2"/>
            <a:stretch>
              <a:fillRect l="0" t="0" r="-381" b="-1869"/>
            </a:stretch>
          </a:blipFill>
        </p:spPr>
      </p:sp>
      <p:sp>
        <p:nvSpPr>
          <p:cNvPr name="TextBox 3" id="3"/>
          <p:cNvSpPr txBox="true"/>
          <p:nvPr/>
        </p:nvSpPr>
        <p:spPr>
          <a:xfrm rot="0">
            <a:off x="1435519" y="374689"/>
            <a:ext cx="15823781" cy="892176"/>
          </a:xfrm>
          <a:prstGeom prst="rect">
            <a:avLst/>
          </a:prstGeom>
        </p:spPr>
        <p:txBody>
          <a:bodyPr anchor="t" rtlCol="false" tIns="0" lIns="0" bIns="0" rIns="0">
            <a:spAutoFit/>
          </a:bodyPr>
          <a:lstStyle/>
          <a:p>
            <a:pPr algn="ctr">
              <a:lnSpc>
                <a:spcPts val="6999"/>
              </a:lnSpc>
              <a:spcBef>
                <a:spcPct val="0"/>
              </a:spcBef>
            </a:pPr>
            <a:r>
              <a:rPr lang="en-US" b="true" sz="4999" i="true">
                <a:solidFill>
                  <a:srgbClr val="FF9F29"/>
                </a:solidFill>
                <a:latin typeface="Poppins Bold Italics"/>
                <a:ea typeface="Poppins Bold Italics"/>
                <a:cs typeface="Poppins Bold Italics"/>
                <a:sym typeface="Poppins Bold Italics"/>
              </a:rPr>
              <a:t>DATA PATH</a:t>
            </a:r>
          </a:p>
        </p:txBody>
      </p:sp>
      <p:sp>
        <p:nvSpPr>
          <p:cNvPr name="TextBox 4" id="4"/>
          <p:cNvSpPr txBox="true"/>
          <p:nvPr/>
        </p:nvSpPr>
        <p:spPr>
          <a:xfrm rot="0">
            <a:off x="2287925" y="2795700"/>
            <a:ext cx="15426045" cy="5187950"/>
          </a:xfrm>
          <a:prstGeom prst="rect">
            <a:avLst/>
          </a:prstGeom>
        </p:spPr>
        <p:txBody>
          <a:bodyPr anchor="t" rtlCol="false" tIns="0" lIns="0" bIns="0" rIns="0">
            <a:spAutoFit/>
          </a:bodyPr>
          <a:lstStyle/>
          <a:p>
            <a:pPr algn="l">
              <a:lnSpc>
                <a:spcPts val="3299"/>
              </a:lnSpc>
            </a:pPr>
            <a:r>
              <a:rPr lang="en-US" sz="2999" b="true">
                <a:solidFill>
                  <a:srgbClr val="FFFFFF"/>
                </a:solidFill>
                <a:latin typeface="Poppins Bold"/>
                <a:ea typeface="Poppins Bold"/>
                <a:cs typeface="Poppins Bold"/>
                <a:sym typeface="Poppins Bold"/>
              </a:rPr>
              <a:t>Récapitulatif  :</a:t>
            </a:r>
          </a:p>
          <a:p>
            <a:pPr algn="l">
              <a:lnSpc>
                <a:spcPts val="3299"/>
              </a:lnSpc>
            </a:pPr>
          </a:p>
          <a:p>
            <a:pPr algn="l">
              <a:lnSpc>
                <a:spcPts val="3299"/>
              </a:lnSpc>
            </a:pPr>
          </a:p>
          <a:p>
            <a:pPr algn="l">
              <a:lnSpc>
                <a:spcPts val="3079"/>
              </a:lnSpc>
            </a:pPr>
            <a:r>
              <a:rPr lang="en-US" sz="2799" b="true">
                <a:solidFill>
                  <a:srgbClr val="FFFFFF"/>
                </a:solidFill>
                <a:latin typeface="Poppins Bold"/>
                <a:ea typeface="Poppins Bold"/>
                <a:cs typeface="Poppins Bold"/>
                <a:sym typeface="Poppins Bold"/>
              </a:rPr>
              <a:t>Pour conclure, on peut dire que le FIFO et le Data Path sont deux parties essentielles de notre projet parce qu’ils :</a:t>
            </a:r>
          </a:p>
          <a:p>
            <a:pPr algn="l">
              <a:lnSpc>
                <a:spcPts val="3299"/>
              </a:lnSpc>
            </a:pPr>
          </a:p>
          <a:p>
            <a:pPr algn="l">
              <a:lnSpc>
                <a:spcPts val="2749"/>
              </a:lnSpc>
            </a:pPr>
          </a:p>
          <a:p>
            <a:pPr algn="l" marL="539749" indent="-269875" lvl="1">
              <a:lnSpc>
                <a:spcPts val="2749"/>
              </a:lnSpc>
              <a:buFont typeface="Arial"/>
              <a:buChar char="•"/>
            </a:pPr>
            <a:r>
              <a:rPr lang="en-US" b="true" sz="2499">
                <a:solidFill>
                  <a:srgbClr val="FFFFFF"/>
                </a:solidFill>
                <a:latin typeface="Poppins Bold"/>
                <a:ea typeface="Poppins Bold"/>
                <a:cs typeface="Poppins Bold"/>
                <a:sym typeface="Poppins Bold"/>
              </a:rPr>
              <a:t>Assurent une transmission de données fiable</a:t>
            </a:r>
          </a:p>
          <a:p>
            <a:pPr algn="l">
              <a:lnSpc>
                <a:spcPts val="2749"/>
              </a:lnSpc>
            </a:pPr>
          </a:p>
          <a:p>
            <a:pPr algn="l" marL="539749" indent="-269875" lvl="1">
              <a:lnSpc>
                <a:spcPts val="2749"/>
              </a:lnSpc>
              <a:buFont typeface="Arial"/>
              <a:buChar char="•"/>
            </a:pPr>
            <a:r>
              <a:rPr lang="en-US" b="true" sz="2499">
                <a:solidFill>
                  <a:srgbClr val="FFFFFF"/>
                </a:solidFill>
                <a:latin typeface="Poppins Bold"/>
                <a:ea typeface="Poppins Bold"/>
                <a:cs typeface="Poppins Bold"/>
                <a:sym typeface="Poppins Bold"/>
              </a:rPr>
              <a:t>Garantissent un découplage temporel efficace</a:t>
            </a:r>
          </a:p>
          <a:p>
            <a:pPr algn="l">
              <a:lnSpc>
                <a:spcPts val="2749"/>
              </a:lnSpc>
            </a:pPr>
          </a:p>
          <a:p>
            <a:pPr algn="l" marL="539749" indent="-269875" lvl="1">
              <a:lnSpc>
                <a:spcPts val="2749"/>
              </a:lnSpc>
              <a:buFont typeface="Arial"/>
              <a:buChar char="•"/>
            </a:pPr>
            <a:r>
              <a:rPr lang="en-US" b="true" sz="2499">
                <a:solidFill>
                  <a:srgbClr val="FFFFFF"/>
                </a:solidFill>
                <a:latin typeface="Poppins Bold"/>
                <a:ea typeface="Poppins Bold"/>
                <a:cs typeface="Poppins Bold"/>
                <a:sym typeface="Poppins Bold"/>
              </a:rPr>
              <a:t>Offrent </a:t>
            </a:r>
            <a:r>
              <a:rPr lang="en-US" b="true" sz="2499">
                <a:solidFill>
                  <a:srgbClr val="FFFFFF"/>
                </a:solidFill>
                <a:latin typeface="Poppins Bold"/>
                <a:ea typeface="Poppins Bold"/>
                <a:cs typeface="Poppins Bold"/>
                <a:sym typeface="Poppins Bold"/>
              </a:rPr>
              <a:t>une interface claire et robuste avec l’Unité de Contrôle (FSM)</a:t>
            </a:r>
          </a:p>
          <a:p>
            <a:pPr algn="l">
              <a:lnSpc>
                <a:spcPts val="2749"/>
              </a:lnSpc>
            </a:pPr>
          </a:p>
          <a:p>
            <a:pPr algn="l" marL="539749" indent="-269875" lvl="1">
              <a:lnSpc>
                <a:spcPts val="2749"/>
              </a:lnSpc>
              <a:buFont typeface="Arial"/>
              <a:buChar char="•"/>
            </a:pPr>
            <a:r>
              <a:rPr lang="en-US" b="true" sz="2499">
                <a:solidFill>
                  <a:srgbClr val="FFFFFF"/>
                </a:solidFill>
                <a:latin typeface="Poppins Bold"/>
                <a:ea typeface="Poppins Bold"/>
                <a:cs typeface="Poppins Bold"/>
                <a:sym typeface="Poppins Bold"/>
              </a:rPr>
              <a:t>Constituent une base solide et sécurisée pour le fonctionnement global du CryptoCore</a:t>
            </a:r>
          </a:p>
        </p:txBody>
      </p:sp>
      <p:sp>
        <p:nvSpPr>
          <p:cNvPr name="TextBox 5" id="5"/>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20</a:t>
            </a:r>
          </a:p>
        </p:txBody>
      </p:sp>
    </p:spTree>
  </p:cSld>
  <p:clrMapOvr>
    <a:masterClrMapping/>
  </p:clrMapOvr>
  <p:transition spd="slow">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444227" y="-142967"/>
            <a:ext cx="6904125" cy="10287000"/>
            <a:chOff x="0" y="0"/>
            <a:chExt cx="950116" cy="1415652"/>
          </a:xfrm>
        </p:grpSpPr>
        <p:sp>
          <p:nvSpPr>
            <p:cNvPr name="Freeform 3" id="3"/>
            <p:cNvSpPr/>
            <p:nvPr/>
          </p:nvSpPr>
          <p:spPr>
            <a:xfrm flipH="false" flipV="false" rot="0">
              <a:off x="0" y="0"/>
              <a:ext cx="950116" cy="1415652"/>
            </a:xfrm>
            <a:custGeom>
              <a:avLst/>
              <a:gdLst/>
              <a:ahLst/>
              <a:cxnLst/>
              <a:rect r="r" b="b" t="t" l="l"/>
              <a:pathLst>
                <a:path h="1415652" w="950116">
                  <a:moveTo>
                    <a:pt x="0" y="0"/>
                  </a:moveTo>
                  <a:lnTo>
                    <a:pt x="950116" y="0"/>
                  </a:lnTo>
                  <a:lnTo>
                    <a:pt x="950116" y="1415652"/>
                  </a:lnTo>
                  <a:lnTo>
                    <a:pt x="0" y="1415652"/>
                  </a:lnTo>
                  <a:close/>
                </a:path>
              </a:pathLst>
            </a:custGeom>
            <a:blipFill>
              <a:blip r:embed="rId3"/>
              <a:stretch>
                <a:fillRect l="-91902" t="0" r="-91902" b="0"/>
              </a:stretch>
            </a:blipFill>
            <a:ln cap="sq">
              <a:noFill/>
              <a:prstDash val="solid"/>
              <a:miter/>
            </a:ln>
          </p:spPr>
        </p:sp>
      </p:grpSp>
      <p:grpSp>
        <p:nvGrpSpPr>
          <p:cNvPr name="Group 4" id="4"/>
          <p:cNvGrpSpPr/>
          <p:nvPr/>
        </p:nvGrpSpPr>
        <p:grpSpPr>
          <a:xfrm rot="0">
            <a:off x="306819" y="931907"/>
            <a:ext cx="12577332" cy="8137251"/>
            <a:chOff x="0" y="0"/>
            <a:chExt cx="3312548" cy="2143144"/>
          </a:xfrm>
        </p:grpSpPr>
        <p:sp>
          <p:nvSpPr>
            <p:cNvPr name="Freeform 5" id="5"/>
            <p:cNvSpPr/>
            <p:nvPr/>
          </p:nvSpPr>
          <p:spPr>
            <a:xfrm flipH="false" flipV="false" rot="0">
              <a:off x="0" y="0"/>
              <a:ext cx="3312549" cy="2143144"/>
            </a:xfrm>
            <a:custGeom>
              <a:avLst/>
              <a:gdLst/>
              <a:ahLst/>
              <a:cxnLst/>
              <a:rect r="r" b="b" t="t" l="l"/>
              <a:pathLst>
                <a:path h="2143144" w="3312549">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name="TextBox 6" id="6"/>
            <p:cNvSpPr txBox="true"/>
            <p:nvPr/>
          </p:nvSpPr>
          <p:spPr>
            <a:xfrm>
              <a:off x="0" y="-38100"/>
              <a:ext cx="3312548" cy="2181244"/>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668988" y="2865877"/>
            <a:ext cx="9267604" cy="772795"/>
          </a:xfrm>
          <a:prstGeom prst="rect">
            <a:avLst/>
          </a:prstGeom>
        </p:spPr>
        <p:txBody>
          <a:bodyPr anchor="t" rtlCol="false" tIns="0" lIns="0" bIns="0" rIns="0">
            <a:spAutoFit/>
          </a:bodyPr>
          <a:lstStyle/>
          <a:p>
            <a:pPr algn="l">
              <a:lnSpc>
                <a:spcPts val="3080"/>
              </a:lnSpc>
              <a:spcBef>
                <a:spcPct val="0"/>
              </a:spcBef>
            </a:pPr>
            <a:r>
              <a:rPr lang="en-US" sz="2200">
                <a:solidFill>
                  <a:srgbClr val="E5E1DA"/>
                </a:solidFill>
                <a:latin typeface="Lato"/>
                <a:ea typeface="Lato"/>
                <a:cs typeface="Lato"/>
                <a:sym typeface="Lato"/>
              </a:rPr>
              <a:t>En Cryptographie  : La clé (Key) C'est le secret qui contrôle le chiffrement et le déchiffrement des données.</a:t>
            </a:r>
          </a:p>
        </p:txBody>
      </p:sp>
      <p:sp>
        <p:nvSpPr>
          <p:cNvPr name="TextBox 8" id="8"/>
          <p:cNvSpPr txBox="true"/>
          <p:nvPr/>
        </p:nvSpPr>
        <p:spPr>
          <a:xfrm rot="0">
            <a:off x="1666670" y="1478402"/>
            <a:ext cx="8043479" cy="987425"/>
          </a:xfrm>
          <a:prstGeom prst="rect">
            <a:avLst/>
          </a:prstGeom>
        </p:spPr>
        <p:txBody>
          <a:bodyPr anchor="t" rtlCol="false" tIns="0" lIns="0" bIns="0" rIns="0">
            <a:spAutoFit/>
          </a:bodyPr>
          <a:lstStyle/>
          <a:p>
            <a:pPr algn="l">
              <a:lnSpc>
                <a:spcPts val="7150"/>
              </a:lnSpc>
            </a:pPr>
            <a:r>
              <a:rPr lang="en-US" sz="6500" b="true">
                <a:solidFill>
                  <a:srgbClr val="FF751F"/>
                </a:solidFill>
                <a:latin typeface="Poppins Bold"/>
                <a:ea typeface="Poppins Bold"/>
                <a:cs typeface="Poppins Bold"/>
                <a:sym typeface="Poppins Bold"/>
              </a:rPr>
              <a:t>KEY GENERATION</a:t>
            </a:r>
          </a:p>
        </p:txBody>
      </p:sp>
      <p:sp>
        <p:nvSpPr>
          <p:cNvPr name="TextBox 9" id="9"/>
          <p:cNvSpPr txBox="true"/>
          <p:nvPr/>
        </p:nvSpPr>
        <p:spPr>
          <a:xfrm rot="0">
            <a:off x="1668988" y="4195604"/>
            <a:ext cx="8253027" cy="4678045"/>
          </a:xfrm>
          <a:prstGeom prst="rect">
            <a:avLst/>
          </a:prstGeom>
        </p:spPr>
        <p:txBody>
          <a:bodyPr anchor="t" rtlCol="false" tIns="0" lIns="0" bIns="0" rIns="0">
            <a:spAutoFit/>
          </a:bodyPr>
          <a:lstStyle/>
          <a:p>
            <a:pPr algn="l">
              <a:lnSpc>
                <a:spcPts val="3080"/>
              </a:lnSpc>
            </a:pPr>
            <a:r>
              <a:rPr lang="en-US" sz="2200">
                <a:solidFill>
                  <a:srgbClr val="E5E1DA"/>
                </a:solidFill>
                <a:latin typeface="Lato"/>
                <a:ea typeface="Lato"/>
                <a:cs typeface="Lato"/>
                <a:sym typeface="Lato"/>
              </a:rPr>
              <a:t>Méthodes de génération de clé : </a:t>
            </a:r>
          </a:p>
          <a:p>
            <a:pPr algn="l">
              <a:lnSpc>
                <a:spcPts val="3080"/>
              </a:lnSpc>
            </a:pPr>
          </a:p>
          <a:p>
            <a:pPr algn="l" marL="474983" indent="-237491" lvl="1">
              <a:lnSpc>
                <a:spcPts val="3080"/>
              </a:lnSpc>
              <a:buFont typeface="Arial"/>
              <a:buChar char="•"/>
            </a:pPr>
            <a:r>
              <a:rPr lang="en-US" sz="2200">
                <a:solidFill>
                  <a:srgbClr val="E5E1DA"/>
                </a:solidFill>
                <a:latin typeface="Lato"/>
                <a:ea typeface="Lato"/>
                <a:cs typeface="Lato"/>
                <a:sym typeface="Lato"/>
              </a:rPr>
              <a:t>PRNG </a:t>
            </a:r>
          </a:p>
          <a:p>
            <a:pPr algn="l">
              <a:lnSpc>
                <a:spcPts val="3080"/>
              </a:lnSpc>
            </a:pPr>
          </a:p>
          <a:p>
            <a:pPr algn="l" marL="474983" indent="-237491" lvl="1">
              <a:lnSpc>
                <a:spcPts val="3080"/>
              </a:lnSpc>
              <a:buFont typeface="Arial"/>
              <a:buChar char="•"/>
            </a:pPr>
            <a:r>
              <a:rPr lang="en-US" sz="2200">
                <a:solidFill>
                  <a:srgbClr val="E5E1DA"/>
                </a:solidFill>
                <a:latin typeface="Lato"/>
                <a:ea typeface="Lato"/>
                <a:cs typeface="Lato"/>
                <a:sym typeface="Lato"/>
              </a:rPr>
              <a:t>TRNG</a:t>
            </a:r>
          </a:p>
          <a:p>
            <a:pPr algn="l">
              <a:lnSpc>
                <a:spcPts val="3080"/>
              </a:lnSpc>
            </a:pPr>
          </a:p>
          <a:p>
            <a:pPr algn="l" marL="474983" indent="-237491" lvl="1">
              <a:lnSpc>
                <a:spcPts val="3080"/>
              </a:lnSpc>
              <a:buFont typeface="Arial"/>
              <a:buChar char="•"/>
            </a:pPr>
            <a:r>
              <a:rPr lang="en-US" sz="2200">
                <a:solidFill>
                  <a:srgbClr val="E5E1DA"/>
                </a:solidFill>
                <a:latin typeface="Lato"/>
                <a:ea typeface="Lato"/>
                <a:cs typeface="Lato"/>
                <a:sym typeface="Lato"/>
              </a:rPr>
              <a:t>CSPRNG</a:t>
            </a:r>
          </a:p>
          <a:p>
            <a:pPr algn="l">
              <a:lnSpc>
                <a:spcPts val="3080"/>
              </a:lnSpc>
            </a:pPr>
          </a:p>
          <a:p>
            <a:pPr algn="l">
              <a:lnSpc>
                <a:spcPts val="3080"/>
              </a:lnSpc>
            </a:pPr>
            <a:r>
              <a:rPr lang="en-US" sz="2200">
                <a:solidFill>
                  <a:srgbClr val="E5E1DA"/>
                </a:solidFill>
                <a:latin typeface="Lato"/>
                <a:ea typeface="Lato"/>
                <a:cs typeface="Lato"/>
                <a:sym typeface="Lato"/>
              </a:rPr>
              <a:t>La clé doit être aléatoire pour garantir la sécurité (imprévisibilité) et l'unicité du chiffrement.</a:t>
            </a:r>
          </a:p>
          <a:p>
            <a:pPr algn="l">
              <a:lnSpc>
                <a:spcPts val="3080"/>
              </a:lnSpc>
            </a:pPr>
          </a:p>
          <a:p>
            <a:pPr algn="l">
              <a:lnSpc>
                <a:spcPts val="3080"/>
              </a:lnSpc>
              <a:spcBef>
                <a:spcPct val="0"/>
              </a:spcBef>
            </a:pPr>
          </a:p>
        </p:txBody>
      </p:sp>
      <p:sp>
        <p:nvSpPr>
          <p:cNvPr name="TextBox 10" id="10"/>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21</a:t>
            </a:r>
          </a:p>
        </p:txBody>
      </p:sp>
    </p:spTree>
  </p:cSld>
  <p:clrMapOvr>
    <a:masterClrMapping/>
  </p:clrMapOvr>
  <p:transition spd="slow">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22</a:t>
            </a:r>
          </a:p>
        </p:txBody>
      </p:sp>
      <p:sp>
        <p:nvSpPr>
          <p:cNvPr name="Freeform 3" id="3"/>
          <p:cNvSpPr/>
          <p:nvPr/>
        </p:nvSpPr>
        <p:spPr>
          <a:xfrm flipH="false" flipV="false" rot="0">
            <a:off x="3280593" y="988680"/>
            <a:ext cx="12070143" cy="8269620"/>
          </a:xfrm>
          <a:custGeom>
            <a:avLst/>
            <a:gdLst/>
            <a:ahLst/>
            <a:cxnLst/>
            <a:rect r="r" b="b" t="t" l="l"/>
            <a:pathLst>
              <a:path h="8269620" w="12070143">
                <a:moveTo>
                  <a:pt x="0" y="0"/>
                </a:moveTo>
                <a:lnTo>
                  <a:pt x="12070144" y="0"/>
                </a:lnTo>
                <a:lnTo>
                  <a:pt x="12070144" y="8269620"/>
                </a:lnTo>
                <a:lnTo>
                  <a:pt x="0" y="8269620"/>
                </a:lnTo>
                <a:lnTo>
                  <a:pt x="0" y="0"/>
                </a:lnTo>
                <a:close/>
              </a:path>
            </a:pathLst>
          </a:custGeom>
          <a:blipFill>
            <a:blip r:embed="rId2"/>
            <a:stretch>
              <a:fillRect l="0" t="-1024" r="0" b="-1024"/>
            </a:stretch>
          </a:blipFill>
        </p:spPr>
      </p:sp>
    </p:spTree>
  </p:cSld>
  <p:clrMapOvr>
    <a:masterClrMapping/>
  </p:clrMapOvr>
  <p:transition spd="slow">
    <p:fade/>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097121" y="1074874"/>
            <a:ext cx="5190879" cy="7734300"/>
            <a:chOff x="0" y="0"/>
            <a:chExt cx="950116" cy="1415652"/>
          </a:xfrm>
        </p:grpSpPr>
        <p:sp>
          <p:nvSpPr>
            <p:cNvPr name="Freeform 3" id="3"/>
            <p:cNvSpPr/>
            <p:nvPr/>
          </p:nvSpPr>
          <p:spPr>
            <a:xfrm flipH="false" flipV="false" rot="0">
              <a:off x="0" y="0"/>
              <a:ext cx="950116" cy="1415652"/>
            </a:xfrm>
            <a:custGeom>
              <a:avLst/>
              <a:gdLst/>
              <a:ahLst/>
              <a:cxnLst/>
              <a:rect r="r" b="b" t="t" l="l"/>
              <a:pathLst>
                <a:path h="1415652" w="950116">
                  <a:moveTo>
                    <a:pt x="0" y="0"/>
                  </a:moveTo>
                  <a:lnTo>
                    <a:pt x="950116" y="0"/>
                  </a:lnTo>
                  <a:lnTo>
                    <a:pt x="950116" y="1415652"/>
                  </a:lnTo>
                  <a:lnTo>
                    <a:pt x="0" y="1415652"/>
                  </a:lnTo>
                  <a:close/>
                </a:path>
              </a:pathLst>
            </a:custGeom>
            <a:blipFill>
              <a:blip r:embed="rId2"/>
              <a:stretch>
                <a:fillRect l="0" t="-17115" r="0" b="-17115"/>
              </a:stretch>
            </a:blipFill>
            <a:ln cap="sq">
              <a:noFill/>
              <a:prstDash val="solid"/>
              <a:miter/>
            </a:ln>
          </p:spPr>
        </p:sp>
      </p:grpSp>
      <p:grpSp>
        <p:nvGrpSpPr>
          <p:cNvPr name="Group 4" id="4"/>
          <p:cNvGrpSpPr/>
          <p:nvPr/>
        </p:nvGrpSpPr>
        <p:grpSpPr>
          <a:xfrm rot="0">
            <a:off x="519788" y="873399"/>
            <a:ext cx="12577332" cy="8137251"/>
            <a:chOff x="0" y="0"/>
            <a:chExt cx="3312548" cy="2143144"/>
          </a:xfrm>
        </p:grpSpPr>
        <p:sp>
          <p:nvSpPr>
            <p:cNvPr name="Freeform 5" id="5"/>
            <p:cNvSpPr/>
            <p:nvPr/>
          </p:nvSpPr>
          <p:spPr>
            <a:xfrm flipH="false" flipV="false" rot="0">
              <a:off x="0" y="0"/>
              <a:ext cx="3312549" cy="2143144"/>
            </a:xfrm>
            <a:custGeom>
              <a:avLst/>
              <a:gdLst/>
              <a:ahLst/>
              <a:cxnLst/>
              <a:rect r="r" b="b" t="t" l="l"/>
              <a:pathLst>
                <a:path h="2143144" w="3312549">
                  <a:moveTo>
                    <a:pt x="12311" y="0"/>
                  </a:moveTo>
                  <a:lnTo>
                    <a:pt x="3300238" y="0"/>
                  </a:lnTo>
                  <a:cubicBezTo>
                    <a:pt x="3307037" y="0"/>
                    <a:pt x="3312549" y="5512"/>
                    <a:pt x="3312549" y="12311"/>
                  </a:cubicBezTo>
                  <a:lnTo>
                    <a:pt x="3312549" y="2130834"/>
                  </a:lnTo>
                  <a:cubicBezTo>
                    <a:pt x="3312549" y="2134099"/>
                    <a:pt x="3311251" y="2137230"/>
                    <a:pt x="3308943" y="2139539"/>
                  </a:cubicBezTo>
                  <a:cubicBezTo>
                    <a:pt x="3306634" y="2141847"/>
                    <a:pt x="3303503" y="2143144"/>
                    <a:pt x="3300238" y="2143144"/>
                  </a:cubicBezTo>
                  <a:lnTo>
                    <a:pt x="12311" y="2143144"/>
                  </a:lnTo>
                  <a:cubicBezTo>
                    <a:pt x="9046" y="2143144"/>
                    <a:pt x="5915" y="2141847"/>
                    <a:pt x="3606" y="2139539"/>
                  </a:cubicBezTo>
                  <a:cubicBezTo>
                    <a:pt x="1297" y="2137230"/>
                    <a:pt x="0" y="2134099"/>
                    <a:pt x="0" y="2130834"/>
                  </a:cubicBezTo>
                  <a:lnTo>
                    <a:pt x="0" y="12311"/>
                  </a:lnTo>
                  <a:cubicBezTo>
                    <a:pt x="0" y="9046"/>
                    <a:pt x="1297" y="5915"/>
                    <a:pt x="3606" y="3606"/>
                  </a:cubicBezTo>
                  <a:cubicBezTo>
                    <a:pt x="5915" y="1297"/>
                    <a:pt x="9046" y="0"/>
                    <a:pt x="12311" y="0"/>
                  </a:cubicBezTo>
                  <a:close/>
                </a:path>
              </a:pathLst>
            </a:custGeom>
            <a:solidFill>
              <a:srgbClr val="000000"/>
            </a:solidFill>
            <a:ln w="38100" cap="sq">
              <a:solidFill>
                <a:srgbClr val="E5E1DA"/>
              </a:solidFill>
              <a:prstDash val="solid"/>
              <a:miter/>
            </a:ln>
          </p:spPr>
        </p:sp>
        <p:sp>
          <p:nvSpPr>
            <p:cNvPr name="TextBox 6" id="6"/>
            <p:cNvSpPr txBox="true"/>
            <p:nvPr/>
          </p:nvSpPr>
          <p:spPr>
            <a:xfrm>
              <a:off x="0" y="-38100"/>
              <a:ext cx="3312548" cy="2181244"/>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706354" y="1028700"/>
            <a:ext cx="8203781" cy="1553668"/>
          </a:xfrm>
          <a:prstGeom prst="rect">
            <a:avLst/>
          </a:prstGeom>
        </p:spPr>
        <p:txBody>
          <a:bodyPr anchor="t" rtlCol="false" tIns="0" lIns="0" bIns="0" rIns="0">
            <a:spAutoFit/>
          </a:bodyPr>
          <a:lstStyle/>
          <a:p>
            <a:pPr algn="l">
              <a:lnSpc>
                <a:spcPts val="5869"/>
              </a:lnSpc>
            </a:pPr>
            <a:r>
              <a:rPr lang="en-US" sz="5336" b="true">
                <a:solidFill>
                  <a:srgbClr val="FF9F29"/>
                </a:solidFill>
                <a:latin typeface="Poppins Bold"/>
                <a:ea typeface="Poppins Bold"/>
                <a:cs typeface="Poppins Bold"/>
                <a:sym typeface="Poppins Bold"/>
              </a:rPr>
              <a:t>LA NATURE PROFONDE DE L'ALÉATOIRE</a:t>
            </a:r>
          </a:p>
        </p:txBody>
      </p:sp>
      <p:sp>
        <p:nvSpPr>
          <p:cNvPr name="TextBox 8" id="8"/>
          <p:cNvSpPr txBox="true"/>
          <p:nvPr/>
        </p:nvSpPr>
        <p:spPr>
          <a:xfrm rot="0">
            <a:off x="706354" y="2682211"/>
            <a:ext cx="11581340" cy="5990396"/>
          </a:xfrm>
          <a:prstGeom prst="rect">
            <a:avLst/>
          </a:prstGeom>
        </p:spPr>
        <p:txBody>
          <a:bodyPr anchor="t" rtlCol="false" tIns="0" lIns="0" bIns="0" rIns="0">
            <a:spAutoFit/>
          </a:bodyPr>
          <a:lstStyle/>
          <a:p>
            <a:pPr algn="l">
              <a:lnSpc>
                <a:spcPts val="3468"/>
              </a:lnSpc>
            </a:pPr>
            <a:r>
              <a:rPr lang="en-US" sz="2477">
                <a:solidFill>
                  <a:srgbClr val="FF3131"/>
                </a:solidFill>
                <a:latin typeface="Lato"/>
                <a:ea typeface="Lato"/>
                <a:cs typeface="Lato"/>
                <a:sym typeface="Lato"/>
              </a:rPr>
              <a:t>L'Aléa Véritable (True Randomness).</a:t>
            </a:r>
          </a:p>
          <a:p>
            <a:pPr algn="l">
              <a:lnSpc>
                <a:spcPts val="3188"/>
              </a:lnSpc>
            </a:pPr>
          </a:p>
          <a:p>
            <a:pPr algn="l">
              <a:lnSpc>
                <a:spcPts val="3188"/>
              </a:lnSpc>
            </a:pPr>
            <a:r>
              <a:rPr lang="en-US" sz="2277">
                <a:solidFill>
                  <a:srgbClr val="E5E1DA"/>
                </a:solidFill>
                <a:latin typeface="Lato"/>
                <a:ea typeface="Lato"/>
                <a:cs typeface="Lato"/>
                <a:sym typeface="Lato"/>
              </a:rPr>
              <a:t>-</a:t>
            </a:r>
            <a:r>
              <a:rPr lang="en-US" sz="2277">
                <a:solidFill>
                  <a:srgbClr val="E5E1DA"/>
                </a:solidFill>
                <a:latin typeface="Lato"/>
                <a:ea typeface="Lato"/>
                <a:cs typeface="Lato"/>
                <a:sym typeface="Lato"/>
              </a:rPr>
              <a:t>L'aléa véritable est le seul type de hasard qui offre une imprévisibilité totale.</a:t>
            </a:r>
          </a:p>
          <a:p>
            <a:pPr algn="l">
              <a:lnSpc>
                <a:spcPts val="3188"/>
              </a:lnSpc>
            </a:pPr>
          </a:p>
          <a:p>
            <a:pPr algn="l" marL="491716" indent="-245858" lvl="1">
              <a:lnSpc>
                <a:spcPts val="3188"/>
              </a:lnSpc>
              <a:buFont typeface="Arial"/>
              <a:buChar char="•"/>
            </a:pPr>
            <a:r>
              <a:rPr lang="en-US" sz="2277">
                <a:solidFill>
                  <a:srgbClr val="E5E1DA"/>
                </a:solidFill>
                <a:latin typeface="Lato"/>
                <a:ea typeface="Lato"/>
                <a:cs typeface="Lato"/>
                <a:sym typeface="Lato"/>
              </a:rPr>
              <a:t>Il provient de phénomènes physiques qui sont intrinsèquement et fondamentalement imprédictibles, même si l'on connaît toutes les lois de la physique. On parle de sources d'entropie.</a:t>
            </a:r>
          </a:p>
          <a:p>
            <a:pPr algn="l">
              <a:lnSpc>
                <a:spcPts val="3188"/>
              </a:lnSpc>
            </a:pPr>
          </a:p>
          <a:p>
            <a:pPr algn="l" marL="491716" indent="-245858" lvl="1">
              <a:lnSpc>
                <a:spcPts val="3188"/>
              </a:lnSpc>
              <a:buFont typeface="Arial"/>
              <a:buChar char="•"/>
            </a:pPr>
            <a:r>
              <a:rPr lang="en-US" sz="2277">
                <a:solidFill>
                  <a:srgbClr val="E5E1DA"/>
                </a:solidFill>
                <a:latin typeface="Lato"/>
                <a:ea typeface="Lato"/>
                <a:cs typeface="Lato"/>
                <a:sym typeface="Lato"/>
              </a:rPr>
              <a:t>Exemples : Le bruit thermique dans un transistor, le désordre quantique, ou la gigue (jitter) dans la fréquence d'un oscillateur d'horloge.</a:t>
            </a:r>
          </a:p>
          <a:p>
            <a:pPr algn="l">
              <a:lnSpc>
                <a:spcPts val="3188"/>
              </a:lnSpc>
            </a:pPr>
          </a:p>
          <a:p>
            <a:pPr algn="l">
              <a:lnSpc>
                <a:spcPts val="3188"/>
              </a:lnSpc>
            </a:pPr>
            <a:r>
              <a:rPr lang="en-US" sz="2277">
                <a:solidFill>
                  <a:srgbClr val="E5E1DA"/>
                </a:solidFill>
                <a:latin typeface="Lato"/>
                <a:ea typeface="Lato"/>
                <a:cs typeface="Lato"/>
                <a:sym typeface="Lato"/>
              </a:rPr>
              <a:t> -Il est impossible de recréer exactement la même séquence de bits aléatoires, car les conditions initiales du phénomène physique ne peuvent jamais être reproduites à l'identique.</a:t>
            </a:r>
          </a:p>
          <a:p>
            <a:pPr algn="l">
              <a:lnSpc>
                <a:spcPts val="2922"/>
              </a:lnSpc>
              <a:spcBef>
                <a:spcPct val="0"/>
              </a:spcBef>
            </a:pPr>
          </a:p>
        </p:txBody>
      </p:sp>
      <p:sp>
        <p:nvSpPr>
          <p:cNvPr name="TextBox 9" id="9"/>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23</a:t>
            </a:r>
          </a:p>
        </p:txBody>
      </p:sp>
    </p:spTree>
  </p:cSld>
  <p:clrMapOvr>
    <a:masterClrMapping/>
  </p:clrMapOvr>
  <p:transition spd="slow">
    <p:fade/>
  </p:transition>
</p:sld>
</file>

<file path=ppt/slides/slide2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964768" y="142714"/>
            <a:ext cx="13294532" cy="1454133"/>
          </a:xfrm>
          <a:prstGeom prst="rect">
            <a:avLst/>
          </a:prstGeom>
        </p:spPr>
        <p:txBody>
          <a:bodyPr anchor="t" rtlCol="false" tIns="0" lIns="0" bIns="0" rIns="0">
            <a:spAutoFit/>
          </a:bodyPr>
          <a:lstStyle/>
          <a:p>
            <a:pPr algn="l">
              <a:lnSpc>
                <a:spcPts val="5859"/>
              </a:lnSpc>
            </a:pPr>
            <a:r>
              <a:rPr lang="en-US" sz="5326" b="true">
                <a:solidFill>
                  <a:srgbClr val="FF751F"/>
                </a:solidFill>
                <a:latin typeface="Poppins Bold"/>
                <a:ea typeface="Poppins Bold"/>
                <a:cs typeface="Poppins Bold"/>
                <a:sym typeface="Poppins Bold"/>
              </a:rPr>
              <a:t>                              PRNG</a:t>
            </a:r>
          </a:p>
          <a:p>
            <a:pPr algn="l">
              <a:lnSpc>
                <a:spcPts val="5137"/>
              </a:lnSpc>
            </a:pPr>
            <a:r>
              <a:rPr lang="en-US" sz="4670" b="true">
                <a:solidFill>
                  <a:srgbClr val="FF751F"/>
                </a:solidFill>
                <a:latin typeface="Poppins Bold"/>
                <a:ea typeface="Poppins Bold"/>
                <a:cs typeface="Poppins Bold"/>
                <a:sym typeface="Poppins Bold"/>
              </a:rPr>
              <a:t>PSEUDO-RANDOM NUMBER GENERATOR</a:t>
            </a:r>
          </a:p>
        </p:txBody>
      </p:sp>
      <p:sp>
        <p:nvSpPr>
          <p:cNvPr name="TextBox 3" id="3"/>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24</a:t>
            </a:r>
          </a:p>
        </p:txBody>
      </p:sp>
      <p:sp>
        <p:nvSpPr>
          <p:cNvPr name="TextBox 4" id="4"/>
          <p:cNvSpPr txBox="true"/>
          <p:nvPr/>
        </p:nvSpPr>
        <p:spPr>
          <a:xfrm rot="0">
            <a:off x="4996117" y="8500106"/>
            <a:ext cx="9012943" cy="1082527"/>
          </a:xfrm>
          <a:prstGeom prst="rect">
            <a:avLst/>
          </a:prstGeom>
        </p:spPr>
        <p:txBody>
          <a:bodyPr anchor="t" rtlCol="false" tIns="0" lIns="0" bIns="0" rIns="0">
            <a:spAutoFit/>
          </a:bodyPr>
          <a:lstStyle/>
          <a:p>
            <a:pPr algn="ctr">
              <a:lnSpc>
                <a:spcPts val="4383"/>
              </a:lnSpc>
              <a:spcBef>
                <a:spcPct val="0"/>
              </a:spcBef>
            </a:pPr>
            <a:r>
              <a:rPr lang="en-US" sz="3130">
                <a:solidFill>
                  <a:srgbClr val="FFFFFF"/>
                </a:solidFill>
                <a:latin typeface="Open Sans"/>
                <a:ea typeface="Open Sans"/>
                <a:cs typeface="Open Sans"/>
                <a:sym typeface="Open Sans"/>
              </a:rPr>
              <a:t> La séquence semble aléatoire, mais elle est en réalité déterministe</a:t>
            </a:r>
          </a:p>
        </p:txBody>
      </p:sp>
      <p:sp>
        <p:nvSpPr>
          <p:cNvPr name="TextBox 5" id="5"/>
          <p:cNvSpPr txBox="true"/>
          <p:nvPr/>
        </p:nvSpPr>
        <p:spPr>
          <a:xfrm rot="0">
            <a:off x="4452420" y="2025471"/>
            <a:ext cx="9012943" cy="1082527"/>
          </a:xfrm>
          <a:prstGeom prst="rect">
            <a:avLst/>
          </a:prstGeom>
        </p:spPr>
        <p:txBody>
          <a:bodyPr anchor="t" rtlCol="false" tIns="0" lIns="0" bIns="0" rIns="0">
            <a:spAutoFit/>
          </a:bodyPr>
          <a:lstStyle/>
          <a:p>
            <a:pPr algn="ctr">
              <a:lnSpc>
                <a:spcPts val="4383"/>
              </a:lnSpc>
              <a:spcBef>
                <a:spcPct val="0"/>
              </a:spcBef>
            </a:pPr>
            <a:r>
              <a:rPr lang="en-US" sz="3130">
                <a:solidFill>
                  <a:srgbClr val="FFFFFF"/>
                </a:solidFill>
                <a:latin typeface="Open Sans"/>
                <a:ea typeface="Open Sans"/>
                <a:cs typeface="Open Sans"/>
                <a:sym typeface="Open Sans"/>
              </a:rPr>
              <a:t>Le PRNG c</a:t>
            </a:r>
            <a:r>
              <a:rPr lang="en-US" sz="3130">
                <a:solidFill>
                  <a:srgbClr val="FFFFFF"/>
                </a:solidFill>
                <a:latin typeface="Open Sans"/>
                <a:ea typeface="Open Sans"/>
                <a:cs typeface="Open Sans"/>
                <a:sym typeface="Open Sans"/>
              </a:rPr>
              <a:t>ommence avec une valeur initiale appelée graine (seed)</a:t>
            </a:r>
          </a:p>
        </p:txBody>
      </p:sp>
      <p:sp>
        <p:nvSpPr>
          <p:cNvPr name="TextBox 6" id="6"/>
          <p:cNvSpPr txBox="true"/>
          <p:nvPr/>
        </p:nvSpPr>
        <p:spPr>
          <a:xfrm rot="0">
            <a:off x="4232872" y="3536624"/>
            <a:ext cx="10094868" cy="508011"/>
          </a:xfrm>
          <a:prstGeom prst="rect">
            <a:avLst/>
          </a:prstGeom>
        </p:spPr>
        <p:txBody>
          <a:bodyPr anchor="t" rtlCol="false" tIns="0" lIns="0" bIns="0" rIns="0">
            <a:spAutoFit/>
          </a:bodyPr>
          <a:lstStyle/>
          <a:p>
            <a:pPr algn="ctr">
              <a:lnSpc>
                <a:spcPts val="4178"/>
              </a:lnSpc>
              <a:spcBef>
                <a:spcPct val="0"/>
              </a:spcBef>
            </a:pPr>
            <a:r>
              <a:rPr lang="en-US" sz="2984">
                <a:solidFill>
                  <a:srgbClr val="FFFFFF"/>
                </a:solidFill>
                <a:latin typeface="Open Sans"/>
                <a:ea typeface="Open Sans"/>
                <a:cs typeface="Open Sans"/>
                <a:sym typeface="Open Sans"/>
              </a:rPr>
              <a:t>Techniq</a:t>
            </a:r>
            <a:r>
              <a:rPr lang="en-US" sz="2984">
                <a:solidFill>
                  <a:srgbClr val="FFFFFF"/>
                </a:solidFill>
                <a:latin typeface="Open Sans"/>
                <a:ea typeface="Open Sans"/>
                <a:cs typeface="Open Sans"/>
                <a:sym typeface="Open Sans"/>
              </a:rPr>
              <a:t>ue de Base : LFSR (Linear Feedback Shift Register)</a:t>
            </a:r>
          </a:p>
        </p:txBody>
      </p:sp>
      <p:sp>
        <p:nvSpPr>
          <p:cNvPr name="TextBox 7" id="7"/>
          <p:cNvSpPr txBox="true"/>
          <p:nvPr/>
        </p:nvSpPr>
        <p:spPr>
          <a:xfrm rot="0">
            <a:off x="4096566" y="4473260"/>
            <a:ext cx="10094868" cy="1634977"/>
          </a:xfrm>
          <a:prstGeom prst="rect">
            <a:avLst/>
          </a:prstGeom>
        </p:spPr>
        <p:txBody>
          <a:bodyPr anchor="t" rtlCol="false" tIns="0" lIns="0" bIns="0" rIns="0">
            <a:spAutoFit/>
          </a:bodyPr>
          <a:lstStyle/>
          <a:p>
            <a:pPr algn="ctr">
              <a:lnSpc>
                <a:spcPts val="4383"/>
              </a:lnSpc>
              <a:spcBef>
                <a:spcPct val="0"/>
              </a:spcBef>
            </a:pPr>
            <a:r>
              <a:rPr lang="en-US" sz="3130">
                <a:solidFill>
                  <a:srgbClr val="FFFFFF"/>
                </a:solidFill>
                <a:latin typeface="Open Sans"/>
                <a:ea typeface="Open Sans"/>
                <a:cs typeface="Open Sans"/>
                <a:sym typeface="Open Sans"/>
              </a:rPr>
              <a:t>F</a:t>
            </a:r>
            <a:r>
              <a:rPr lang="en-US" sz="3130">
                <a:solidFill>
                  <a:srgbClr val="FFFFFF"/>
                </a:solidFill>
                <a:latin typeface="Open Sans"/>
                <a:ea typeface="Open Sans"/>
                <a:cs typeface="Open Sans"/>
                <a:sym typeface="Open Sans"/>
              </a:rPr>
              <a:t>onctionnement : Un LFSR est une chaîne de registres à décalage où le bit d'entrée est le résultat d'un XOR (feedback) de certains bits de la chaîne .</a:t>
            </a:r>
          </a:p>
        </p:txBody>
      </p:sp>
      <p:sp>
        <p:nvSpPr>
          <p:cNvPr name="TextBox 8" id="8"/>
          <p:cNvSpPr txBox="true"/>
          <p:nvPr/>
        </p:nvSpPr>
        <p:spPr>
          <a:xfrm rot="0">
            <a:off x="2644691" y="6693653"/>
            <a:ext cx="13271229" cy="1377827"/>
          </a:xfrm>
          <a:prstGeom prst="rect">
            <a:avLst/>
          </a:prstGeom>
        </p:spPr>
        <p:txBody>
          <a:bodyPr anchor="t" rtlCol="false" tIns="0" lIns="0" bIns="0" rIns="0">
            <a:spAutoFit/>
          </a:bodyPr>
          <a:lstStyle/>
          <a:p>
            <a:pPr algn="ctr">
              <a:lnSpc>
                <a:spcPts val="3650"/>
              </a:lnSpc>
              <a:spcBef>
                <a:spcPct val="0"/>
              </a:spcBef>
            </a:pPr>
            <a:r>
              <a:rPr lang="en-US" sz="2607">
                <a:solidFill>
                  <a:srgbClr val="FFFFFF"/>
                </a:solidFill>
                <a:latin typeface="Open Sans"/>
                <a:ea typeface="Open Sans"/>
                <a:cs typeface="Open Sans"/>
                <a:sym typeface="Open Sans"/>
              </a:rPr>
              <a:t>Le ch</a:t>
            </a:r>
            <a:r>
              <a:rPr lang="en-US" sz="2607">
                <a:solidFill>
                  <a:srgbClr val="FFFFFF"/>
                </a:solidFill>
                <a:latin typeface="Open Sans"/>
                <a:ea typeface="Open Sans"/>
                <a:cs typeface="Open Sans"/>
                <a:sym typeface="Open Sans"/>
              </a:rPr>
              <a:t>oix des bits qui sont XORés (les taps du LFSR) est défini par un polynôme primitif </a:t>
            </a:r>
          </a:p>
          <a:p>
            <a:pPr algn="ctr">
              <a:lnSpc>
                <a:spcPts val="3650"/>
              </a:lnSpc>
              <a:spcBef>
                <a:spcPct val="0"/>
              </a:spcBef>
            </a:pPr>
            <a:r>
              <a:rPr lang="en-US" sz="2607">
                <a:solidFill>
                  <a:srgbClr val="FFFFFF"/>
                </a:solidFill>
                <a:latin typeface="Open Sans"/>
                <a:ea typeface="Open Sans"/>
                <a:cs typeface="Open Sans"/>
                <a:sym typeface="Open Sans"/>
              </a:rPr>
              <a:t>(ou polynôme générateur).</a:t>
            </a:r>
          </a:p>
          <a:p>
            <a:pPr algn="ctr">
              <a:lnSpc>
                <a:spcPts val="3650"/>
              </a:lnSpc>
              <a:spcBef>
                <a:spcPct val="0"/>
              </a:spcBef>
            </a:pPr>
            <a:r>
              <a:rPr lang="en-US" sz="2607">
                <a:solidFill>
                  <a:srgbClr val="FFFFFF"/>
                </a:solidFill>
                <a:latin typeface="Open Sans"/>
                <a:ea typeface="Open Sans"/>
                <a:cs typeface="Open Sans"/>
                <a:sym typeface="Open Sans"/>
              </a:rPr>
              <a:t> Un bon polynôme assure la période maximale de la séquence 2^n - 1. </a:t>
            </a:r>
          </a:p>
        </p:txBody>
      </p:sp>
    </p:spTree>
  </p:cSld>
  <p:clrMapOvr>
    <a:masterClrMapping/>
  </p:clrMapOvr>
  <p:transition spd="slow">
    <p:fade/>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351906" y="6089934"/>
            <a:ext cx="13584188" cy="3413027"/>
          </a:xfrm>
          <a:custGeom>
            <a:avLst/>
            <a:gdLst/>
            <a:ahLst/>
            <a:cxnLst/>
            <a:rect r="r" b="b" t="t" l="l"/>
            <a:pathLst>
              <a:path h="3413027" w="13584188">
                <a:moveTo>
                  <a:pt x="0" y="0"/>
                </a:moveTo>
                <a:lnTo>
                  <a:pt x="13584188" y="0"/>
                </a:lnTo>
                <a:lnTo>
                  <a:pt x="13584188" y="3413027"/>
                </a:lnTo>
                <a:lnTo>
                  <a:pt x="0" y="3413027"/>
                </a:lnTo>
                <a:lnTo>
                  <a:pt x="0" y="0"/>
                </a:lnTo>
                <a:close/>
              </a:path>
            </a:pathLst>
          </a:custGeom>
          <a:blipFill>
            <a:blip r:embed="rId2"/>
            <a:stretch>
              <a:fillRect l="0" t="0" r="0" b="0"/>
            </a:stretch>
          </a:blipFill>
        </p:spPr>
      </p:sp>
      <p:sp>
        <p:nvSpPr>
          <p:cNvPr name="Freeform 3" id="3"/>
          <p:cNvSpPr/>
          <p:nvPr/>
        </p:nvSpPr>
        <p:spPr>
          <a:xfrm flipH="false" flipV="false" rot="0">
            <a:off x="2952036" y="867997"/>
            <a:ext cx="11978899" cy="4447166"/>
          </a:xfrm>
          <a:custGeom>
            <a:avLst/>
            <a:gdLst/>
            <a:ahLst/>
            <a:cxnLst/>
            <a:rect r="r" b="b" t="t" l="l"/>
            <a:pathLst>
              <a:path h="4447166" w="11978899">
                <a:moveTo>
                  <a:pt x="0" y="0"/>
                </a:moveTo>
                <a:lnTo>
                  <a:pt x="11978899" y="0"/>
                </a:lnTo>
                <a:lnTo>
                  <a:pt x="11978899" y="4447166"/>
                </a:lnTo>
                <a:lnTo>
                  <a:pt x="0" y="4447166"/>
                </a:lnTo>
                <a:lnTo>
                  <a:pt x="0" y="0"/>
                </a:lnTo>
                <a:close/>
              </a:path>
            </a:pathLst>
          </a:custGeom>
          <a:blipFill>
            <a:blip r:embed="rId3"/>
            <a:stretch>
              <a:fillRect l="0" t="0" r="0" b="0"/>
            </a:stretch>
          </a:blipFill>
        </p:spPr>
      </p:sp>
      <p:sp>
        <p:nvSpPr>
          <p:cNvPr name="TextBox 4" id="4"/>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25</a:t>
            </a:r>
          </a:p>
        </p:txBody>
      </p:sp>
    </p:spTree>
  </p:cSld>
  <p:clrMapOvr>
    <a:masterClrMapping/>
  </p:clrMapOvr>
  <p:transition spd="slow">
    <p:fade/>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5996" y="1179681"/>
            <a:ext cx="17865966" cy="7526038"/>
          </a:xfrm>
          <a:custGeom>
            <a:avLst/>
            <a:gdLst/>
            <a:ahLst/>
            <a:cxnLst/>
            <a:rect r="r" b="b" t="t" l="l"/>
            <a:pathLst>
              <a:path h="7526038" w="17865966">
                <a:moveTo>
                  <a:pt x="0" y="0"/>
                </a:moveTo>
                <a:lnTo>
                  <a:pt x="17865967" y="0"/>
                </a:lnTo>
                <a:lnTo>
                  <a:pt x="17865967" y="7526038"/>
                </a:lnTo>
                <a:lnTo>
                  <a:pt x="0" y="7526038"/>
                </a:lnTo>
                <a:lnTo>
                  <a:pt x="0" y="0"/>
                </a:lnTo>
                <a:close/>
              </a:path>
            </a:pathLst>
          </a:custGeom>
          <a:blipFill>
            <a:blip r:embed="rId2"/>
            <a:stretch>
              <a:fillRect l="0" t="0" r="0" b="0"/>
            </a:stretch>
          </a:blipFill>
        </p:spPr>
      </p:sp>
      <p:sp>
        <p:nvSpPr>
          <p:cNvPr name="TextBox 3" id="3"/>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26</a:t>
            </a:r>
          </a:p>
        </p:txBody>
      </p:sp>
    </p:spTree>
  </p:cSld>
  <p:clrMapOvr>
    <a:masterClrMapping/>
  </p:clrMapOvr>
  <p:transition spd="slow">
    <p:fade/>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861481" y="2168240"/>
            <a:ext cx="6106637" cy="5950520"/>
          </a:xfrm>
          <a:custGeom>
            <a:avLst/>
            <a:gdLst/>
            <a:ahLst/>
            <a:cxnLst/>
            <a:rect r="r" b="b" t="t" l="l"/>
            <a:pathLst>
              <a:path h="5950520" w="6106637">
                <a:moveTo>
                  <a:pt x="0" y="0"/>
                </a:moveTo>
                <a:lnTo>
                  <a:pt x="6106636" y="0"/>
                </a:lnTo>
                <a:lnTo>
                  <a:pt x="6106636" y="5950520"/>
                </a:lnTo>
                <a:lnTo>
                  <a:pt x="0" y="5950520"/>
                </a:lnTo>
                <a:lnTo>
                  <a:pt x="0" y="0"/>
                </a:lnTo>
                <a:close/>
              </a:path>
            </a:pathLst>
          </a:custGeom>
          <a:blipFill>
            <a:blip r:embed="rId2"/>
            <a:stretch>
              <a:fillRect l="-6082" t="0" r="-6082" b="0"/>
            </a:stretch>
          </a:blipFill>
        </p:spPr>
      </p:sp>
      <p:sp>
        <p:nvSpPr>
          <p:cNvPr name="Freeform 3" id="3"/>
          <p:cNvSpPr/>
          <p:nvPr/>
        </p:nvSpPr>
        <p:spPr>
          <a:xfrm flipH="false" flipV="false" rot="0">
            <a:off x="299461" y="6800677"/>
            <a:ext cx="12603193" cy="2457623"/>
          </a:xfrm>
          <a:custGeom>
            <a:avLst/>
            <a:gdLst/>
            <a:ahLst/>
            <a:cxnLst/>
            <a:rect r="r" b="b" t="t" l="l"/>
            <a:pathLst>
              <a:path h="2457623" w="12603193">
                <a:moveTo>
                  <a:pt x="0" y="0"/>
                </a:moveTo>
                <a:lnTo>
                  <a:pt x="12603193" y="0"/>
                </a:lnTo>
                <a:lnTo>
                  <a:pt x="12603193" y="2457623"/>
                </a:lnTo>
                <a:lnTo>
                  <a:pt x="0" y="2457623"/>
                </a:lnTo>
                <a:lnTo>
                  <a:pt x="0" y="0"/>
                </a:lnTo>
                <a:close/>
              </a:path>
            </a:pathLst>
          </a:custGeom>
          <a:blipFill>
            <a:blip r:embed="rId3"/>
            <a:stretch>
              <a:fillRect l="0" t="0" r="0" b="0"/>
            </a:stretch>
          </a:blipFill>
        </p:spPr>
      </p:sp>
      <p:sp>
        <p:nvSpPr>
          <p:cNvPr name="TextBox 4" id="4"/>
          <p:cNvSpPr txBox="true"/>
          <p:nvPr/>
        </p:nvSpPr>
        <p:spPr>
          <a:xfrm rot="0">
            <a:off x="2871609" y="778217"/>
            <a:ext cx="12544782" cy="510491"/>
          </a:xfrm>
          <a:prstGeom prst="rect">
            <a:avLst/>
          </a:prstGeom>
        </p:spPr>
        <p:txBody>
          <a:bodyPr anchor="t" rtlCol="false" tIns="0" lIns="0" bIns="0" rIns="0">
            <a:spAutoFit/>
          </a:bodyPr>
          <a:lstStyle/>
          <a:p>
            <a:pPr algn="ctr">
              <a:lnSpc>
                <a:spcPts val="3790"/>
              </a:lnSpc>
              <a:spcBef>
                <a:spcPct val="0"/>
              </a:spcBef>
            </a:pPr>
            <a:r>
              <a:rPr lang="en-US" b="true" sz="3446">
                <a:solidFill>
                  <a:srgbClr val="FF9F29"/>
                </a:solidFill>
                <a:latin typeface="Poppins Bold"/>
                <a:ea typeface="Poppins Bold"/>
                <a:cs typeface="Poppins Bold"/>
                <a:sym typeface="Poppins Bold"/>
              </a:rPr>
              <a:t>PROBLÈMES DE SÉCURITÉ DES PRNG DANS LE CHIFFREMENT</a:t>
            </a:r>
          </a:p>
        </p:txBody>
      </p:sp>
      <p:sp>
        <p:nvSpPr>
          <p:cNvPr name="TextBox 5" id="5"/>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27</a:t>
            </a:r>
          </a:p>
        </p:txBody>
      </p:sp>
      <p:sp>
        <p:nvSpPr>
          <p:cNvPr name="TextBox 6" id="6"/>
          <p:cNvSpPr txBox="true"/>
          <p:nvPr/>
        </p:nvSpPr>
        <p:spPr>
          <a:xfrm rot="0">
            <a:off x="149731" y="2102376"/>
            <a:ext cx="10088283" cy="1082527"/>
          </a:xfrm>
          <a:prstGeom prst="rect">
            <a:avLst/>
          </a:prstGeom>
        </p:spPr>
        <p:txBody>
          <a:bodyPr anchor="t" rtlCol="false" tIns="0" lIns="0" bIns="0" rIns="0">
            <a:spAutoFit/>
          </a:bodyPr>
          <a:lstStyle/>
          <a:p>
            <a:pPr algn="ctr" marL="675941" indent="-337971" lvl="1">
              <a:lnSpc>
                <a:spcPts val="4383"/>
              </a:lnSpc>
              <a:spcBef>
                <a:spcPct val="0"/>
              </a:spcBef>
              <a:buFont typeface="Arial"/>
              <a:buChar char="•"/>
            </a:pPr>
            <a:r>
              <a:rPr lang="en-US" sz="3130">
                <a:solidFill>
                  <a:srgbClr val="FFFFFF"/>
                </a:solidFill>
                <a:latin typeface="Open Sans"/>
                <a:ea typeface="Open Sans"/>
                <a:cs typeface="Open Sans"/>
                <a:sym typeface="Open Sans"/>
              </a:rPr>
              <a:t>Pr</a:t>
            </a:r>
            <a:r>
              <a:rPr lang="en-US" sz="3130">
                <a:solidFill>
                  <a:srgbClr val="FFFFFF"/>
                </a:solidFill>
                <a:latin typeface="Open Sans"/>
                <a:ea typeface="Open Sans"/>
                <a:cs typeface="Open Sans"/>
                <a:sym typeface="Open Sans"/>
              </a:rPr>
              <a:t>oblème n°1 – La Graine par Défaut (Predictable Seed Attack)</a:t>
            </a:r>
          </a:p>
        </p:txBody>
      </p:sp>
      <p:sp>
        <p:nvSpPr>
          <p:cNvPr name="TextBox 7" id="7"/>
          <p:cNvSpPr txBox="true"/>
          <p:nvPr/>
        </p:nvSpPr>
        <p:spPr>
          <a:xfrm rot="0">
            <a:off x="299461" y="3686295"/>
            <a:ext cx="9788822" cy="1082527"/>
          </a:xfrm>
          <a:prstGeom prst="rect">
            <a:avLst/>
          </a:prstGeom>
        </p:spPr>
        <p:txBody>
          <a:bodyPr anchor="t" rtlCol="false" tIns="0" lIns="0" bIns="0" rIns="0">
            <a:spAutoFit/>
          </a:bodyPr>
          <a:lstStyle/>
          <a:p>
            <a:pPr algn="ctr" marL="675941" indent="-337971" lvl="1">
              <a:lnSpc>
                <a:spcPts val="4383"/>
              </a:lnSpc>
              <a:spcBef>
                <a:spcPct val="0"/>
              </a:spcBef>
              <a:buFont typeface="Arial"/>
              <a:buChar char="•"/>
            </a:pPr>
            <a:r>
              <a:rPr lang="en-US" sz="3130">
                <a:solidFill>
                  <a:srgbClr val="FFFFFF"/>
                </a:solidFill>
                <a:latin typeface="Open Sans"/>
                <a:ea typeface="Open Sans"/>
                <a:cs typeface="Open Sans"/>
                <a:sym typeface="Open Sans"/>
              </a:rPr>
              <a:t>Problème n°2 – Les Relations de Linéarité (State Recovery Attack)</a:t>
            </a:r>
          </a:p>
        </p:txBody>
      </p:sp>
    </p:spTree>
  </p:cSld>
  <p:clrMapOvr>
    <a:masterClrMapping/>
  </p:clrMapOvr>
  <p:transition spd="slow">
    <p:fade/>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967040" y="3276922"/>
            <a:ext cx="5050506" cy="6226039"/>
          </a:xfrm>
          <a:custGeom>
            <a:avLst/>
            <a:gdLst/>
            <a:ahLst/>
            <a:cxnLst/>
            <a:rect r="r" b="b" t="t" l="l"/>
            <a:pathLst>
              <a:path h="6226039" w="5050506">
                <a:moveTo>
                  <a:pt x="0" y="0"/>
                </a:moveTo>
                <a:lnTo>
                  <a:pt x="5050507" y="0"/>
                </a:lnTo>
                <a:lnTo>
                  <a:pt x="5050507" y="6226039"/>
                </a:lnTo>
                <a:lnTo>
                  <a:pt x="0" y="6226039"/>
                </a:lnTo>
                <a:lnTo>
                  <a:pt x="0" y="0"/>
                </a:lnTo>
                <a:close/>
              </a:path>
            </a:pathLst>
          </a:custGeom>
          <a:blipFill>
            <a:blip r:embed="rId2"/>
            <a:stretch>
              <a:fillRect l="0" t="0" r="-5176" b="0"/>
            </a:stretch>
          </a:blipFill>
        </p:spPr>
      </p:sp>
      <p:sp>
        <p:nvSpPr>
          <p:cNvPr name="TextBox 3" id="3"/>
          <p:cNvSpPr txBox="true"/>
          <p:nvPr/>
        </p:nvSpPr>
        <p:spPr>
          <a:xfrm rot="0">
            <a:off x="4529521" y="534987"/>
            <a:ext cx="16223773" cy="987425"/>
          </a:xfrm>
          <a:prstGeom prst="rect">
            <a:avLst/>
          </a:prstGeom>
        </p:spPr>
        <p:txBody>
          <a:bodyPr anchor="t" rtlCol="false" tIns="0" lIns="0" bIns="0" rIns="0">
            <a:spAutoFit/>
          </a:bodyPr>
          <a:lstStyle/>
          <a:p>
            <a:pPr algn="l">
              <a:lnSpc>
                <a:spcPts val="7150"/>
              </a:lnSpc>
            </a:pPr>
            <a:r>
              <a:rPr lang="en-US" sz="6500" b="true">
                <a:solidFill>
                  <a:srgbClr val="FF9F29"/>
                </a:solidFill>
                <a:latin typeface="Poppins Bold"/>
                <a:ea typeface="Poppins Bold"/>
                <a:cs typeface="Poppins Bold"/>
                <a:sym typeface="Poppins Bold"/>
              </a:rPr>
              <a:t>L'APPROCHE IDÉALE ?</a:t>
            </a:r>
          </a:p>
        </p:txBody>
      </p:sp>
      <p:sp>
        <p:nvSpPr>
          <p:cNvPr name="TextBox 4" id="4"/>
          <p:cNvSpPr txBox="true"/>
          <p:nvPr/>
        </p:nvSpPr>
        <p:spPr>
          <a:xfrm rot="0">
            <a:off x="510992" y="2712168"/>
            <a:ext cx="10485359" cy="2319470"/>
          </a:xfrm>
          <a:prstGeom prst="rect">
            <a:avLst/>
          </a:prstGeom>
        </p:spPr>
        <p:txBody>
          <a:bodyPr anchor="t" rtlCol="false" tIns="0" lIns="0" bIns="0" rIns="0">
            <a:spAutoFit/>
          </a:bodyPr>
          <a:lstStyle/>
          <a:p>
            <a:pPr algn="l">
              <a:lnSpc>
                <a:spcPts val="3709"/>
              </a:lnSpc>
            </a:pPr>
          </a:p>
          <a:p>
            <a:pPr algn="l">
              <a:lnSpc>
                <a:spcPts val="3709"/>
              </a:lnSpc>
            </a:pPr>
          </a:p>
          <a:p>
            <a:pPr algn="l" marL="572052" indent="-286026" lvl="1">
              <a:lnSpc>
                <a:spcPts val="3709"/>
              </a:lnSpc>
              <a:spcBef>
                <a:spcPct val="0"/>
              </a:spcBef>
              <a:buFont typeface="Arial"/>
              <a:buChar char="•"/>
            </a:pPr>
            <a:r>
              <a:rPr lang="en-US" sz="2649">
                <a:solidFill>
                  <a:srgbClr val="FFFFFF"/>
                </a:solidFill>
                <a:latin typeface="Lato"/>
                <a:ea typeface="Lato"/>
                <a:cs typeface="Lato"/>
                <a:sym typeface="Lato"/>
              </a:rPr>
              <a:t>CSPRNG :  Cryptographically Secure Pseudo-Random Number Generator (Générateur de Nombres Pseudo- Aléatoires Cryptographiquement Sécurisé).</a:t>
            </a:r>
          </a:p>
        </p:txBody>
      </p:sp>
      <p:sp>
        <p:nvSpPr>
          <p:cNvPr name="TextBox 5" id="5"/>
          <p:cNvSpPr txBox="true"/>
          <p:nvPr/>
        </p:nvSpPr>
        <p:spPr>
          <a:xfrm rot="0">
            <a:off x="5360690" y="1781893"/>
            <a:ext cx="16223773" cy="987425"/>
          </a:xfrm>
          <a:prstGeom prst="rect">
            <a:avLst/>
          </a:prstGeom>
        </p:spPr>
        <p:txBody>
          <a:bodyPr anchor="t" rtlCol="false" tIns="0" lIns="0" bIns="0" rIns="0">
            <a:spAutoFit/>
          </a:bodyPr>
          <a:lstStyle/>
          <a:p>
            <a:pPr algn="l">
              <a:lnSpc>
                <a:spcPts val="7150"/>
              </a:lnSpc>
            </a:pPr>
            <a:r>
              <a:rPr lang="en-US" sz="6500" b="true">
                <a:solidFill>
                  <a:srgbClr val="FF9F29"/>
                </a:solidFill>
                <a:latin typeface="Poppins Bold"/>
                <a:ea typeface="Poppins Bold"/>
                <a:cs typeface="Poppins Bold"/>
                <a:sym typeface="Poppins Bold"/>
              </a:rPr>
              <a:t>TRNG + CSPRNG </a:t>
            </a:r>
          </a:p>
        </p:txBody>
      </p:sp>
      <p:sp>
        <p:nvSpPr>
          <p:cNvPr name="TextBox 6" id="6"/>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28</a:t>
            </a:r>
          </a:p>
        </p:txBody>
      </p:sp>
      <p:sp>
        <p:nvSpPr>
          <p:cNvPr name="TextBox 7" id="7"/>
          <p:cNvSpPr txBox="true"/>
          <p:nvPr/>
        </p:nvSpPr>
        <p:spPr>
          <a:xfrm rot="0">
            <a:off x="510992" y="6895805"/>
            <a:ext cx="10326336" cy="2131207"/>
          </a:xfrm>
          <a:prstGeom prst="rect">
            <a:avLst/>
          </a:prstGeom>
        </p:spPr>
        <p:txBody>
          <a:bodyPr anchor="t" rtlCol="false" tIns="0" lIns="0" bIns="0" rIns="0">
            <a:spAutoFit/>
          </a:bodyPr>
          <a:lstStyle/>
          <a:p>
            <a:pPr algn="ctr" marL="529264" indent="-264632" lvl="1">
              <a:lnSpc>
                <a:spcPts val="3432"/>
              </a:lnSpc>
              <a:spcBef>
                <a:spcPct val="0"/>
              </a:spcBef>
              <a:buFont typeface="Arial"/>
              <a:buChar char="•"/>
            </a:pPr>
            <a:r>
              <a:rPr lang="en-US" sz="2451">
                <a:solidFill>
                  <a:srgbClr val="FFFFFF"/>
                </a:solidFill>
                <a:latin typeface="Open Sans"/>
                <a:ea typeface="Open Sans"/>
                <a:cs typeface="Open Sans"/>
                <a:sym typeface="Open Sans"/>
              </a:rPr>
              <a:t>Le CSPRNG utilise l'alg</a:t>
            </a:r>
            <a:r>
              <a:rPr lang="en-US" sz="2451">
                <a:solidFill>
                  <a:srgbClr val="FFFFFF"/>
                </a:solidFill>
                <a:latin typeface="Open Sans"/>
                <a:ea typeface="Open Sans"/>
                <a:cs typeface="Open Sans"/>
                <a:sym typeface="Open Sans"/>
              </a:rPr>
              <a:t>orithme AES (hautement non-linéaire) pour transformer l'état interne, le rendant impossible à prédire par des analyses mathématiques. De plus, il garantit que cet état interne est initialisé et régulièrement mis à jour avec de l'entropie forte (TRNG), empêchant toute attaque par graine par défaut</a:t>
            </a:r>
          </a:p>
        </p:txBody>
      </p:sp>
    </p:spTree>
  </p:cSld>
  <p:clrMapOvr>
    <a:masterClrMapping/>
  </p:clrMapOvr>
  <p:transition spd="slow">
    <p:fade/>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62325" y="5963642"/>
            <a:ext cx="16207690" cy="3535600"/>
          </a:xfrm>
          <a:custGeom>
            <a:avLst/>
            <a:gdLst/>
            <a:ahLst/>
            <a:cxnLst/>
            <a:rect r="r" b="b" t="t" l="l"/>
            <a:pathLst>
              <a:path h="3535600" w="16207690">
                <a:moveTo>
                  <a:pt x="0" y="0"/>
                </a:moveTo>
                <a:lnTo>
                  <a:pt x="16207690" y="0"/>
                </a:lnTo>
                <a:lnTo>
                  <a:pt x="16207690" y="3535600"/>
                </a:lnTo>
                <a:lnTo>
                  <a:pt x="0" y="3535600"/>
                </a:lnTo>
                <a:lnTo>
                  <a:pt x="0" y="0"/>
                </a:lnTo>
                <a:close/>
              </a:path>
            </a:pathLst>
          </a:custGeom>
          <a:blipFill>
            <a:blip r:embed="rId2"/>
            <a:stretch>
              <a:fillRect l="0" t="-2570" r="0" b="0"/>
            </a:stretch>
          </a:blipFill>
        </p:spPr>
      </p:sp>
      <p:sp>
        <p:nvSpPr>
          <p:cNvPr name="TextBox 3" id="3"/>
          <p:cNvSpPr txBox="true"/>
          <p:nvPr/>
        </p:nvSpPr>
        <p:spPr>
          <a:xfrm rot="0">
            <a:off x="2314121" y="145959"/>
            <a:ext cx="16223773" cy="1772920"/>
          </a:xfrm>
          <a:prstGeom prst="rect">
            <a:avLst/>
          </a:prstGeom>
        </p:spPr>
        <p:txBody>
          <a:bodyPr anchor="t" rtlCol="false" tIns="0" lIns="0" bIns="0" rIns="0">
            <a:spAutoFit/>
          </a:bodyPr>
          <a:lstStyle/>
          <a:p>
            <a:pPr algn="l">
              <a:lnSpc>
                <a:spcPts val="7150"/>
              </a:lnSpc>
            </a:pPr>
            <a:r>
              <a:rPr lang="en-US" sz="6500" b="true">
                <a:solidFill>
                  <a:srgbClr val="FBF9F1"/>
                </a:solidFill>
                <a:latin typeface="Poppins Bold"/>
                <a:ea typeface="Poppins Bold"/>
                <a:cs typeface="Poppins Bold"/>
                <a:sym typeface="Poppins Bold"/>
              </a:rPr>
              <a:t>       </a:t>
            </a:r>
            <a:r>
              <a:rPr lang="en-US" sz="6500" b="true">
                <a:solidFill>
                  <a:srgbClr val="FF9F29"/>
                </a:solidFill>
                <a:latin typeface="Poppins Bold"/>
                <a:ea typeface="Poppins Bold"/>
                <a:cs typeface="Poppins Bold"/>
                <a:sym typeface="Poppins Bold"/>
              </a:rPr>
              <a:t>                       TRNG</a:t>
            </a:r>
          </a:p>
          <a:p>
            <a:pPr algn="l">
              <a:lnSpc>
                <a:spcPts val="6270"/>
              </a:lnSpc>
            </a:pPr>
            <a:r>
              <a:rPr lang="en-US" sz="5700" b="true">
                <a:solidFill>
                  <a:srgbClr val="FF9F29"/>
                </a:solidFill>
                <a:latin typeface="Poppins Bold"/>
                <a:ea typeface="Poppins Bold"/>
                <a:cs typeface="Poppins Bold"/>
                <a:sym typeface="Poppins Bold"/>
              </a:rPr>
              <a:t>TRUE </a:t>
            </a:r>
            <a:r>
              <a:rPr lang="en-US" sz="5700" b="true">
                <a:solidFill>
                  <a:srgbClr val="FF9F29"/>
                </a:solidFill>
                <a:latin typeface="Poppins Bold"/>
                <a:ea typeface="Poppins Bold"/>
                <a:cs typeface="Poppins Bold"/>
                <a:sym typeface="Poppins Bold"/>
              </a:rPr>
              <a:t>RANDOM NUMBER GENERATOR</a:t>
            </a:r>
          </a:p>
        </p:txBody>
      </p:sp>
      <p:sp>
        <p:nvSpPr>
          <p:cNvPr name="TextBox 4" id="4"/>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29</a:t>
            </a:r>
          </a:p>
        </p:txBody>
      </p:sp>
      <p:sp>
        <p:nvSpPr>
          <p:cNvPr name="TextBox 5" id="5"/>
          <p:cNvSpPr txBox="true"/>
          <p:nvPr/>
        </p:nvSpPr>
        <p:spPr>
          <a:xfrm rot="0">
            <a:off x="1684454" y="2395129"/>
            <a:ext cx="14919091" cy="3035113"/>
          </a:xfrm>
          <a:prstGeom prst="rect">
            <a:avLst/>
          </a:prstGeom>
        </p:spPr>
        <p:txBody>
          <a:bodyPr anchor="t" rtlCol="false" tIns="0" lIns="0" bIns="0" rIns="0">
            <a:spAutoFit/>
          </a:bodyPr>
          <a:lstStyle/>
          <a:p>
            <a:pPr algn="ctr">
              <a:lnSpc>
                <a:spcPts val="4034"/>
              </a:lnSpc>
              <a:spcBef>
                <a:spcPct val="0"/>
              </a:spcBef>
            </a:pPr>
            <a:r>
              <a:rPr lang="en-US" sz="2881">
                <a:solidFill>
                  <a:srgbClr val="FFFFFF"/>
                </a:solidFill>
                <a:latin typeface="Open Sans"/>
                <a:ea typeface="Open Sans"/>
                <a:cs typeface="Open Sans"/>
                <a:sym typeface="Open Sans"/>
              </a:rPr>
              <a:t>Le TRNG (True Random Number Generator) est un générateur de nombres véritablement aléatoires qui utilise un phénomène physique imprévisible (appelé source d'entropie), comme le bruit thermique ou la désintégration radioactive, p</a:t>
            </a:r>
            <a:r>
              <a:rPr lang="en-US" sz="2881">
                <a:solidFill>
                  <a:srgbClr val="FFFFFF"/>
                </a:solidFill>
                <a:latin typeface="Open Sans"/>
                <a:ea typeface="Open Sans"/>
                <a:cs typeface="Open Sans"/>
                <a:sym typeface="Open Sans"/>
              </a:rPr>
              <a:t>our produire des nombres. Contrairement aux PRNG, ses sorties sont non reproductibles et ne peuvent pas être prédites, garantissant ainsi le plus haut niveau de sécurité pour la génération de clés cryptographiques.</a:t>
            </a:r>
          </a:p>
        </p:txBody>
      </p:sp>
    </p:spTree>
  </p:cSld>
  <p:clrMapOvr>
    <a:masterClrMapping/>
  </p:clrMapOvr>
  <p:transition spd="slow">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037037"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1569949" y="2215633"/>
            <a:ext cx="15148103" cy="6767109"/>
            <a:chOff x="0" y="0"/>
            <a:chExt cx="3989624" cy="1782284"/>
          </a:xfrm>
        </p:grpSpPr>
        <p:sp>
          <p:nvSpPr>
            <p:cNvPr name="Freeform 4" id="4"/>
            <p:cNvSpPr/>
            <p:nvPr/>
          </p:nvSpPr>
          <p:spPr>
            <a:xfrm flipH="false" flipV="false" rot="0">
              <a:off x="0" y="0"/>
              <a:ext cx="3989624" cy="1782284"/>
            </a:xfrm>
            <a:custGeom>
              <a:avLst/>
              <a:gdLst/>
              <a:ahLst/>
              <a:cxnLst/>
              <a:rect r="r" b="b" t="t" l="l"/>
              <a:pathLst>
                <a:path h="1782284" w="3989624">
                  <a:moveTo>
                    <a:pt x="10222" y="0"/>
                  </a:moveTo>
                  <a:lnTo>
                    <a:pt x="3979402" y="0"/>
                  </a:lnTo>
                  <a:cubicBezTo>
                    <a:pt x="3982113" y="0"/>
                    <a:pt x="3984713" y="1077"/>
                    <a:pt x="3986630" y="2994"/>
                  </a:cubicBezTo>
                  <a:cubicBezTo>
                    <a:pt x="3988546" y="4911"/>
                    <a:pt x="3989624" y="7511"/>
                    <a:pt x="3989624" y="10222"/>
                  </a:cubicBezTo>
                  <a:lnTo>
                    <a:pt x="3989624" y="1772062"/>
                  </a:lnTo>
                  <a:cubicBezTo>
                    <a:pt x="3989624" y="1774773"/>
                    <a:pt x="3988546" y="1777373"/>
                    <a:pt x="3986630" y="1779290"/>
                  </a:cubicBezTo>
                  <a:cubicBezTo>
                    <a:pt x="3984713" y="1781207"/>
                    <a:pt x="3982113" y="1782284"/>
                    <a:pt x="3979402" y="1782284"/>
                  </a:cubicBezTo>
                  <a:lnTo>
                    <a:pt x="10222" y="1782284"/>
                  </a:lnTo>
                  <a:cubicBezTo>
                    <a:pt x="7511" y="1782284"/>
                    <a:pt x="4911" y="1781207"/>
                    <a:pt x="2994" y="1779290"/>
                  </a:cubicBezTo>
                  <a:cubicBezTo>
                    <a:pt x="1077" y="1777373"/>
                    <a:pt x="0" y="1774773"/>
                    <a:pt x="0" y="1772062"/>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name="TextBox 5" id="5"/>
            <p:cNvSpPr txBox="true"/>
            <p:nvPr/>
          </p:nvSpPr>
          <p:spPr>
            <a:xfrm>
              <a:off x="0" y="-57150"/>
              <a:ext cx="3989624" cy="183943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845160" y="8532308"/>
            <a:ext cx="5747719" cy="3384081"/>
          </a:xfrm>
          <a:custGeom>
            <a:avLst/>
            <a:gdLst/>
            <a:ahLst/>
            <a:cxnLst/>
            <a:rect r="r" b="b" t="t" l="l"/>
            <a:pathLst>
              <a:path h="3384081" w="5747719">
                <a:moveTo>
                  <a:pt x="0" y="0"/>
                </a:moveTo>
                <a:lnTo>
                  <a:pt x="5747720" y="0"/>
                </a:lnTo>
                <a:lnTo>
                  <a:pt x="5747720" y="3384081"/>
                </a:lnTo>
                <a:lnTo>
                  <a:pt x="0" y="3384081"/>
                </a:lnTo>
                <a:lnTo>
                  <a:pt x="0" y="0"/>
                </a:lnTo>
                <a:close/>
              </a:path>
            </a:pathLst>
          </a:custGeom>
          <a:blipFill>
            <a:blip r:embed="rId3"/>
            <a:stretch>
              <a:fillRect l="-18302" t="0" r="0" b="-143185"/>
            </a:stretch>
          </a:blipFill>
        </p:spPr>
      </p:sp>
      <p:sp>
        <p:nvSpPr>
          <p:cNvPr name="TextBox 7" id="7"/>
          <p:cNvSpPr txBox="true"/>
          <p:nvPr/>
        </p:nvSpPr>
        <p:spPr>
          <a:xfrm rot="0">
            <a:off x="6683342" y="508000"/>
            <a:ext cx="4921316" cy="1050925"/>
          </a:xfrm>
          <a:prstGeom prst="rect">
            <a:avLst/>
          </a:prstGeom>
        </p:spPr>
        <p:txBody>
          <a:bodyPr anchor="t" rtlCol="false" tIns="0" lIns="0" bIns="0" rIns="0">
            <a:spAutoFit/>
          </a:bodyPr>
          <a:lstStyle/>
          <a:p>
            <a:pPr algn="l">
              <a:lnSpc>
                <a:spcPts val="7699"/>
              </a:lnSpc>
            </a:pPr>
            <a:r>
              <a:rPr lang="en-US" b="true" sz="6999">
                <a:solidFill>
                  <a:srgbClr val="FF751F"/>
                </a:solidFill>
                <a:latin typeface="Poppins Bold"/>
                <a:ea typeface="Poppins Bold"/>
                <a:cs typeface="Poppins Bold"/>
                <a:sym typeface="Poppins Bold"/>
              </a:rPr>
              <a:t>SOMMAIRE</a:t>
            </a:r>
          </a:p>
        </p:txBody>
      </p:sp>
      <p:sp>
        <p:nvSpPr>
          <p:cNvPr name="TextBox 8" id="8"/>
          <p:cNvSpPr txBox="true"/>
          <p:nvPr/>
        </p:nvSpPr>
        <p:spPr>
          <a:xfrm rot="0">
            <a:off x="2537365" y="2699814"/>
            <a:ext cx="5441644" cy="441325"/>
          </a:xfrm>
          <a:prstGeom prst="rect">
            <a:avLst/>
          </a:prstGeom>
        </p:spPr>
        <p:txBody>
          <a:bodyPr anchor="t" rtlCol="false" tIns="0" lIns="0" bIns="0" rIns="0">
            <a:spAutoFit/>
          </a:bodyPr>
          <a:lstStyle/>
          <a:p>
            <a:pPr algn="l">
              <a:lnSpc>
                <a:spcPts val="3499"/>
              </a:lnSpc>
              <a:spcBef>
                <a:spcPct val="0"/>
              </a:spcBef>
            </a:pPr>
            <a:r>
              <a:rPr lang="en-US" sz="2499" b="true">
                <a:solidFill>
                  <a:srgbClr val="E5E1DA"/>
                </a:solidFill>
                <a:latin typeface="Poppins Bold"/>
                <a:ea typeface="Poppins Bold"/>
                <a:cs typeface="Poppins Bold"/>
                <a:sym typeface="Poppins Bold"/>
              </a:rPr>
              <a:t>Introduction</a:t>
            </a:r>
          </a:p>
        </p:txBody>
      </p:sp>
      <p:sp>
        <p:nvSpPr>
          <p:cNvPr name="TextBox 9" id="9"/>
          <p:cNvSpPr txBox="true"/>
          <p:nvPr/>
        </p:nvSpPr>
        <p:spPr>
          <a:xfrm rot="0">
            <a:off x="1838839" y="2699814"/>
            <a:ext cx="444559" cy="44132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Poppins Bold"/>
                <a:ea typeface="Poppins Bold"/>
                <a:cs typeface="Poppins Bold"/>
                <a:sym typeface="Poppins Bold"/>
              </a:rPr>
              <a:t>1</a:t>
            </a:r>
          </a:p>
        </p:txBody>
      </p:sp>
      <p:sp>
        <p:nvSpPr>
          <p:cNvPr name="TextBox 10" id="10"/>
          <p:cNvSpPr txBox="true"/>
          <p:nvPr/>
        </p:nvSpPr>
        <p:spPr>
          <a:xfrm rot="0">
            <a:off x="2537365" y="3838589"/>
            <a:ext cx="5441644" cy="441325"/>
          </a:xfrm>
          <a:prstGeom prst="rect">
            <a:avLst/>
          </a:prstGeom>
        </p:spPr>
        <p:txBody>
          <a:bodyPr anchor="t" rtlCol="false" tIns="0" lIns="0" bIns="0" rIns="0">
            <a:spAutoFit/>
          </a:bodyPr>
          <a:lstStyle/>
          <a:p>
            <a:pPr algn="l">
              <a:lnSpc>
                <a:spcPts val="3499"/>
              </a:lnSpc>
              <a:spcBef>
                <a:spcPct val="0"/>
              </a:spcBef>
            </a:pPr>
            <a:r>
              <a:rPr lang="en-US" sz="2499" b="true">
                <a:solidFill>
                  <a:srgbClr val="E5E1DA"/>
                </a:solidFill>
                <a:latin typeface="Poppins Bold"/>
                <a:ea typeface="Poppins Bold"/>
                <a:cs typeface="Poppins Bold"/>
                <a:sym typeface="Poppins Bold"/>
              </a:rPr>
              <a:t>Sommaire</a:t>
            </a:r>
          </a:p>
        </p:txBody>
      </p:sp>
      <p:sp>
        <p:nvSpPr>
          <p:cNvPr name="TextBox 11" id="11"/>
          <p:cNvSpPr txBox="true"/>
          <p:nvPr/>
        </p:nvSpPr>
        <p:spPr>
          <a:xfrm rot="0">
            <a:off x="1838839" y="3838589"/>
            <a:ext cx="444559" cy="44132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Poppins Bold"/>
                <a:ea typeface="Poppins Bold"/>
                <a:cs typeface="Poppins Bold"/>
                <a:sym typeface="Poppins Bold"/>
              </a:rPr>
              <a:t>2</a:t>
            </a:r>
          </a:p>
        </p:txBody>
      </p:sp>
      <p:sp>
        <p:nvSpPr>
          <p:cNvPr name="TextBox 12" id="12"/>
          <p:cNvSpPr txBox="true"/>
          <p:nvPr/>
        </p:nvSpPr>
        <p:spPr>
          <a:xfrm rot="0">
            <a:off x="2537365" y="4975239"/>
            <a:ext cx="5441644" cy="441325"/>
          </a:xfrm>
          <a:prstGeom prst="rect">
            <a:avLst/>
          </a:prstGeom>
        </p:spPr>
        <p:txBody>
          <a:bodyPr anchor="t" rtlCol="false" tIns="0" lIns="0" bIns="0" rIns="0">
            <a:spAutoFit/>
          </a:bodyPr>
          <a:lstStyle/>
          <a:p>
            <a:pPr algn="l">
              <a:lnSpc>
                <a:spcPts val="3499"/>
              </a:lnSpc>
              <a:spcBef>
                <a:spcPct val="0"/>
              </a:spcBef>
            </a:pPr>
            <a:r>
              <a:rPr lang="en-US" sz="2499" b="true">
                <a:solidFill>
                  <a:srgbClr val="E5E1DA"/>
                </a:solidFill>
                <a:latin typeface="Poppins Bold"/>
                <a:ea typeface="Poppins Bold"/>
                <a:cs typeface="Poppins Bold"/>
                <a:sym typeface="Poppins Bold"/>
              </a:rPr>
              <a:t>Cahier des charges</a:t>
            </a:r>
          </a:p>
        </p:txBody>
      </p:sp>
      <p:sp>
        <p:nvSpPr>
          <p:cNvPr name="TextBox 13" id="13"/>
          <p:cNvSpPr txBox="true"/>
          <p:nvPr/>
        </p:nvSpPr>
        <p:spPr>
          <a:xfrm rot="0">
            <a:off x="1838839" y="4975239"/>
            <a:ext cx="444559" cy="44132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Poppins Bold"/>
                <a:ea typeface="Poppins Bold"/>
                <a:cs typeface="Poppins Bold"/>
                <a:sym typeface="Poppins Bold"/>
              </a:rPr>
              <a:t>3</a:t>
            </a:r>
          </a:p>
        </p:txBody>
      </p:sp>
      <p:sp>
        <p:nvSpPr>
          <p:cNvPr name="TextBox 14" id="14"/>
          <p:cNvSpPr txBox="true"/>
          <p:nvPr/>
        </p:nvSpPr>
        <p:spPr>
          <a:xfrm rot="0">
            <a:off x="2537365" y="6111889"/>
            <a:ext cx="5624267" cy="441325"/>
          </a:xfrm>
          <a:prstGeom prst="rect">
            <a:avLst/>
          </a:prstGeom>
        </p:spPr>
        <p:txBody>
          <a:bodyPr anchor="t" rtlCol="false" tIns="0" lIns="0" bIns="0" rIns="0">
            <a:spAutoFit/>
          </a:bodyPr>
          <a:lstStyle/>
          <a:p>
            <a:pPr algn="l">
              <a:lnSpc>
                <a:spcPts val="3499"/>
              </a:lnSpc>
              <a:spcBef>
                <a:spcPct val="0"/>
              </a:spcBef>
            </a:pPr>
            <a:r>
              <a:rPr lang="en-US" sz="2499" b="true">
                <a:solidFill>
                  <a:srgbClr val="E5E1DA"/>
                </a:solidFill>
                <a:latin typeface="Poppins Bold"/>
                <a:ea typeface="Poppins Bold"/>
                <a:cs typeface="Poppins Bold"/>
                <a:sym typeface="Poppins Bold"/>
              </a:rPr>
              <a:t>FIFO (Premier entré, premier sorti)</a:t>
            </a:r>
          </a:p>
        </p:txBody>
      </p:sp>
      <p:sp>
        <p:nvSpPr>
          <p:cNvPr name="TextBox 15" id="15"/>
          <p:cNvSpPr txBox="true"/>
          <p:nvPr/>
        </p:nvSpPr>
        <p:spPr>
          <a:xfrm rot="0">
            <a:off x="1838839" y="6111889"/>
            <a:ext cx="444559" cy="44132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Poppins Bold"/>
                <a:ea typeface="Poppins Bold"/>
                <a:cs typeface="Poppins Bold"/>
                <a:sym typeface="Poppins Bold"/>
              </a:rPr>
              <a:t>4</a:t>
            </a:r>
          </a:p>
        </p:txBody>
      </p:sp>
      <p:sp>
        <p:nvSpPr>
          <p:cNvPr name="TextBox 16" id="16"/>
          <p:cNvSpPr txBox="true"/>
          <p:nvPr/>
        </p:nvSpPr>
        <p:spPr>
          <a:xfrm rot="0">
            <a:off x="2537365" y="7248539"/>
            <a:ext cx="5441644" cy="441325"/>
          </a:xfrm>
          <a:prstGeom prst="rect">
            <a:avLst/>
          </a:prstGeom>
        </p:spPr>
        <p:txBody>
          <a:bodyPr anchor="t" rtlCol="false" tIns="0" lIns="0" bIns="0" rIns="0">
            <a:spAutoFit/>
          </a:bodyPr>
          <a:lstStyle/>
          <a:p>
            <a:pPr algn="l">
              <a:lnSpc>
                <a:spcPts val="3499"/>
              </a:lnSpc>
              <a:spcBef>
                <a:spcPct val="0"/>
              </a:spcBef>
            </a:pPr>
            <a:r>
              <a:rPr lang="en-US" sz="2499" b="true">
                <a:solidFill>
                  <a:srgbClr val="E5E1DA"/>
                </a:solidFill>
                <a:latin typeface="Poppins Bold"/>
                <a:ea typeface="Poppins Bold"/>
                <a:cs typeface="Poppins Bold"/>
                <a:sym typeface="Poppins Bold"/>
              </a:rPr>
              <a:t>Chemin de données (Data Path)</a:t>
            </a:r>
          </a:p>
        </p:txBody>
      </p:sp>
      <p:sp>
        <p:nvSpPr>
          <p:cNvPr name="TextBox 17" id="17"/>
          <p:cNvSpPr txBox="true"/>
          <p:nvPr/>
        </p:nvSpPr>
        <p:spPr>
          <a:xfrm rot="0">
            <a:off x="1838839" y="7248539"/>
            <a:ext cx="444559" cy="44132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Poppins Bold"/>
                <a:ea typeface="Poppins Bold"/>
                <a:cs typeface="Poppins Bold"/>
                <a:sym typeface="Poppins Bold"/>
              </a:rPr>
              <a:t>5</a:t>
            </a:r>
          </a:p>
        </p:txBody>
      </p:sp>
      <p:sp>
        <p:nvSpPr>
          <p:cNvPr name="TextBox 18" id="18"/>
          <p:cNvSpPr txBox="true"/>
          <p:nvPr/>
        </p:nvSpPr>
        <p:spPr>
          <a:xfrm rot="0">
            <a:off x="9934606" y="2700876"/>
            <a:ext cx="5441644" cy="441325"/>
          </a:xfrm>
          <a:prstGeom prst="rect">
            <a:avLst/>
          </a:prstGeom>
        </p:spPr>
        <p:txBody>
          <a:bodyPr anchor="t" rtlCol="false" tIns="0" lIns="0" bIns="0" rIns="0">
            <a:spAutoFit/>
          </a:bodyPr>
          <a:lstStyle/>
          <a:p>
            <a:pPr algn="l">
              <a:lnSpc>
                <a:spcPts val="3499"/>
              </a:lnSpc>
              <a:spcBef>
                <a:spcPct val="0"/>
              </a:spcBef>
            </a:pPr>
            <a:r>
              <a:rPr lang="en-US" sz="2499" b="true">
                <a:solidFill>
                  <a:srgbClr val="E5E1DA"/>
                </a:solidFill>
                <a:latin typeface="Poppins Bold"/>
                <a:ea typeface="Poppins Bold"/>
                <a:cs typeface="Poppins Bold"/>
                <a:sym typeface="Poppins Bold"/>
              </a:rPr>
              <a:t>Génération de clés (CS-PRNG)</a:t>
            </a:r>
          </a:p>
        </p:txBody>
      </p:sp>
      <p:sp>
        <p:nvSpPr>
          <p:cNvPr name="TextBox 19" id="19"/>
          <p:cNvSpPr txBox="true"/>
          <p:nvPr/>
        </p:nvSpPr>
        <p:spPr>
          <a:xfrm rot="0">
            <a:off x="9236080" y="2700876"/>
            <a:ext cx="444559" cy="44132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Poppins Bold"/>
                <a:ea typeface="Poppins Bold"/>
                <a:cs typeface="Poppins Bold"/>
                <a:sym typeface="Poppins Bold"/>
              </a:rPr>
              <a:t>6</a:t>
            </a:r>
          </a:p>
        </p:txBody>
      </p:sp>
      <p:sp>
        <p:nvSpPr>
          <p:cNvPr name="TextBox 20" id="20"/>
          <p:cNvSpPr txBox="true"/>
          <p:nvPr/>
        </p:nvSpPr>
        <p:spPr>
          <a:xfrm rot="0">
            <a:off x="9934606" y="3839651"/>
            <a:ext cx="5761235" cy="441325"/>
          </a:xfrm>
          <a:prstGeom prst="rect">
            <a:avLst/>
          </a:prstGeom>
        </p:spPr>
        <p:txBody>
          <a:bodyPr anchor="t" rtlCol="false" tIns="0" lIns="0" bIns="0" rIns="0">
            <a:spAutoFit/>
          </a:bodyPr>
          <a:lstStyle/>
          <a:p>
            <a:pPr algn="l">
              <a:lnSpc>
                <a:spcPts val="3499"/>
              </a:lnSpc>
              <a:spcBef>
                <a:spcPct val="0"/>
              </a:spcBef>
            </a:pPr>
            <a:r>
              <a:rPr lang="en-US" sz="2499" b="true">
                <a:solidFill>
                  <a:srgbClr val="E5E1DA"/>
                </a:solidFill>
                <a:latin typeface="Poppins Bold"/>
                <a:ea typeface="Poppins Bold"/>
                <a:cs typeface="Poppins Bold"/>
                <a:sym typeface="Poppins Bold"/>
              </a:rPr>
              <a:t>Expansion de clé (Key Expansion)</a:t>
            </a:r>
          </a:p>
        </p:txBody>
      </p:sp>
      <p:sp>
        <p:nvSpPr>
          <p:cNvPr name="TextBox 21" id="21"/>
          <p:cNvSpPr txBox="true"/>
          <p:nvPr/>
        </p:nvSpPr>
        <p:spPr>
          <a:xfrm rot="0">
            <a:off x="9236080" y="3839651"/>
            <a:ext cx="444559" cy="44132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Poppins Bold"/>
                <a:ea typeface="Poppins Bold"/>
                <a:cs typeface="Poppins Bold"/>
                <a:sym typeface="Poppins Bold"/>
              </a:rPr>
              <a:t>7</a:t>
            </a:r>
          </a:p>
        </p:txBody>
      </p:sp>
      <p:sp>
        <p:nvSpPr>
          <p:cNvPr name="TextBox 22" id="22"/>
          <p:cNvSpPr txBox="true"/>
          <p:nvPr/>
        </p:nvSpPr>
        <p:spPr>
          <a:xfrm rot="0">
            <a:off x="9934606" y="4976301"/>
            <a:ext cx="5441644" cy="441325"/>
          </a:xfrm>
          <a:prstGeom prst="rect">
            <a:avLst/>
          </a:prstGeom>
        </p:spPr>
        <p:txBody>
          <a:bodyPr anchor="t" rtlCol="false" tIns="0" lIns="0" bIns="0" rIns="0">
            <a:spAutoFit/>
          </a:bodyPr>
          <a:lstStyle/>
          <a:p>
            <a:pPr algn="l">
              <a:lnSpc>
                <a:spcPts val="3499"/>
              </a:lnSpc>
              <a:spcBef>
                <a:spcPct val="0"/>
              </a:spcBef>
            </a:pPr>
            <a:r>
              <a:rPr lang="en-US" sz="2499" b="true">
                <a:solidFill>
                  <a:srgbClr val="E5E1DA"/>
                </a:solidFill>
                <a:latin typeface="Poppins Bold"/>
                <a:ea typeface="Poppins Bold"/>
                <a:cs typeface="Poppins Bold"/>
                <a:sym typeface="Poppins Bold"/>
              </a:rPr>
              <a:t>Chiffrement AES</a:t>
            </a:r>
          </a:p>
        </p:txBody>
      </p:sp>
      <p:sp>
        <p:nvSpPr>
          <p:cNvPr name="TextBox 23" id="23"/>
          <p:cNvSpPr txBox="true"/>
          <p:nvPr/>
        </p:nvSpPr>
        <p:spPr>
          <a:xfrm rot="0">
            <a:off x="9236080" y="4976301"/>
            <a:ext cx="444559" cy="44132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Poppins Bold"/>
                <a:ea typeface="Poppins Bold"/>
                <a:cs typeface="Poppins Bold"/>
                <a:sym typeface="Poppins Bold"/>
              </a:rPr>
              <a:t>8</a:t>
            </a:r>
          </a:p>
        </p:txBody>
      </p:sp>
      <p:sp>
        <p:nvSpPr>
          <p:cNvPr name="TextBox 24" id="24"/>
          <p:cNvSpPr txBox="true"/>
          <p:nvPr/>
        </p:nvSpPr>
        <p:spPr>
          <a:xfrm rot="0">
            <a:off x="9934606" y="6112951"/>
            <a:ext cx="6103653" cy="441325"/>
          </a:xfrm>
          <a:prstGeom prst="rect">
            <a:avLst/>
          </a:prstGeom>
        </p:spPr>
        <p:txBody>
          <a:bodyPr anchor="t" rtlCol="false" tIns="0" lIns="0" bIns="0" rIns="0">
            <a:spAutoFit/>
          </a:bodyPr>
          <a:lstStyle/>
          <a:p>
            <a:pPr algn="l">
              <a:lnSpc>
                <a:spcPts val="3499"/>
              </a:lnSpc>
              <a:spcBef>
                <a:spcPct val="0"/>
              </a:spcBef>
            </a:pPr>
            <a:r>
              <a:rPr lang="en-US" sz="2499" b="true">
                <a:solidFill>
                  <a:srgbClr val="E5E1DA"/>
                </a:solidFill>
                <a:latin typeface="Poppins Bold"/>
                <a:ea typeface="Poppins Bold"/>
                <a:cs typeface="Poppins Bold"/>
                <a:sym typeface="Poppins Bold"/>
              </a:rPr>
              <a:t>Machine à états finis générale (FSM)</a:t>
            </a:r>
          </a:p>
        </p:txBody>
      </p:sp>
      <p:sp>
        <p:nvSpPr>
          <p:cNvPr name="TextBox 25" id="25"/>
          <p:cNvSpPr txBox="true"/>
          <p:nvPr/>
        </p:nvSpPr>
        <p:spPr>
          <a:xfrm rot="0">
            <a:off x="9236080" y="6112951"/>
            <a:ext cx="444559" cy="44132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Poppins Bold"/>
                <a:ea typeface="Poppins Bold"/>
                <a:cs typeface="Poppins Bold"/>
                <a:sym typeface="Poppins Bold"/>
              </a:rPr>
              <a:t>9</a:t>
            </a:r>
          </a:p>
        </p:txBody>
      </p:sp>
      <p:sp>
        <p:nvSpPr>
          <p:cNvPr name="TextBox 26" id="26"/>
          <p:cNvSpPr txBox="true"/>
          <p:nvPr/>
        </p:nvSpPr>
        <p:spPr>
          <a:xfrm rot="0">
            <a:off x="9934606" y="7249601"/>
            <a:ext cx="6514555" cy="441325"/>
          </a:xfrm>
          <a:prstGeom prst="rect">
            <a:avLst/>
          </a:prstGeom>
        </p:spPr>
        <p:txBody>
          <a:bodyPr anchor="t" rtlCol="false" tIns="0" lIns="0" bIns="0" rIns="0">
            <a:spAutoFit/>
          </a:bodyPr>
          <a:lstStyle/>
          <a:p>
            <a:pPr algn="l">
              <a:lnSpc>
                <a:spcPts val="3499"/>
              </a:lnSpc>
              <a:spcBef>
                <a:spcPct val="0"/>
              </a:spcBef>
            </a:pPr>
            <a:r>
              <a:rPr lang="en-US" sz="2499" b="true">
                <a:solidFill>
                  <a:srgbClr val="E5E1DA"/>
                </a:solidFill>
                <a:latin typeface="Poppins Bold"/>
                <a:ea typeface="Poppins Bold"/>
                <a:cs typeface="Poppins Bold"/>
                <a:sym typeface="Poppins Bold"/>
              </a:rPr>
              <a:t>Simulation et banc de test (Testbench)</a:t>
            </a:r>
          </a:p>
        </p:txBody>
      </p:sp>
      <p:sp>
        <p:nvSpPr>
          <p:cNvPr name="TextBox 27" id="27"/>
          <p:cNvSpPr txBox="true"/>
          <p:nvPr/>
        </p:nvSpPr>
        <p:spPr>
          <a:xfrm rot="0">
            <a:off x="9236080" y="7249601"/>
            <a:ext cx="444559" cy="44132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Poppins Bold"/>
                <a:ea typeface="Poppins Bold"/>
                <a:cs typeface="Poppins Bold"/>
                <a:sym typeface="Poppins Bold"/>
              </a:rPr>
              <a:t>10</a:t>
            </a:r>
          </a:p>
        </p:txBody>
      </p:sp>
      <p:sp>
        <p:nvSpPr>
          <p:cNvPr name="TextBox 28" id="28"/>
          <p:cNvSpPr txBox="true"/>
          <p:nvPr/>
        </p:nvSpPr>
        <p:spPr>
          <a:xfrm rot="0">
            <a:off x="17259300" y="9407711"/>
            <a:ext cx="152400" cy="247650"/>
          </a:xfrm>
          <a:prstGeom prst="rect">
            <a:avLst/>
          </a:prstGeom>
        </p:spPr>
        <p:txBody>
          <a:bodyPr anchor="t" rtlCol="false" tIns="0" lIns="0" bIns="0" rIns="0" wrap="none">
            <a:spAutoFit/>
          </a:bodyPr>
          <a:lstStyle/>
          <a:p>
            <a:pPr algn="ctr">
              <a:lnSpc>
                <a:spcPts val="4383"/>
              </a:lnSpc>
              <a:spcBef>
                <a:spcPct val="0"/>
              </a:spcBef>
            </a:pPr>
            <a:r>
              <a:rPr lang="en-US" b="true" sz="3130">
                <a:solidFill>
                  <a:srgbClr val="FF751F"/>
                </a:solidFill>
                <a:latin typeface="Poppins Bold"/>
                <a:ea typeface="Poppins Bold"/>
                <a:cs typeface="Poppins Bold"/>
                <a:sym typeface="Poppins Bold"/>
              </a:rPr>
              <a:t>3</a:t>
            </a:r>
          </a:p>
        </p:txBody>
      </p:sp>
      <p:sp>
        <p:nvSpPr>
          <p:cNvPr name="TextBox 29" id="29"/>
          <p:cNvSpPr txBox="true"/>
          <p:nvPr/>
        </p:nvSpPr>
        <p:spPr>
          <a:xfrm rot="0">
            <a:off x="8479186" y="8090983"/>
            <a:ext cx="2028154" cy="441325"/>
          </a:xfrm>
          <a:prstGeom prst="rect">
            <a:avLst/>
          </a:prstGeom>
        </p:spPr>
        <p:txBody>
          <a:bodyPr anchor="t" rtlCol="false" tIns="0" lIns="0" bIns="0" rIns="0">
            <a:spAutoFit/>
          </a:bodyPr>
          <a:lstStyle/>
          <a:p>
            <a:pPr algn="l">
              <a:lnSpc>
                <a:spcPts val="3499"/>
              </a:lnSpc>
              <a:spcBef>
                <a:spcPct val="0"/>
              </a:spcBef>
            </a:pPr>
            <a:r>
              <a:rPr lang="en-US" sz="2499" b="true">
                <a:solidFill>
                  <a:srgbClr val="E5E1DA"/>
                </a:solidFill>
                <a:latin typeface="Poppins Bold"/>
                <a:ea typeface="Poppins Bold"/>
                <a:cs typeface="Poppins Bold"/>
                <a:sym typeface="Poppins Bold"/>
              </a:rPr>
              <a:t>Conclusion</a:t>
            </a:r>
          </a:p>
        </p:txBody>
      </p:sp>
      <p:sp>
        <p:nvSpPr>
          <p:cNvPr name="TextBox 30" id="30"/>
          <p:cNvSpPr txBox="true"/>
          <p:nvPr/>
        </p:nvSpPr>
        <p:spPr>
          <a:xfrm rot="0">
            <a:off x="7780660" y="8090983"/>
            <a:ext cx="444559" cy="441325"/>
          </a:xfrm>
          <a:prstGeom prst="rect">
            <a:avLst/>
          </a:prstGeom>
        </p:spPr>
        <p:txBody>
          <a:bodyPr anchor="t" rtlCol="false" tIns="0" lIns="0" bIns="0" rIns="0">
            <a:spAutoFit/>
          </a:bodyPr>
          <a:lstStyle/>
          <a:p>
            <a:pPr algn="r">
              <a:lnSpc>
                <a:spcPts val="3499"/>
              </a:lnSpc>
              <a:spcBef>
                <a:spcPct val="0"/>
              </a:spcBef>
            </a:pPr>
            <a:r>
              <a:rPr lang="en-US" b="true" sz="2499">
                <a:solidFill>
                  <a:srgbClr val="FFD944"/>
                </a:solidFill>
                <a:latin typeface="Poppins Bold"/>
                <a:ea typeface="Poppins Bold"/>
                <a:cs typeface="Poppins Bold"/>
                <a:sym typeface="Poppins Bold"/>
              </a:rPr>
              <a:t>11</a:t>
            </a:r>
          </a:p>
        </p:txBody>
      </p:sp>
    </p:spTree>
  </p:cSld>
  <p:clrMapOvr>
    <a:masterClrMapping/>
  </p:clrMapOvr>
  <p:transition spd="slow">
    <p:fade/>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77417" y="1976050"/>
            <a:ext cx="9048324" cy="6199280"/>
          </a:xfrm>
          <a:custGeom>
            <a:avLst/>
            <a:gdLst/>
            <a:ahLst/>
            <a:cxnLst/>
            <a:rect r="r" b="b" t="t" l="l"/>
            <a:pathLst>
              <a:path h="6199280" w="9048324">
                <a:moveTo>
                  <a:pt x="0" y="0"/>
                </a:moveTo>
                <a:lnTo>
                  <a:pt x="9048324" y="0"/>
                </a:lnTo>
                <a:lnTo>
                  <a:pt x="9048324" y="6199280"/>
                </a:lnTo>
                <a:lnTo>
                  <a:pt x="0" y="6199280"/>
                </a:lnTo>
                <a:lnTo>
                  <a:pt x="0" y="0"/>
                </a:lnTo>
                <a:close/>
              </a:path>
            </a:pathLst>
          </a:custGeom>
          <a:blipFill>
            <a:blip r:embed="rId2"/>
            <a:stretch>
              <a:fillRect l="0" t="-1024" r="0" b="-1024"/>
            </a:stretch>
          </a:blipFill>
        </p:spPr>
      </p:sp>
      <p:sp>
        <p:nvSpPr>
          <p:cNvPr name="TextBox 3" id="3"/>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30</a:t>
            </a:r>
          </a:p>
        </p:txBody>
      </p:sp>
      <p:sp>
        <p:nvSpPr>
          <p:cNvPr name="TextBox 4" id="4"/>
          <p:cNvSpPr txBox="true"/>
          <p:nvPr/>
        </p:nvSpPr>
        <p:spPr>
          <a:xfrm rot="0">
            <a:off x="10772636" y="627841"/>
            <a:ext cx="7063032" cy="886378"/>
          </a:xfrm>
          <a:prstGeom prst="rect">
            <a:avLst/>
          </a:prstGeom>
        </p:spPr>
        <p:txBody>
          <a:bodyPr anchor="t" rtlCol="false" tIns="0" lIns="0" bIns="0" rIns="0">
            <a:spAutoFit/>
          </a:bodyPr>
          <a:lstStyle/>
          <a:p>
            <a:pPr algn="ctr">
              <a:lnSpc>
                <a:spcPts val="3347"/>
              </a:lnSpc>
              <a:spcBef>
                <a:spcPct val="0"/>
              </a:spcBef>
            </a:pPr>
            <a:r>
              <a:rPr lang="en-US" b="true" sz="3043">
                <a:solidFill>
                  <a:srgbClr val="FF751F"/>
                </a:solidFill>
                <a:latin typeface="Poppins Bold"/>
                <a:ea typeface="Poppins Bold"/>
                <a:cs typeface="Poppins Bold"/>
                <a:sym typeface="Poppins Bold"/>
              </a:rPr>
              <a:t>LE PR</a:t>
            </a:r>
            <a:r>
              <a:rPr lang="en-US" b="true" sz="3043">
                <a:solidFill>
                  <a:srgbClr val="FF751F"/>
                </a:solidFill>
                <a:latin typeface="Poppins Bold"/>
                <a:ea typeface="Poppins Bold"/>
                <a:cs typeface="Poppins Bold"/>
                <a:sym typeface="Poppins Bold"/>
              </a:rPr>
              <a:t>OCESSUS DE GÉNÉRATION DE LA CLÉ</a:t>
            </a:r>
          </a:p>
        </p:txBody>
      </p:sp>
      <p:sp>
        <p:nvSpPr>
          <p:cNvPr name="TextBox 5" id="5"/>
          <p:cNvSpPr txBox="true"/>
          <p:nvPr/>
        </p:nvSpPr>
        <p:spPr>
          <a:xfrm rot="0">
            <a:off x="10551393" y="1976050"/>
            <a:ext cx="7505518" cy="717551"/>
          </a:xfrm>
          <a:prstGeom prst="rect">
            <a:avLst/>
          </a:prstGeom>
        </p:spPr>
        <p:txBody>
          <a:bodyPr anchor="t" rtlCol="false" tIns="0" lIns="0" bIns="0" rIns="0">
            <a:spAutoFit/>
          </a:bodyPr>
          <a:lstStyle/>
          <a:p>
            <a:pPr algn="ctr">
              <a:lnSpc>
                <a:spcPts val="2750"/>
              </a:lnSpc>
              <a:spcBef>
                <a:spcPct val="0"/>
              </a:spcBef>
            </a:pPr>
            <a:r>
              <a:rPr lang="en-US" b="true" sz="2500">
                <a:solidFill>
                  <a:srgbClr val="FFFFFF"/>
                </a:solidFill>
                <a:latin typeface="Poppins Bold"/>
                <a:ea typeface="Poppins Bold"/>
                <a:cs typeface="Poppins Bold"/>
                <a:sym typeface="Poppins Bold"/>
              </a:rPr>
              <a:t>LA DIFFÉ</a:t>
            </a:r>
            <a:r>
              <a:rPr lang="en-US" b="true" sz="2500">
                <a:solidFill>
                  <a:srgbClr val="FFFFFF"/>
                </a:solidFill>
                <a:latin typeface="Poppins Bold"/>
                <a:ea typeface="Poppins Bold"/>
                <a:cs typeface="Poppins Bold"/>
                <a:sym typeface="Poppins Bold"/>
              </a:rPr>
              <a:t>RENCE FONDAMENTALE D'UTILISATION DE L'AES :</a:t>
            </a:r>
          </a:p>
        </p:txBody>
      </p:sp>
      <p:sp>
        <p:nvSpPr>
          <p:cNvPr name="TextBox 6" id="6"/>
          <p:cNvSpPr txBox="true"/>
          <p:nvPr/>
        </p:nvSpPr>
        <p:spPr>
          <a:xfrm rot="0">
            <a:off x="10657403" y="3476323"/>
            <a:ext cx="7056597" cy="1109345"/>
          </a:xfrm>
          <a:prstGeom prst="rect">
            <a:avLst/>
          </a:prstGeom>
        </p:spPr>
        <p:txBody>
          <a:bodyPr anchor="t" rtlCol="false" tIns="0" lIns="0" bIns="0" rIns="0">
            <a:spAutoFit/>
          </a:bodyPr>
          <a:lstStyle/>
          <a:p>
            <a:pPr algn="ctr">
              <a:lnSpc>
                <a:spcPts val="2860"/>
              </a:lnSpc>
              <a:spcBef>
                <a:spcPct val="0"/>
              </a:spcBef>
            </a:pPr>
            <a:r>
              <a:rPr lang="en-US" b="true" sz="2600">
                <a:solidFill>
                  <a:srgbClr val="FFFFFF"/>
                </a:solidFill>
                <a:latin typeface="Poppins Bold"/>
                <a:ea typeface="Poppins Bold"/>
                <a:cs typeface="Poppins Bold"/>
                <a:sym typeface="Poppins Bold"/>
              </a:rPr>
              <a:t>AES</a:t>
            </a:r>
            <a:r>
              <a:rPr lang="en-US" b="true" sz="2600">
                <a:solidFill>
                  <a:srgbClr val="FFFFFF"/>
                </a:solidFill>
                <a:latin typeface="Poppins Bold"/>
                <a:ea typeface="Poppins Bold"/>
                <a:cs typeface="Poppins Bold"/>
                <a:sym typeface="Poppins Bold"/>
              </a:rPr>
              <a:t> NORMAL (CHIFFREMENT DE DONNÉES) :</a:t>
            </a:r>
          </a:p>
          <a:p>
            <a:pPr algn="ctr">
              <a:lnSpc>
                <a:spcPts val="2860"/>
              </a:lnSpc>
              <a:spcBef>
                <a:spcPct val="0"/>
              </a:spcBef>
            </a:pPr>
          </a:p>
          <a:p>
            <a:pPr algn="ctr">
              <a:lnSpc>
                <a:spcPts val="2860"/>
              </a:lnSpc>
              <a:spcBef>
                <a:spcPct val="0"/>
              </a:spcBef>
            </a:pPr>
            <a:r>
              <a:rPr lang="en-US" b="true" sz="2600">
                <a:solidFill>
                  <a:srgbClr val="FFFFFF"/>
                </a:solidFill>
                <a:latin typeface="Poppins Bold"/>
                <a:ea typeface="Poppins Bold"/>
                <a:cs typeface="Poppins Bold"/>
                <a:sym typeface="Poppins Bold"/>
              </a:rPr>
              <a:t>PLAINTEXT + CIPHERKEY = CIPHERTEXT</a:t>
            </a:r>
          </a:p>
        </p:txBody>
      </p:sp>
      <p:sp>
        <p:nvSpPr>
          <p:cNvPr name="TextBox 7" id="7"/>
          <p:cNvSpPr txBox="true"/>
          <p:nvPr/>
        </p:nvSpPr>
        <p:spPr>
          <a:xfrm rot="0">
            <a:off x="11558111" y="5366718"/>
            <a:ext cx="5298400" cy="1109345"/>
          </a:xfrm>
          <a:prstGeom prst="rect">
            <a:avLst/>
          </a:prstGeom>
        </p:spPr>
        <p:txBody>
          <a:bodyPr anchor="t" rtlCol="false" tIns="0" lIns="0" bIns="0" rIns="0">
            <a:spAutoFit/>
          </a:bodyPr>
          <a:lstStyle/>
          <a:p>
            <a:pPr algn="ctr">
              <a:lnSpc>
                <a:spcPts val="2860"/>
              </a:lnSpc>
            </a:pPr>
            <a:r>
              <a:rPr lang="en-US" b="true" sz="2600">
                <a:solidFill>
                  <a:srgbClr val="FFFFFF"/>
                </a:solidFill>
                <a:latin typeface="Poppins Bold"/>
                <a:ea typeface="Poppins Bold"/>
                <a:cs typeface="Poppins Bold"/>
                <a:sym typeface="Poppins Bold"/>
              </a:rPr>
              <a:t>AES EN MODE CSPRNG : </a:t>
            </a:r>
          </a:p>
          <a:p>
            <a:pPr algn="ctr">
              <a:lnSpc>
                <a:spcPts val="2860"/>
              </a:lnSpc>
            </a:pPr>
          </a:p>
          <a:p>
            <a:pPr algn="ctr">
              <a:lnSpc>
                <a:spcPts val="2860"/>
              </a:lnSpc>
              <a:spcBef>
                <a:spcPct val="0"/>
              </a:spcBef>
            </a:pPr>
            <a:r>
              <a:rPr lang="en-US" b="true" sz="2600">
                <a:solidFill>
                  <a:srgbClr val="FFFFFF"/>
                </a:solidFill>
                <a:latin typeface="Poppins Bold"/>
                <a:ea typeface="Poppins Bold"/>
                <a:cs typeface="Poppins Bold"/>
                <a:sym typeface="Poppins Bold"/>
              </a:rPr>
              <a:t>MASTER KEY + COMPTEUR  = KEY</a:t>
            </a:r>
          </a:p>
        </p:txBody>
      </p:sp>
      <p:sp>
        <p:nvSpPr>
          <p:cNvPr name="TextBox 8" id="8"/>
          <p:cNvSpPr txBox="true"/>
          <p:nvPr/>
        </p:nvSpPr>
        <p:spPr>
          <a:xfrm rot="0">
            <a:off x="11239217" y="7740287"/>
            <a:ext cx="5892968" cy="374650"/>
          </a:xfrm>
          <a:prstGeom prst="rect">
            <a:avLst/>
          </a:prstGeom>
        </p:spPr>
        <p:txBody>
          <a:bodyPr anchor="t" rtlCol="false" tIns="0" lIns="0" bIns="0" rIns="0">
            <a:spAutoFit/>
          </a:bodyPr>
          <a:lstStyle/>
          <a:p>
            <a:pPr algn="ctr">
              <a:lnSpc>
                <a:spcPts val="2750"/>
              </a:lnSpc>
              <a:spcBef>
                <a:spcPct val="0"/>
              </a:spcBef>
            </a:pPr>
            <a:r>
              <a:rPr lang="en-US" b="true" sz="2500">
                <a:solidFill>
                  <a:srgbClr val="FFFFFF"/>
                </a:solidFill>
                <a:latin typeface="Poppins Bold"/>
                <a:ea typeface="Poppins Bold"/>
                <a:cs typeface="Poppins Bold"/>
                <a:sym typeface="Poppins Bold"/>
              </a:rPr>
              <a:t> KEY = AES_ENCRYPT(C , K)</a:t>
            </a:r>
          </a:p>
        </p:txBody>
      </p:sp>
    </p:spTree>
  </p:cSld>
  <p:clrMapOvr>
    <a:masterClrMapping/>
  </p:clrMapOvr>
  <p:transition spd="slow">
    <p:fade/>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31</a:t>
            </a:r>
          </a:p>
        </p:txBody>
      </p:sp>
      <p:sp>
        <p:nvSpPr>
          <p:cNvPr name="TextBox 3" id="3"/>
          <p:cNvSpPr txBox="true"/>
          <p:nvPr/>
        </p:nvSpPr>
        <p:spPr>
          <a:xfrm rot="0">
            <a:off x="249345" y="280677"/>
            <a:ext cx="11861750" cy="1419846"/>
          </a:xfrm>
          <a:prstGeom prst="rect">
            <a:avLst/>
          </a:prstGeom>
        </p:spPr>
        <p:txBody>
          <a:bodyPr anchor="t" rtlCol="false" tIns="0" lIns="0" bIns="0" rIns="0">
            <a:spAutoFit/>
          </a:bodyPr>
          <a:lstStyle/>
          <a:p>
            <a:pPr algn="ctr">
              <a:lnSpc>
                <a:spcPts val="5740"/>
              </a:lnSpc>
            </a:pPr>
            <a:r>
              <a:rPr lang="en-US" sz="4100" b="true">
                <a:solidFill>
                  <a:srgbClr val="FF751F"/>
                </a:solidFill>
                <a:latin typeface="Canva Sans Bold"/>
                <a:ea typeface="Canva Sans Bold"/>
                <a:cs typeface="Canva Sans Bold"/>
                <a:sym typeface="Canva Sans Bold"/>
              </a:rPr>
              <a:t>Implementation</a:t>
            </a:r>
            <a:r>
              <a:rPr lang="en-US" sz="4100" b="true">
                <a:solidFill>
                  <a:srgbClr val="FF751F"/>
                </a:solidFill>
                <a:latin typeface="Canva Sans Bold"/>
                <a:ea typeface="Canva Sans Bold"/>
                <a:cs typeface="Canva Sans Bold"/>
                <a:sym typeface="Canva Sans Bold"/>
              </a:rPr>
              <a:t> de </a:t>
            </a:r>
            <a:r>
              <a:rPr lang="en-US" sz="4100" b="true">
                <a:solidFill>
                  <a:srgbClr val="FF751F"/>
                </a:solidFill>
                <a:latin typeface="Canva Sans Bold"/>
                <a:ea typeface="Canva Sans Bold"/>
                <a:cs typeface="Canva Sans Bold"/>
                <a:sym typeface="Canva Sans Bold"/>
              </a:rPr>
              <a:t>CSPRNG &amp; AES_Core VHDL </a:t>
            </a:r>
          </a:p>
          <a:p>
            <a:pPr algn="ctr">
              <a:lnSpc>
                <a:spcPts val="5740"/>
              </a:lnSpc>
            </a:pPr>
          </a:p>
        </p:txBody>
      </p:sp>
      <p:sp>
        <p:nvSpPr>
          <p:cNvPr name="TextBox 4" id="4"/>
          <p:cNvSpPr txBox="true"/>
          <p:nvPr/>
        </p:nvSpPr>
        <p:spPr>
          <a:xfrm rot="0">
            <a:off x="268395" y="1643373"/>
            <a:ext cx="18038655" cy="13236427"/>
          </a:xfrm>
          <a:prstGeom prst="rect">
            <a:avLst/>
          </a:prstGeom>
        </p:spPr>
        <p:txBody>
          <a:bodyPr anchor="t" rtlCol="false" tIns="0" lIns="0" bIns="0" rIns="0">
            <a:spAutoFit/>
          </a:bodyPr>
          <a:lstStyle/>
          <a:p>
            <a:pPr algn="l">
              <a:lnSpc>
                <a:spcPts val="4383"/>
              </a:lnSpc>
            </a:pPr>
            <a:r>
              <a:rPr lang="en-US" sz="3130" b="true">
                <a:solidFill>
                  <a:srgbClr val="FF751F"/>
                </a:solidFill>
                <a:latin typeface="Open Sans Bold"/>
                <a:ea typeface="Open Sans Bold"/>
                <a:cs typeface="Open Sans Bold"/>
                <a:sym typeface="Open Sans Bold"/>
              </a:rPr>
              <a:t>Vue General :</a:t>
            </a:r>
          </a:p>
          <a:p>
            <a:pPr algn="l">
              <a:lnSpc>
                <a:spcPts val="4383"/>
              </a:lnSpc>
            </a:pPr>
          </a:p>
          <a:p>
            <a:pPr algn="l">
              <a:lnSpc>
                <a:spcPts val="4383"/>
              </a:lnSpc>
            </a:pPr>
            <a:r>
              <a:rPr lang="en-US" sz="3130" b="true">
                <a:solidFill>
                  <a:srgbClr val="FF751F"/>
                </a:solidFill>
                <a:latin typeface="Open Sans Bold"/>
                <a:ea typeface="Open Sans Bold"/>
                <a:cs typeface="Open Sans Bold"/>
                <a:sym typeface="Open Sans Bold"/>
              </a:rPr>
              <a:t> Qu'est-ce qu'un CSPRNG ?</a:t>
            </a:r>
          </a:p>
          <a:p>
            <a:pPr algn="l">
              <a:lnSpc>
                <a:spcPts val="4383"/>
              </a:lnSpc>
            </a:pPr>
          </a:p>
          <a:p>
            <a:pPr algn="l">
              <a:lnSpc>
                <a:spcPts val="4383"/>
              </a:lnSpc>
            </a:pPr>
            <a:r>
              <a:rPr lang="en-US" sz="3130">
                <a:solidFill>
                  <a:srgbClr val="FFFFFF"/>
                </a:solidFill>
                <a:latin typeface="Open Sans"/>
                <a:ea typeface="Open Sans"/>
                <a:cs typeface="Open Sans"/>
                <a:sym typeface="Open Sans"/>
              </a:rPr>
              <a:t>Un CSPRNG est un générateur de nombres pseudo-aléatoires conçu pour la cryptographie. Il produit des séquences qui paraissent aléatoires, mais qui sont impossibles à prédire, même pour un attaquant puissant.</a:t>
            </a:r>
          </a:p>
          <a:p>
            <a:pPr algn="l">
              <a:lnSpc>
                <a:spcPts val="4383"/>
              </a:lnSpc>
            </a:pPr>
          </a:p>
          <a:p>
            <a:pPr algn="l">
              <a:lnSpc>
                <a:spcPts val="4383"/>
              </a:lnSpc>
            </a:pPr>
            <a:r>
              <a:rPr lang="en-US" sz="3130" b="true">
                <a:solidFill>
                  <a:srgbClr val="FF751F"/>
                </a:solidFill>
                <a:latin typeface="Open Sans Bold"/>
                <a:ea typeface="Open Sans Bold"/>
                <a:cs typeface="Open Sans Bold"/>
                <a:sym typeface="Open Sans Bold"/>
              </a:rPr>
              <a:t>Pourquoi c’est important ?</a:t>
            </a:r>
          </a:p>
          <a:p>
            <a:pPr algn="l">
              <a:lnSpc>
                <a:spcPts val="4383"/>
              </a:lnSpc>
            </a:pPr>
          </a:p>
          <a:p>
            <a:pPr algn="l">
              <a:lnSpc>
                <a:spcPts val="4383"/>
              </a:lnSpc>
            </a:pPr>
            <a:r>
              <a:rPr lang="en-US" sz="3130">
                <a:solidFill>
                  <a:srgbClr val="FFFFFF"/>
                </a:solidFill>
                <a:latin typeface="Open Sans"/>
                <a:ea typeface="Open Sans"/>
                <a:cs typeface="Open Sans"/>
                <a:sym typeface="Open Sans"/>
              </a:rPr>
              <a:t>Parce qu'en crypto, on a besoin de nombres aléatoires sécurisés pour générer des clés, des nonces, des vecteurs d'initialisation...</a:t>
            </a:r>
          </a:p>
          <a:p>
            <a:pPr algn="l">
              <a:lnSpc>
                <a:spcPts val="4383"/>
              </a:lnSpc>
            </a:pPr>
          </a:p>
          <a:p>
            <a:pPr algn="l">
              <a:lnSpc>
                <a:spcPts val="4383"/>
              </a:lnSpc>
            </a:pPr>
            <a:r>
              <a:rPr lang="en-US" sz="3130">
                <a:solidFill>
                  <a:srgbClr val="FFFFFF"/>
                </a:solidFill>
                <a:latin typeface="Open Sans"/>
                <a:ea typeface="Open Sans"/>
                <a:cs typeface="Open Sans"/>
                <a:sym typeface="Open Sans"/>
              </a:rPr>
              <a:t>Si l'aléatoire est prévisible, tout le système de sécurité s'effondre !</a:t>
            </a:r>
          </a:p>
          <a:p>
            <a:pPr algn="l">
              <a:lnSpc>
                <a:spcPts val="4383"/>
              </a:lnSpc>
            </a:pPr>
          </a:p>
          <a:p>
            <a:pPr algn="l">
              <a:lnSpc>
                <a:spcPts val="4383"/>
              </a:lnSpc>
            </a:pPr>
          </a:p>
          <a:p>
            <a:pPr algn="l">
              <a:lnSpc>
                <a:spcPts val="4383"/>
              </a:lnSpc>
            </a:pPr>
          </a:p>
          <a:p>
            <a:pPr algn="l">
              <a:lnSpc>
                <a:spcPts val="4383"/>
              </a:lnSpc>
            </a:pPr>
          </a:p>
          <a:p>
            <a:pPr algn="l">
              <a:lnSpc>
                <a:spcPts val="4383"/>
              </a:lnSpc>
            </a:pPr>
          </a:p>
          <a:p>
            <a:pPr algn="l">
              <a:lnSpc>
                <a:spcPts val="4383"/>
              </a:lnSpc>
            </a:pPr>
          </a:p>
          <a:p>
            <a:pPr algn="l">
              <a:lnSpc>
                <a:spcPts val="4383"/>
              </a:lnSpc>
              <a:spcBef>
                <a:spcPct val="0"/>
              </a:spcBef>
            </a:pPr>
          </a:p>
          <a:p>
            <a:pPr algn="l">
              <a:lnSpc>
                <a:spcPts val="4383"/>
              </a:lnSpc>
              <a:spcBef>
                <a:spcPct val="0"/>
              </a:spcBef>
            </a:pPr>
          </a:p>
          <a:p>
            <a:pPr algn="l">
              <a:lnSpc>
                <a:spcPts val="4383"/>
              </a:lnSpc>
              <a:spcBef>
                <a:spcPct val="0"/>
              </a:spcBef>
            </a:pPr>
          </a:p>
          <a:p>
            <a:pPr algn="l">
              <a:lnSpc>
                <a:spcPts val="4383"/>
              </a:lnSpc>
              <a:spcBef>
                <a:spcPct val="0"/>
              </a:spcBef>
            </a:pPr>
          </a:p>
        </p:txBody>
      </p:sp>
      <p:sp>
        <p:nvSpPr>
          <p:cNvPr name="Freeform 5" id="5"/>
          <p:cNvSpPr/>
          <p:nvPr/>
        </p:nvSpPr>
        <p:spPr>
          <a:xfrm flipH="false" flipV="false" rot="-10800000">
            <a:off x="12649220" y="-5327859"/>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2"/>
            <a:stretch>
              <a:fillRect l="-523" t="0" r="-523" b="0"/>
            </a:stretch>
          </a:blipFill>
        </p:spPr>
      </p:sp>
    </p:spTree>
  </p:cSld>
  <p:clrMapOvr>
    <a:masterClrMapping/>
  </p:clrMapOvr>
  <p:transition spd="slow">
    <p:fade/>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098333">
            <a:off x="11151516" y="-1986540"/>
            <a:ext cx="12333476" cy="9004269"/>
          </a:xfrm>
          <a:custGeom>
            <a:avLst/>
            <a:gdLst/>
            <a:ahLst/>
            <a:cxnLst/>
            <a:rect r="r" b="b" t="t" l="l"/>
            <a:pathLst>
              <a:path h="9004269" w="12333476">
                <a:moveTo>
                  <a:pt x="0" y="0"/>
                </a:moveTo>
                <a:lnTo>
                  <a:pt x="12333476" y="0"/>
                </a:lnTo>
                <a:lnTo>
                  <a:pt x="12333476" y="9004269"/>
                </a:lnTo>
                <a:lnTo>
                  <a:pt x="0" y="9004269"/>
                </a:lnTo>
                <a:lnTo>
                  <a:pt x="0" y="0"/>
                </a:lnTo>
                <a:close/>
              </a:path>
            </a:pathLst>
          </a:custGeom>
          <a:blipFill>
            <a:blip r:embed="rId2"/>
            <a:stretch>
              <a:fillRect l="-523" t="0" r="-523" b="0"/>
            </a:stretch>
          </a:blipFill>
        </p:spPr>
      </p:sp>
      <p:sp>
        <p:nvSpPr>
          <p:cNvPr name="TextBox 3" id="3"/>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32</a:t>
            </a:r>
          </a:p>
        </p:txBody>
      </p:sp>
      <p:sp>
        <p:nvSpPr>
          <p:cNvPr name="TextBox 4" id="4"/>
          <p:cNvSpPr txBox="true"/>
          <p:nvPr/>
        </p:nvSpPr>
        <p:spPr>
          <a:xfrm rot="0">
            <a:off x="244781" y="177076"/>
            <a:ext cx="11404402" cy="1028688"/>
          </a:xfrm>
          <a:prstGeom prst="rect">
            <a:avLst/>
          </a:prstGeom>
        </p:spPr>
        <p:txBody>
          <a:bodyPr anchor="t" rtlCol="false" tIns="0" lIns="0" bIns="0" rIns="0">
            <a:spAutoFit/>
          </a:bodyPr>
          <a:lstStyle/>
          <a:p>
            <a:pPr algn="ctr">
              <a:lnSpc>
                <a:spcPts val="8400"/>
              </a:lnSpc>
            </a:pPr>
            <a:r>
              <a:rPr lang="en-US" sz="6000" b="true">
                <a:solidFill>
                  <a:srgbClr val="FF751F"/>
                </a:solidFill>
                <a:latin typeface="Canva Sans Bold"/>
                <a:ea typeface="Canva Sans Bold"/>
                <a:cs typeface="Canva Sans Bold"/>
                <a:sym typeface="Canva Sans Bold"/>
              </a:rPr>
              <a:t>Relation entre CSPRNG et AES </a:t>
            </a:r>
          </a:p>
        </p:txBody>
      </p:sp>
      <p:sp>
        <p:nvSpPr>
          <p:cNvPr name="TextBox 5" id="5"/>
          <p:cNvSpPr txBox="true"/>
          <p:nvPr/>
        </p:nvSpPr>
        <p:spPr>
          <a:xfrm rot="0">
            <a:off x="146257" y="1532714"/>
            <a:ext cx="15582579" cy="1054735"/>
          </a:xfrm>
          <a:prstGeom prst="rect">
            <a:avLst/>
          </a:prstGeom>
        </p:spPr>
        <p:txBody>
          <a:bodyPr anchor="t" rtlCol="false" tIns="0" lIns="0" bIns="0" rIns="0">
            <a:spAutoFit/>
          </a:bodyPr>
          <a:lstStyle/>
          <a:p>
            <a:pPr algn="l">
              <a:lnSpc>
                <a:spcPts val="4339"/>
              </a:lnSpc>
            </a:pPr>
            <a:r>
              <a:rPr lang="en-US" sz="3099" b="true">
                <a:solidFill>
                  <a:srgbClr val="FFFFFF"/>
                </a:solidFill>
                <a:latin typeface="Canva Sans Bold"/>
                <a:ea typeface="Canva Sans Bold"/>
                <a:cs typeface="Canva Sans Bold"/>
                <a:sym typeface="Canva Sans Bold"/>
              </a:rPr>
              <a:t>AES est un algorithme de chiffrement par bloc très sécurisé et largement utilisé</a:t>
            </a:r>
          </a:p>
          <a:p>
            <a:pPr algn="l">
              <a:lnSpc>
                <a:spcPts val="4339"/>
              </a:lnSpc>
            </a:pPr>
          </a:p>
        </p:txBody>
      </p:sp>
      <p:sp>
        <p:nvSpPr>
          <p:cNvPr name="TextBox 6" id="6"/>
          <p:cNvSpPr txBox="true"/>
          <p:nvPr/>
        </p:nvSpPr>
        <p:spPr>
          <a:xfrm rot="0">
            <a:off x="146257" y="2530299"/>
            <a:ext cx="10273754" cy="530077"/>
          </a:xfrm>
          <a:prstGeom prst="rect">
            <a:avLst/>
          </a:prstGeom>
        </p:spPr>
        <p:txBody>
          <a:bodyPr anchor="t" rtlCol="false" tIns="0" lIns="0" bIns="0" rIns="0">
            <a:spAutoFit/>
          </a:bodyPr>
          <a:lstStyle/>
          <a:p>
            <a:pPr algn="ctr">
              <a:lnSpc>
                <a:spcPts val="4383"/>
              </a:lnSpc>
              <a:spcBef>
                <a:spcPct val="0"/>
              </a:spcBef>
            </a:pPr>
            <a:r>
              <a:rPr lang="en-US" b="true" sz="3130">
                <a:solidFill>
                  <a:srgbClr val="FFFFFF"/>
                </a:solidFill>
                <a:latin typeface="Open Sans Bold"/>
                <a:ea typeface="Open Sans Bold"/>
                <a:cs typeface="Open Sans Bold"/>
                <a:sym typeface="Open Sans Bold"/>
              </a:rPr>
              <a:t>on utilise souvent AES pour construire des CSPRNG !</a:t>
            </a:r>
          </a:p>
        </p:txBody>
      </p:sp>
      <p:sp>
        <p:nvSpPr>
          <p:cNvPr name="TextBox 7" id="7"/>
          <p:cNvSpPr txBox="true"/>
          <p:nvPr/>
        </p:nvSpPr>
        <p:spPr>
          <a:xfrm rot="0">
            <a:off x="146257" y="3701442"/>
            <a:ext cx="5541020" cy="589133"/>
          </a:xfrm>
          <a:prstGeom prst="rect">
            <a:avLst/>
          </a:prstGeom>
        </p:spPr>
        <p:txBody>
          <a:bodyPr anchor="t" rtlCol="false" tIns="0" lIns="0" bIns="0" rIns="0">
            <a:spAutoFit/>
          </a:bodyPr>
          <a:lstStyle/>
          <a:p>
            <a:pPr algn="ctr">
              <a:lnSpc>
                <a:spcPts val="4803"/>
              </a:lnSpc>
              <a:spcBef>
                <a:spcPct val="0"/>
              </a:spcBef>
            </a:pPr>
            <a:r>
              <a:rPr lang="en-US" b="true" sz="3430">
                <a:solidFill>
                  <a:srgbClr val="FF751F"/>
                </a:solidFill>
                <a:latin typeface="Open Sans Bold"/>
                <a:ea typeface="Open Sans Bold"/>
                <a:cs typeface="Open Sans Bold"/>
                <a:sym typeface="Open Sans Bold"/>
              </a:rPr>
              <a:t>Comment ça fonctionne ?</a:t>
            </a:r>
          </a:p>
        </p:txBody>
      </p:sp>
      <p:sp>
        <p:nvSpPr>
          <p:cNvPr name="TextBox 8" id="8"/>
          <p:cNvSpPr txBox="true"/>
          <p:nvPr/>
        </p:nvSpPr>
        <p:spPr>
          <a:xfrm rot="0">
            <a:off x="118170" y="7090290"/>
            <a:ext cx="18051661" cy="1780540"/>
          </a:xfrm>
          <a:prstGeom prst="rect">
            <a:avLst/>
          </a:prstGeom>
        </p:spPr>
        <p:txBody>
          <a:bodyPr anchor="t" rtlCol="false" tIns="0" lIns="0" bIns="0" rIns="0">
            <a:spAutoFit/>
          </a:bodyPr>
          <a:lstStyle/>
          <a:p>
            <a:pPr algn="l">
              <a:lnSpc>
                <a:spcPts val="4759"/>
              </a:lnSpc>
            </a:pPr>
            <a:r>
              <a:rPr lang="en-US" b="true" sz="3399">
                <a:solidFill>
                  <a:srgbClr val="FFFFFF"/>
                </a:solidFill>
                <a:latin typeface="Canva Sans Bold"/>
                <a:ea typeface="Canva Sans Bold"/>
                <a:cs typeface="Canva Sans Bold"/>
                <a:sym typeface="Canva Sans Bold"/>
              </a:rPr>
              <a:t>Au lieu de chiffrer directement le texte clair (plaintext), AES-CTR chiffre un compteur. </a:t>
            </a:r>
          </a:p>
          <a:p>
            <a:pPr algn="l">
              <a:lnSpc>
                <a:spcPts val="4759"/>
              </a:lnSpc>
            </a:pPr>
            <a:r>
              <a:rPr lang="en-US" b="true" sz="3399">
                <a:solidFill>
                  <a:srgbClr val="FFFFFF"/>
                </a:solidFill>
                <a:latin typeface="Canva Sans Bold"/>
                <a:ea typeface="Canva Sans Bold"/>
                <a:cs typeface="Canva Sans Bold"/>
                <a:sym typeface="Canva Sans Bold"/>
              </a:rPr>
              <a:t>Le résultat est XORé avec le texte clair pour produire le texte chiffré (ciphertext).</a:t>
            </a:r>
          </a:p>
          <a:p>
            <a:pPr algn="l">
              <a:lnSpc>
                <a:spcPts val="4759"/>
              </a:lnSpc>
            </a:pPr>
          </a:p>
        </p:txBody>
      </p:sp>
      <p:sp>
        <p:nvSpPr>
          <p:cNvPr name="TextBox 9" id="9"/>
          <p:cNvSpPr txBox="true"/>
          <p:nvPr/>
        </p:nvSpPr>
        <p:spPr>
          <a:xfrm rot="0">
            <a:off x="195519" y="5405000"/>
            <a:ext cx="5442496" cy="1180465"/>
          </a:xfrm>
          <a:prstGeom prst="rect">
            <a:avLst/>
          </a:prstGeom>
        </p:spPr>
        <p:txBody>
          <a:bodyPr anchor="t" rtlCol="false" tIns="0" lIns="0" bIns="0" rIns="0">
            <a:spAutoFit/>
          </a:bodyPr>
          <a:lstStyle/>
          <a:p>
            <a:pPr algn="ctr">
              <a:lnSpc>
                <a:spcPts val="4759"/>
              </a:lnSpc>
            </a:pPr>
            <a:r>
              <a:rPr lang="en-US" sz="3399" b="true">
                <a:solidFill>
                  <a:srgbClr val="FFFFFF"/>
                </a:solidFill>
                <a:latin typeface="Canva Sans Bold"/>
                <a:ea typeface="Canva Sans Bold"/>
                <a:cs typeface="Canva Sans Bold"/>
                <a:sym typeface="Canva Sans Bold"/>
              </a:rPr>
              <a:t>l’ AES utilise le mode CTR.</a:t>
            </a:r>
          </a:p>
          <a:p>
            <a:pPr algn="ctr">
              <a:lnSpc>
                <a:spcPts val="4759"/>
              </a:lnSpc>
            </a:pPr>
          </a:p>
        </p:txBody>
      </p:sp>
    </p:spTree>
  </p:cSld>
  <p:clrMapOvr>
    <a:masterClrMapping/>
  </p:clrMapOvr>
  <p:transition spd="slow">
    <p:fade/>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79686" y="1752225"/>
            <a:ext cx="14730425" cy="7079910"/>
          </a:xfrm>
          <a:custGeom>
            <a:avLst/>
            <a:gdLst/>
            <a:ahLst/>
            <a:cxnLst/>
            <a:rect r="r" b="b" t="t" l="l"/>
            <a:pathLst>
              <a:path h="7079910" w="14730425">
                <a:moveTo>
                  <a:pt x="0" y="0"/>
                </a:moveTo>
                <a:lnTo>
                  <a:pt x="14730425" y="0"/>
                </a:lnTo>
                <a:lnTo>
                  <a:pt x="14730425" y="7079910"/>
                </a:lnTo>
                <a:lnTo>
                  <a:pt x="0" y="7079910"/>
                </a:lnTo>
                <a:lnTo>
                  <a:pt x="0" y="0"/>
                </a:lnTo>
                <a:close/>
              </a:path>
            </a:pathLst>
          </a:custGeom>
          <a:blipFill>
            <a:blip r:embed="rId2"/>
            <a:stretch>
              <a:fillRect l="-322" t="0" r="-322" b="-1211"/>
            </a:stretch>
          </a:blipFill>
        </p:spPr>
      </p:sp>
      <p:sp>
        <p:nvSpPr>
          <p:cNvPr name="TextBox 3" id="3"/>
          <p:cNvSpPr txBox="true"/>
          <p:nvPr/>
        </p:nvSpPr>
        <p:spPr>
          <a:xfrm rot="0">
            <a:off x="17503961"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33</a:t>
            </a:r>
          </a:p>
        </p:txBody>
      </p:sp>
      <p:sp>
        <p:nvSpPr>
          <p:cNvPr name="TextBox 4" id="4"/>
          <p:cNvSpPr txBox="true"/>
          <p:nvPr/>
        </p:nvSpPr>
        <p:spPr>
          <a:xfrm rot="0">
            <a:off x="138844" y="141605"/>
            <a:ext cx="3541514" cy="887095"/>
          </a:xfrm>
          <a:prstGeom prst="rect">
            <a:avLst/>
          </a:prstGeom>
        </p:spPr>
        <p:txBody>
          <a:bodyPr anchor="t" rtlCol="false" tIns="0" lIns="0" bIns="0" rIns="0">
            <a:spAutoFit/>
          </a:bodyPr>
          <a:lstStyle/>
          <a:p>
            <a:pPr algn="ctr">
              <a:lnSpc>
                <a:spcPts val="7279"/>
              </a:lnSpc>
            </a:pPr>
            <a:r>
              <a:rPr lang="en-US" sz="5199" b="true">
                <a:solidFill>
                  <a:srgbClr val="FF751F"/>
                </a:solidFill>
                <a:latin typeface="Canva Sans Bold"/>
                <a:ea typeface="Canva Sans Bold"/>
                <a:cs typeface="Canva Sans Bold"/>
                <a:sym typeface="Canva Sans Bold"/>
              </a:rPr>
              <a:t> Workflow :</a:t>
            </a:r>
          </a:p>
        </p:txBody>
      </p:sp>
    </p:spTree>
  </p:cSld>
  <p:clrMapOvr>
    <a:masterClrMapping/>
  </p:clrMapOvr>
  <p:transition spd="slow">
    <p:fade/>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2071862"/>
            <a:ext cx="18921122" cy="5869649"/>
          </a:xfrm>
          <a:custGeom>
            <a:avLst/>
            <a:gdLst/>
            <a:ahLst/>
            <a:cxnLst/>
            <a:rect r="r" b="b" t="t" l="l"/>
            <a:pathLst>
              <a:path h="5869649" w="18921122">
                <a:moveTo>
                  <a:pt x="0" y="0"/>
                </a:moveTo>
                <a:lnTo>
                  <a:pt x="18921122" y="0"/>
                </a:lnTo>
                <a:lnTo>
                  <a:pt x="18921122" y="5869649"/>
                </a:lnTo>
                <a:lnTo>
                  <a:pt x="0" y="5869649"/>
                </a:lnTo>
                <a:lnTo>
                  <a:pt x="0" y="0"/>
                </a:lnTo>
                <a:close/>
              </a:path>
            </a:pathLst>
          </a:custGeom>
          <a:blipFill>
            <a:blip r:embed="rId2"/>
            <a:stretch>
              <a:fillRect l="0" t="-333" r="0" b="0"/>
            </a:stretch>
          </a:blipFill>
        </p:spPr>
      </p:sp>
      <p:sp>
        <p:nvSpPr>
          <p:cNvPr name="TextBox 3" id="3"/>
          <p:cNvSpPr txBox="true"/>
          <p:nvPr/>
        </p:nvSpPr>
        <p:spPr>
          <a:xfrm rot="0">
            <a:off x="17503961"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34</a:t>
            </a:r>
          </a:p>
        </p:txBody>
      </p:sp>
      <p:sp>
        <p:nvSpPr>
          <p:cNvPr name="TextBox 4" id="4"/>
          <p:cNvSpPr txBox="true"/>
          <p:nvPr/>
        </p:nvSpPr>
        <p:spPr>
          <a:xfrm rot="0">
            <a:off x="3367088" y="1141233"/>
            <a:ext cx="11553825" cy="563881"/>
          </a:xfrm>
          <a:prstGeom prst="rect">
            <a:avLst/>
          </a:prstGeom>
        </p:spPr>
        <p:txBody>
          <a:bodyPr anchor="t" rtlCol="false" tIns="0" lIns="0" bIns="0" rIns="0">
            <a:spAutoFit/>
          </a:bodyPr>
          <a:lstStyle/>
          <a:p>
            <a:pPr algn="ctr">
              <a:lnSpc>
                <a:spcPts val="4619"/>
              </a:lnSpc>
              <a:spcBef>
                <a:spcPct val="0"/>
              </a:spcBef>
            </a:pPr>
            <a:r>
              <a:rPr lang="en-US" b="true" sz="3299">
                <a:solidFill>
                  <a:srgbClr val="FF751F"/>
                </a:solidFill>
                <a:latin typeface="Open Sans Bold"/>
                <a:ea typeface="Open Sans Bold"/>
                <a:cs typeface="Open Sans Bold"/>
                <a:sym typeface="Open Sans Bold"/>
              </a:rPr>
              <a:t>Flux de Données: CSPRNG → AES_Core → Clés Aléatoires</a:t>
            </a:r>
          </a:p>
        </p:txBody>
      </p:sp>
    </p:spTree>
  </p:cSld>
  <p:clrMapOvr>
    <a:masterClrMapping/>
  </p:clrMapOvr>
  <p:transition spd="slow">
    <p:fade/>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112412">
            <a:off x="6201731" y="514566"/>
            <a:ext cx="13745171" cy="10034901"/>
          </a:xfrm>
          <a:custGeom>
            <a:avLst/>
            <a:gdLst/>
            <a:ahLst/>
            <a:cxnLst/>
            <a:rect r="r" b="b" t="t" l="l"/>
            <a:pathLst>
              <a:path h="10034901" w="13745171">
                <a:moveTo>
                  <a:pt x="0" y="0"/>
                </a:moveTo>
                <a:lnTo>
                  <a:pt x="13745171" y="0"/>
                </a:lnTo>
                <a:lnTo>
                  <a:pt x="13745171" y="10034902"/>
                </a:lnTo>
                <a:lnTo>
                  <a:pt x="0" y="10034902"/>
                </a:lnTo>
                <a:lnTo>
                  <a:pt x="0" y="0"/>
                </a:lnTo>
                <a:close/>
              </a:path>
            </a:pathLst>
          </a:custGeom>
          <a:blipFill>
            <a:blip r:embed="rId2"/>
            <a:stretch>
              <a:fillRect l="-523" t="0" r="-523" b="0"/>
            </a:stretch>
          </a:blipFill>
        </p:spPr>
      </p:sp>
      <p:sp>
        <p:nvSpPr>
          <p:cNvPr name="Freeform 3" id="3"/>
          <p:cNvSpPr/>
          <p:nvPr/>
        </p:nvSpPr>
        <p:spPr>
          <a:xfrm flipH="false" flipV="false" rot="0">
            <a:off x="8948402" y="1848019"/>
            <a:ext cx="9086210" cy="2988727"/>
          </a:xfrm>
          <a:custGeom>
            <a:avLst/>
            <a:gdLst/>
            <a:ahLst/>
            <a:cxnLst/>
            <a:rect r="r" b="b" t="t" l="l"/>
            <a:pathLst>
              <a:path h="2988727" w="9086210">
                <a:moveTo>
                  <a:pt x="0" y="0"/>
                </a:moveTo>
                <a:lnTo>
                  <a:pt x="9086211" y="0"/>
                </a:lnTo>
                <a:lnTo>
                  <a:pt x="9086211" y="2988728"/>
                </a:lnTo>
                <a:lnTo>
                  <a:pt x="0" y="2988728"/>
                </a:lnTo>
                <a:lnTo>
                  <a:pt x="0" y="0"/>
                </a:lnTo>
                <a:close/>
              </a:path>
            </a:pathLst>
          </a:custGeom>
          <a:blipFill>
            <a:blip r:embed="rId3"/>
            <a:stretch>
              <a:fillRect l="0" t="0" r="0" b="0"/>
            </a:stretch>
          </a:blipFill>
        </p:spPr>
      </p:sp>
      <p:sp>
        <p:nvSpPr>
          <p:cNvPr name="Freeform 4" id="4"/>
          <p:cNvSpPr/>
          <p:nvPr/>
        </p:nvSpPr>
        <p:spPr>
          <a:xfrm flipH="false" flipV="false" rot="0">
            <a:off x="8948402" y="5532017"/>
            <a:ext cx="9086210" cy="4207408"/>
          </a:xfrm>
          <a:custGeom>
            <a:avLst/>
            <a:gdLst/>
            <a:ahLst/>
            <a:cxnLst/>
            <a:rect r="r" b="b" t="t" l="l"/>
            <a:pathLst>
              <a:path h="4207408" w="9086210">
                <a:moveTo>
                  <a:pt x="0" y="0"/>
                </a:moveTo>
                <a:lnTo>
                  <a:pt x="9086211" y="0"/>
                </a:lnTo>
                <a:lnTo>
                  <a:pt x="9086211" y="4207408"/>
                </a:lnTo>
                <a:lnTo>
                  <a:pt x="0" y="4207408"/>
                </a:lnTo>
                <a:lnTo>
                  <a:pt x="0" y="0"/>
                </a:lnTo>
                <a:close/>
              </a:path>
            </a:pathLst>
          </a:custGeom>
          <a:blipFill>
            <a:blip r:embed="rId4"/>
            <a:stretch>
              <a:fillRect l="0" t="0" r="0" b="0"/>
            </a:stretch>
          </a:blipFill>
        </p:spPr>
      </p:sp>
      <p:sp>
        <p:nvSpPr>
          <p:cNvPr name="TextBox 5" id="5"/>
          <p:cNvSpPr txBox="true"/>
          <p:nvPr/>
        </p:nvSpPr>
        <p:spPr>
          <a:xfrm rot="0">
            <a:off x="17503961"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35</a:t>
            </a:r>
          </a:p>
        </p:txBody>
      </p:sp>
      <p:sp>
        <p:nvSpPr>
          <p:cNvPr name="TextBox 6" id="6"/>
          <p:cNvSpPr txBox="true"/>
          <p:nvPr/>
        </p:nvSpPr>
        <p:spPr>
          <a:xfrm rot="0">
            <a:off x="284297" y="235586"/>
            <a:ext cx="4651325" cy="1500504"/>
          </a:xfrm>
          <a:prstGeom prst="rect">
            <a:avLst/>
          </a:prstGeom>
        </p:spPr>
        <p:txBody>
          <a:bodyPr anchor="t" rtlCol="false" tIns="0" lIns="0" bIns="0" rIns="0">
            <a:spAutoFit/>
          </a:bodyPr>
          <a:lstStyle/>
          <a:p>
            <a:pPr algn="ctr">
              <a:lnSpc>
                <a:spcPts val="6020"/>
              </a:lnSpc>
            </a:pPr>
            <a:r>
              <a:rPr lang="en-US" sz="4300" b="true">
                <a:solidFill>
                  <a:srgbClr val="FF751F"/>
                </a:solidFill>
                <a:latin typeface="Canva Sans Bold"/>
                <a:ea typeface="Canva Sans Bold"/>
                <a:cs typeface="Canva Sans Bold"/>
                <a:sym typeface="Canva Sans Bold"/>
              </a:rPr>
              <a:t>CODE 1:</a:t>
            </a:r>
            <a:r>
              <a:rPr lang="en-US" b="true" sz="4300">
                <a:solidFill>
                  <a:srgbClr val="FF751F"/>
                </a:solidFill>
                <a:latin typeface="Canva Sans Bold"/>
                <a:ea typeface="Canva Sans Bold"/>
                <a:cs typeface="Canva Sans Bold"/>
                <a:sym typeface="Canva Sans Bold"/>
              </a:rPr>
              <a:t> CSPRNG </a:t>
            </a:r>
          </a:p>
          <a:p>
            <a:pPr algn="ctr">
              <a:lnSpc>
                <a:spcPts val="6020"/>
              </a:lnSpc>
            </a:pPr>
          </a:p>
        </p:txBody>
      </p:sp>
      <p:sp>
        <p:nvSpPr>
          <p:cNvPr name="TextBox 7" id="7"/>
          <p:cNvSpPr txBox="true"/>
          <p:nvPr/>
        </p:nvSpPr>
        <p:spPr>
          <a:xfrm rot="0">
            <a:off x="424665" y="1165395"/>
            <a:ext cx="2645271" cy="1308098"/>
          </a:xfrm>
          <a:prstGeom prst="rect">
            <a:avLst/>
          </a:prstGeom>
        </p:spPr>
        <p:txBody>
          <a:bodyPr anchor="t" rtlCol="false" tIns="0" lIns="0" bIns="0" rIns="0">
            <a:spAutoFit/>
          </a:bodyPr>
          <a:lstStyle/>
          <a:p>
            <a:pPr algn="l">
              <a:lnSpc>
                <a:spcPts val="3500"/>
              </a:lnSpc>
            </a:pPr>
            <a:r>
              <a:rPr lang="en-US" b="true" sz="2500">
                <a:solidFill>
                  <a:srgbClr val="FF751F"/>
                </a:solidFill>
                <a:latin typeface="Canva Sans Bold"/>
                <a:ea typeface="Canva Sans Bold"/>
                <a:cs typeface="Canva Sans Bold"/>
                <a:sym typeface="Canva Sans Bold"/>
              </a:rPr>
              <a:t>Key Components</a:t>
            </a:r>
          </a:p>
          <a:p>
            <a:pPr algn="l">
              <a:lnSpc>
                <a:spcPts val="3500"/>
              </a:lnSpc>
            </a:pPr>
            <a:r>
              <a:rPr lang="en-US" sz="2500" b="true">
                <a:solidFill>
                  <a:srgbClr val="FFFFFF"/>
                </a:solidFill>
                <a:latin typeface="Canva Sans Bold"/>
                <a:ea typeface="Canva Sans Bold"/>
                <a:cs typeface="Canva Sans Bold"/>
                <a:sym typeface="Canva Sans Bold"/>
              </a:rPr>
              <a:t>Ports :</a:t>
            </a:r>
          </a:p>
          <a:p>
            <a:pPr algn="l">
              <a:lnSpc>
                <a:spcPts val="3500"/>
              </a:lnSpc>
            </a:pPr>
          </a:p>
        </p:txBody>
      </p:sp>
      <p:sp>
        <p:nvSpPr>
          <p:cNvPr name="TextBox 8" id="8"/>
          <p:cNvSpPr txBox="true"/>
          <p:nvPr/>
        </p:nvSpPr>
        <p:spPr>
          <a:xfrm rot="0">
            <a:off x="153148" y="2425869"/>
            <a:ext cx="8529180" cy="2410878"/>
          </a:xfrm>
          <a:prstGeom prst="rect">
            <a:avLst/>
          </a:prstGeom>
        </p:spPr>
        <p:txBody>
          <a:bodyPr anchor="t" rtlCol="false" tIns="0" lIns="0" bIns="0" rIns="0">
            <a:spAutoFit/>
          </a:bodyPr>
          <a:lstStyle/>
          <a:p>
            <a:pPr algn="l" marL="497219" indent="-248609" lvl="1">
              <a:lnSpc>
                <a:spcPts val="3224"/>
              </a:lnSpc>
              <a:buFont typeface="Arial"/>
              <a:buChar char="•"/>
            </a:pPr>
            <a:r>
              <a:rPr lang="en-US" sz="2303">
                <a:solidFill>
                  <a:srgbClr val="FFFFFF"/>
                </a:solidFill>
                <a:latin typeface="Canva Sans"/>
                <a:ea typeface="Canva Sans"/>
                <a:cs typeface="Canva Sans"/>
                <a:sym typeface="Canva Sans"/>
              </a:rPr>
              <a:t>clk : Horloge (input).</a:t>
            </a:r>
          </a:p>
          <a:p>
            <a:pPr algn="l" marL="497219" indent="-248609" lvl="1">
              <a:lnSpc>
                <a:spcPts val="3224"/>
              </a:lnSpc>
              <a:buFont typeface="Arial"/>
              <a:buChar char="•"/>
            </a:pPr>
            <a:r>
              <a:rPr lang="en-US" sz="2303">
                <a:solidFill>
                  <a:srgbClr val="FFFFFF"/>
                </a:solidFill>
                <a:latin typeface="Canva Sans"/>
                <a:ea typeface="Canva Sans"/>
                <a:cs typeface="Canva Sans"/>
                <a:sym typeface="Canva Sans"/>
              </a:rPr>
              <a:t>reset : Reset synchrone (input, actif à '1').</a:t>
            </a:r>
          </a:p>
          <a:p>
            <a:pPr algn="l" marL="497219" indent="-248609" lvl="1">
              <a:lnSpc>
                <a:spcPts val="3224"/>
              </a:lnSpc>
              <a:buFont typeface="Arial"/>
              <a:buChar char="•"/>
            </a:pPr>
            <a:r>
              <a:rPr lang="en-US" sz="2303">
                <a:solidFill>
                  <a:srgbClr val="FFFFFF"/>
                </a:solidFill>
                <a:latin typeface="Canva Sans"/>
                <a:ea typeface="Canva Sans"/>
                <a:cs typeface="Canva Sans"/>
                <a:sym typeface="Canva Sans"/>
              </a:rPr>
              <a:t>key_out : Sortie </a:t>
            </a:r>
            <a:r>
              <a:rPr lang="en-US" sz="2303">
                <a:solidFill>
                  <a:srgbClr val="FFFFFF"/>
                </a:solidFill>
                <a:latin typeface="Canva Sans"/>
                <a:ea typeface="Canva Sans"/>
                <a:cs typeface="Canva Sans"/>
                <a:sym typeface="Canva Sans"/>
              </a:rPr>
              <a:t>de la clé aléatoire générée (128 bits).</a:t>
            </a:r>
          </a:p>
          <a:p>
            <a:pPr algn="l" marL="497219" indent="-248609" lvl="1">
              <a:lnSpc>
                <a:spcPts val="3224"/>
              </a:lnSpc>
              <a:buFont typeface="Arial"/>
              <a:buChar char="•"/>
            </a:pPr>
            <a:r>
              <a:rPr lang="en-US" sz="2303">
                <a:solidFill>
                  <a:srgbClr val="FFFFFF"/>
                </a:solidFill>
                <a:latin typeface="Canva Sans"/>
                <a:ea typeface="Canva Sans"/>
                <a:cs typeface="Canva Sans"/>
                <a:sym typeface="Canva Sans"/>
              </a:rPr>
              <a:t>key_valid : Pulse d'un cycle indiquant qu'une nouvelle clé </a:t>
            </a:r>
          </a:p>
          <a:p>
            <a:pPr algn="l">
              <a:lnSpc>
                <a:spcPts val="3224"/>
              </a:lnSpc>
            </a:pPr>
            <a:r>
              <a:rPr lang="en-US" sz="2303">
                <a:solidFill>
                  <a:srgbClr val="FFFFFF"/>
                </a:solidFill>
                <a:latin typeface="Canva Sans"/>
                <a:ea typeface="Canva Sans"/>
                <a:cs typeface="Canva Sans"/>
                <a:sym typeface="Canva Sans"/>
              </a:rPr>
              <a:t>       </a:t>
            </a:r>
            <a:r>
              <a:rPr lang="en-US" sz="2303">
                <a:solidFill>
                  <a:srgbClr val="FFFFFF"/>
                </a:solidFill>
                <a:latin typeface="Canva Sans"/>
                <a:ea typeface="Canva Sans"/>
                <a:cs typeface="Canva Sans"/>
                <a:sym typeface="Canva Sans"/>
              </a:rPr>
              <a:t>valide est prête sur key_out.</a:t>
            </a:r>
          </a:p>
          <a:p>
            <a:pPr algn="l">
              <a:lnSpc>
                <a:spcPts val="3224"/>
              </a:lnSpc>
            </a:pPr>
          </a:p>
        </p:txBody>
      </p:sp>
      <p:sp>
        <p:nvSpPr>
          <p:cNvPr name="TextBox 9" id="9"/>
          <p:cNvSpPr txBox="true"/>
          <p:nvPr/>
        </p:nvSpPr>
        <p:spPr>
          <a:xfrm rot="0">
            <a:off x="284297" y="4904846"/>
            <a:ext cx="7289966" cy="5071042"/>
          </a:xfrm>
          <a:prstGeom prst="rect">
            <a:avLst/>
          </a:prstGeom>
        </p:spPr>
        <p:txBody>
          <a:bodyPr anchor="t" rtlCol="false" tIns="0" lIns="0" bIns="0" rIns="0">
            <a:spAutoFit/>
          </a:bodyPr>
          <a:lstStyle/>
          <a:p>
            <a:pPr algn="l">
              <a:lnSpc>
                <a:spcPts val="3391"/>
              </a:lnSpc>
            </a:pPr>
          </a:p>
          <a:p>
            <a:pPr algn="l">
              <a:lnSpc>
                <a:spcPts val="3391"/>
              </a:lnSpc>
            </a:pPr>
            <a:r>
              <a:rPr lang="en-US" sz="2422">
                <a:solidFill>
                  <a:srgbClr val="FFFFFF"/>
                </a:solidFill>
                <a:latin typeface="Canva Sans"/>
                <a:ea typeface="Canva Sans"/>
                <a:cs typeface="Canva Sans"/>
                <a:sym typeface="Canva Sans"/>
              </a:rPr>
              <a:t>Un</a:t>
            </a:r>
            <a:r>
              <a:rPr lang="en-US" sz="2422">
                <a:solidFill>
                  <a:srgbClr val="FFFFFF"/>
                </a:solidFill>
                <a:latin typeface="Canva Sans"/>
                <a:ea typeface="Canva Sans"/>
                <a:cs typeface="Canva Sans"/>
                <a:sym typeface="Canva Sans"/>
              </a:rPr>
              <a:t> composant AES_Core est instancié</a:t>
            </a:r>
          </a:p>
          <a:p>
            <a:pPr algn="l">
              <a:lnSpc>
                <a:spcPts val="3391"/>
              </a:lnSpc>
            </a:pPr>
            <a:r>
              <a:rPr lang="en-US" b="true" sz="2422">
                <a:solidFill>
                  <a:srgbClr val="FFFFFF"/>
                </a:solidFill>
                <a:latin typeface="Canva Sans Bold"/>
                <a:ea typeface="Canva Sans Bold"/>
                <a:cs typeface="Canva Sans Bold"/>
                <a:sym typeface="Canva Sans Bold"/>
              </a:rPr>
              <a:t>Ports : </a:t>
            </a:r>
          </a:p>
          <a:p>
            <a:pPr algn="l" marL="522982" indent="-261491" lvl="1">
              <a:lnSpc>
                <a:spcPts val="3391"/>
              </a:lnSpc>
              <a:buFont typeface="Arial"/>
              <a:buChar char="•"/>
            </a:pPr>
            <a:r>
              <a:rPr lang="en-US" sz="2422">
                <a:solidFill>
                  <a:srgbClr val="FFFFFF"/>
                </a:solidFill>
                <a:latin typeface="Canva Sans"/>
                <a:ea typeface="Canva Sans"/>
                <a:cs typeface="Canva Sans"/>
                <a:sym typeface="Canva Sans"/>
              </a:rPr>
              <a:t>clk, </a:t>
            </a:r>
          </a:p>
          <a:p>
            <a:pPr algn="l" marL="522982" indent="-261491" lvl="1">
              <a:lnSpc>
                <a:spcPts val="3391"/>
              </a:lnSpc>
              <a:buFont typeface="Arial"/>
              <a:buChar char="•"/>
            </a:pPr>
            <a:r>
              <a:rPr lang="en-US" sz="2422">
                <a:solidFill>
                  <a:srgbClr val="FFFFFF"/>
                </a:solidFill>
                <a:latin typeface="Canva Sans"/>
                <a:ea typeface="Canva Sans"/>
                <a:cs typeface="Canva Sans"/>
                <a:sym typeface="Canva Sans"/>
              </a:rPr>
              <a:t>reset, </a:t>
            </a:r>
          </a:p>
          <a:p>
            <a:pPr algn="l" marL="522982" indent="-261491" lvl="1">
              <a:lnSpc>
                <a:spcPts val="3391"/>
              </a:lnSpc>
              <a:buFont typeface="Arial"/>
              <a:buChar char="•"/>
            </a:pPr>
            <a:r>
              <a:rPr lang="en-US" sz="2422">
                <a:solidFill>
                  <a:srgbClr val="FFFFFF"/>
                </a:solidFill>
                <a:latin typeface="Canva Sans"/>
                <a:ea typeface="Canva Sans"/>
                <a:cs typeface="Canva Sans"/>
                <a:sym typeface="Canva Sans"/>
              </a:rPr>
              <a:t>start ⟶ (pulse pour démarrer), </a:t>
            </a:r>
          </a:p>
          <a:p>
            <a:pPr algn="l" marL="522982" indent="-261491" lvl="1">
              <a:lnSpc>
                <a:spcPts val="3391"/>
              </a:lnSpc>
              <a:buFont typeface="Arial"/>
              <a:buChar char="•"/>
            </a:pPr>
            <a:r>
              <a:rPr lang="en-US" sz="2422">
                <a:solidFill>
                  <a:srgbClr val="FFFFFF"/>
                </a:solidFill>
                <a:latin typeface="Canva Sans"/>
                <a:ea typeface="Canva Sans"/>
                <a:cs typeface="Canva Sans"/>
                <a:sym typeface="Canva Sans"/>
              </a:rPr>
              <a:t>key_in ⟶ (clé de chiffrement), </a:t>
            </a:r>
          </a:p>
          <a:p>
            <a:pPr algn="l" marL="522982" indent="-261491" lvl="1">
              <a:lnSpc>
                <a:spcPts val="3391"/>
              </a:lnSpc>
              <a:buFont typeface="Arial"/>
              <a:buChar char="•"/>
            </a:pPr>
            <a:r>
              <a:rPr lang="en-US" sz="2422">
                <a:solidFill>
                  <a:srgbClr val="FFFFFF"/>
                </a:solidFill>
                <a:latin typeface="Canva Sans"/>
                <a:ea typeface="Canva Sans"/>
                <a:cs typeface="Canva Sans"/>
                <a:sym typeface="Canva Sans"/>
              </a:rPr>
              <a:t>data_in ⟶ (données à chiffrer), </a:t>
            </a:r>
          </a:p>
          <a:p>
            <a:pPr algn="l" marL="522982" indent="-261491" lvl="1">
              <a:lnSpc>
                <a:spcPts val="3391"/>
              </a:lnSpc>
              <a:buFont typeface="Arial"/>
              <a:buChar char="•"/>
            </a:pPr>
            <a:r>
              <a:rPr lang="en-US" sz="2422">
                <a:solidFill>
                  <a:srgbClr val="FFFFFF"/>
                </a:solidFill>
                <a:latin typeface="Canva Sans"/>
                <a:ea typeface="Canva Sans"/>
                <a:cs typeface="Canva Sans"/>
                <a:sym typeface="Canva Sans"/>
              </a:rPr>
              <a:t>data_out ⟶ (ciphertext), </a:t>
            </a:r>
          </a:p>
          <a:p>
            <a:pPr algn="l" marL="522982" indent="-261491" lvl="1">
              <a:lnSpc>
                <a:spcPts val="3391"/>
              </a:lnSpc>
              <a:buFont typeface="Arial"/>
              <a:buChar char="•"/>
            </a:pPr>
            <a:r>
              <a:rPr lang="en-US" sz="2422">
                <a:solidFill>
                  <a:srgbClr val="FFFFFF"/>
                </a:solidFill>
                <a:latin typeface="Canva Sans"/>
                <a:ea typeface="Canva Sans"/>
                <a:cs typeface="Canva Sans"/>
                <a:sym typeface="Canva Sans"/>
              </a:rPr>
              <a:t>busy ⟶ (en cours), </a:t>
            </a:r>
          </a:p>
          <a:p>
            <a:pPr algn="l" marL="522982" indent="-261491" lvl="1">
              <a:lnSpc>
                <a:spcPts val="3391"/>
              </a:lnSpc>
              <a:buFont typeface="Arial"/>
              <a:buChar char="•"/>
            </a:pPr>
            <a:r>
              <a:rPr lang="en-US" sz="2422">
                <a:solidFill>
                  <a:srgbClr val="FFFFFF"/>
                </a:solidFill>
                <a:latin typeface="Canva Sans"/>
                <a:ea typeface="Canva Sans"/>
                <a:cs typeface="Canva Sans"/>
                <a:sym typeface="Canva Sans"/>
              </a:rPr>
              <a:t>done ⟶ pulse quand fini).</a:t>
            </a:r>
          </a:p>
          <a:p>
            <a:pPr algn="l">
              <a:lnSpc>
                <a:spcPts val="3391"/>
              </a:lnSpc>
            </a:pPr>
          </a:p>
        </p:txBody>
      </p:sp>
    </p:spTree>
  </p:cSld>
  <p:clrMapOvr>
    <a:masterClrMapping/>
  </p:clrMapOvr>
  <p:transition spd="slow">
    <p:fade/>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49546" y="7647071"/>
            <a:ext cx="15388908" cy="1115696"/>
          </a:xfrm>
          <a:custGeom>
            <a:avLst/>
            <a:gdLst/>
            <a:ahLst/>
            <a:cxnLst/>
            <a:rect r="r" b="b" t="t" l="l"/>
            <a:pathLst>
              <a:path h="1115696" w="15388908">
                <a:moveTo>
                  <a:pt x="0" y="0"/>
                </a:moveTo>
                <a:lnTo>
                  <a:pt x="15388908" y="0"/>
                </a:lnTo>
                <a:lnTo>
                  <a:pt x="15388908" y="1115696"/>
                </a:lnTo>
                <a:lnTo>
                  <a:pt x="0" y="1115696"/>
                </a:lnTo>
                <a:lnTo>
                  <a:pt x="0" y="0"/>
                </a:lnTo>
                <a:close/>
              </a:path>
            </a:pathLst>
          </a:custGeom>
          <a:blipFill>
            <a:blip r:embed="rId2"/>
            <a:stretch>
              <a:fillRect l="0" t="0" r="0" b="0"/>
            </a:stretch>
          </a:blipFill>
        </p:spPr>
      </p:sp>
      <p:sp>
        <p:nvSpPr>
          <p:cNvPr name="TextBox 3" id="3"/>
          <p:cNvSpPr txBox="true"/>
          <p:nvPr/>
        </p:nvSpPr>
        <p:spPr>
          <a:xfrm rot="0">
            <a:off x="17503961"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36</a:t>
            </a:r>
          </a:p>
        </p:txBody>
      </p:sp>
      <p:sp>
        <p:nvSpPr>
          <p:cNvPr name="TextBox 4" id="4"/>
          <p:cNvSpPr txBox="true"/>
          <p:nvPr/>
        </p:nvSpPr>
        <p:spPr>
          <a:xfrm rot="0">
            <a:off x="331585" y="279567"/>
            <a:ext cx="17172376" cy="7091680"/>
          </a:xfrm>
          <a:prstGeom prst="rect">
            <a:avLst/>
          </a:prstGeom>
        </p:spPr>
        <p:txBody>
          <a:bodyPr anchor="t" rtlCol="false" tIns="0" lIns="0" bIns="0" rIns="0">
            <a:spAutoFit/>
          </a:bodyPr>
          <a:lstStyle/>
          <a:p>
            <a:pPr algn="ctr">
              <a:lnSpc>
                <a:spcPts val="4339"/>
              </a:lnSpc>
            </a:pPr>
            <a:r>
              <a:rPr lang="en-US" sz="3099" b="true">
                <a:solidFill>
                  <a:srgbClr val="FF751F"/>
                </a:solidFill>
                <a:latin typeface="Canva Sans Bold"/>
                <a:ea typeface="Canva Sans Bold"/>
                <a:cs typeface="Canva Sans Bold"/>
                <a:sym typeface="Canva Sans Bold"/>
              </a:rPr>
              <a:t>Const</a:t>
            </a:r>
            <a:r>
              <a:rPr lang="en-US" b="true" sz="3099">
                <a:solidFill>
                  <a:srgbClr val="FF751F"/>
                </a:solidFill>
                <a:latin typeface="Canva Sans Bold"/>
                <a:ea typeface="Canva Sans Bold"/>
                <a:cs typeface="Canva Sans Bold"/>
                <a:sym typeface="Canva Sans Bold"/>
              </a:rPr>
              <a:t>antes Internes (La Graine Secrète)</a:t>
            </a:r>
          </a:p>
          <a:p>
            <a:pPr algn="l">
              <a:lnSpc>
                <a:spcPts val="3499"/>
              </a:lnSpc>
            </a:pPr>
            <a:r>
              <a:rPr lang="en-US" b="true" sz="2499">
                <a:solidFill>
                  <a:srgbClr val="FF751F"/>
                </a:solidFill>
                <a:latin typeface="Canva Sans Bold"/>
                <a:ea typeface="Canva Sans Bold"/>
                <a:cs typeface="Canva Sans Bold"/>
                <a:sym typeface="Canva Sans Bold"/>
              </a:rPr>
              <a:t>K_CSPRNG :</a:t>
            </a:r>
          </a:p>
          <a:p>
            <a:pPr algn="l">
              <a:lnSpc>
                <a:spcPts val="3499"/>
              </a:lnSpc>
            </a:pPr>
          </a:p>
          <a:p>
            <a:pPr algn="l">
              <a:lnSpc>
                <a:spcPts val="3499"/>
              </a:lnSpc>
            </a:pPr>
            <a:r>
              <a:rPr lang="en-US" b="true" sz="2499">
                <a:solidFill>
                  <a:srgbClr val="FF751F"/>
                </a:solidFill>
                <a:latin typeface="Canva Sans Bold"/>
                <a:ea typeface="Canva Sans Bold"/>
                <a:cs typeface="Canva Sans Bold"/>
                <a:sym typeface="Canva Sans Bold"/>
              </a:rPr>
              <a:t>Qu'est-ce que c'est?</a:t>
            </a:r>
          </a:p>
          <a:p>
            <a:pPr algn="l">
              <a:lnSpc>
                <a:spcPts val="3499"/>
              </a:lnSpc>
            </a:pPr>
          </a:p>
          <a:p>
            <a:pPr algn="l" marL="539749" indent="-269875" lvl="1">
              <a:lnSpc>
                <a:spcPts val="3499"/>
              </a:lnSpc>
              <a:buFont typeface="Arial"/>
              <a:buChar char="•"/>
            </a:pPr>
            <a:r>
              <a:rPr lang="en-US" sz="2499">
                <a:solidFill>
                  <a:srgbClr val="FFFFFF"/>
                </a:solidFill>
                <a:latin typeface="Canva Sans"/>
                <a:ea typeface="Canva Sans"/>
                <a:cs typeface="Canva Sans"/>
                <a:sym typeface="Canva Sans"/>
              </a:rPr>
              <a:t>La clé secrète fixe (128 bits en hexadécimal)</a:t>
            </a:r>
          </a:p>
          <a:p>
            <a:pPr algn="l" marL="539749" indent="-269875" lvl="1">
              <a:lnSpc>
                <a:spcPts val="3499"/>
              </a:lnSpc>
              <a:buFont typeface="Arial"/>
              <a:buChar char="•"/>
            </a:pPr>
            <a:r>
              <a:rPr lang="en-US" sz="2499">
                <a:solidFill>
                  <a:srgbClr val="FFFFFF"/>
                </a:solidFill>
                <a:latin typeface="Canva Sans"/>
                <a:ea typeface="Canva Sans"/>
                <a:cs typeface="Canva Sans"/>
                <a:sym typeface="Canva Sans"/>
              </a:rPr>
              <a:t>Elle ne change JAMAIS pendant toute l'exécution</a:t>
            </a:r>
          </a:p>
          <a:p>
            <a:pPr algn="l" marL="539749" indent="-269875" lvl="1">
              <a:lnSpc>
                <a:spcPts val="3499"/>
              </a:lnSpc>
              <a:buFont typeface="Arial"/>
              <a:buChar char="•"/>
            </a:pPr>
            <a:r>
              <a:rPr lang="en-US" sz="2499">
                <a:solidFill>
                  <a:srgbClr val="FFFFFF"/>
                </a:solidFill>
                <a:latin typeface="Canva Sans"/>
                <a:ea typeface="Canva Sans"/>
                <a:cs typeface="Canva Sans"/>
                <a:sym typeface="Canva Sans"/>
              </a:rPr>
              <a:t>C'est la "graine" qui produit l'aléa</a:t>
            </a:r>
          </a:p>
          <a:p>
            <a:pPr algn="l">
              <a:lnSpc>
                <a:spcPts val="3499"/>
              </a:lnSpc>
            </a:pPr>
            <a:r>
              <a:rPr lang="en-US" sz="2499">
                <a:solidFill>
                  <a:srgbClr val="FFFFFF"/>
                </a:solidFill>
                <a:latin typeface="Canva Sans"/>
                <a:ea typeface="Canva Sans"/>
                <a:cs typeface="Canva Sans"/>
                <a:sym typeface="Canva Sans"/>
              </a:rPr>
              <a:t>     </a:t>
            </a:r>
            <a:r>
              <a:rPr lang="en-US" sz="2499">
                <a:solidFill>
                  <a:srgbClr val="FFFFFF"/>
                </a:solidFill>
                <a:latin typeface="Canva Sans"/>
                <a:ea typeface="Canva Sans"/>
                <a:cs typeface="Canva Sans"/>
                <a:sym typeface="Canva Sans"/>
              </a:rPr>
              <a:t>Dans le drone: c'est déjà programmée au démarrage</a:t>
            </a:r>
          </a:p>
          <a:p>
            <a:pPr algn="l">
              <a:lnSpc>
                <a:spcPts val="3499"/>
              </a:lnSpc>
            </a:pPr>
          </a:p>
          <a:p>
            <a:pPr algn="l">
              <a:lnSpc>
                <a:spcPts val="3499"/>
              </a:lnSpc>
            </a:pPr>
            <a:r>
              <a:rPr lang="en-US" sz="2499" b="true">
                <a:solidFill>
                  <a:srgbClr val="FF751F"/>
                </a:solidFill>
                <a:latin typeface="Canva Sans Bold"/>
                <a:ea typeface="Canva Sans Bold"/>
                <a:cs typeface="Canva Sans Bold"/>
                <a:sym typeface="Canva Sans Bold"/>
              </a:rPr>
              <a:t>Pourquoi?</a:t>
            </a:r>
          </a:p>
          <a:p>
            <a:pPr algn="l">
              <a:lnSpc>
                <a:spcPts val="3499"/>
              </a:lnSpc>
            </a:pPr>
          </a:p>
          <a:p>
            <a:pPr algn="l" marL="539749" indent="-269875" lvl="1">
              <a:lnSpc>
                <a:spcPts val="3499"/>
              </a:lnSpc>
              <a:buFont typeface="Arial"/>
              <a:buChar char="•"/>
            </a:pPr>
            <a:r>
              <a:rPr lang="en-US" sz="2499">
                <a:solidFill>
                  <a:srgbClr val="FFFFFF"/>
                </a:solidFill>
                <a:latin typeface="Canva Sans"/>
                <a:ea typeface="Canva Sans"/>
                <a:cs typeface="Canva Sans"/>
                <a:sym typeface="Canva Sans"/>
              </a:rPr>
              <a:t>Si tu connais K_CSPRNG, tu peux déchiffrer les communications</a:t>
            </a:r>
          </a:p>
          <a:p>
            <a:pPr algn="l" marL="539749" indent="-269875" lvl="1">
              <a:lnSpc>
                <a:spcPts val="3499"/>
              </a:lnSpc>
              <a:buFont typeface="Arial"/>
              <a:buChar char="•"/>
            </a:pPr>
            <a:r>
              <a:rPr lang="en-US" sz="2499">
                <a:solidFill>
                  <a:srgbClr val="FFFFFF"/>
                </a:solidFill>
                <a:latin typeface="Canva Sans"/>
                <a:ea typeface="Canva Sans"/>
                <a:cs typeface="Canva Sans"/>
                <a:sym typeface="Canva Sans"/>
              </a:rPr>
              <a:t>Si tu ne la connais pas, les clés te paraissent aléatoires</a:t>
            </a:r>
          </a:p>
          <a:p>
            <a:pPr algn="l">
              <a:lnSpc>
                <a:spcPts val="3499"/>
              </a:lnSpc>
            </a:pPr>
            <a:r>
              <a:rPr lang="en-US" sz="2499">
                <a:solidFill>
                  <a:srgbClr val="FFFFFF"/>
                </a:solidFill>
                <a:latin typeface="Canva Sans"/>
                <a:ea typeface="Canva Sans"/>
                <a:cs typeface="Canva Sans"/>
                <a:sym typeface="Canva Sans"/>
              </a:rPr>
              <a:t>  </a:t>
            </a:r>
            <a:r>
              <a:rPr lang="en-US" sz="2499">
                <a:solidFill>
                  <a:srgbClr val="FFFFFF"/>
                </a:solidFill>
                <a:latin typeface="Canva Sans"/>
                <a:ea typeface="Canva Sans"/>
                <a:cs typeface="Canva Sans"/>
                <a:sym typeface="Canva Sans"/>
              </a:rPr>
              <a:t>Impossible de prédire la clé suivante sans connaître K_CSPRNG</a:t>
            </a:r>
          </a:p>
          <a:p>
            <a:pPr algn="l">
              <a:lnSpc>
                <a:spcPts val="3499"/>
              </a:lnSpc>
            </a:pPr>
          </a:p>
        </p:txBody>
      </p:sp>
      <p:sp>
        <p:nvSpPr>
          <p:cNvPr name="Freeform 5" id="5"/>
          <p:cNvSpPr/>
          <p:nvPr/>
        </p:nvSpPr>
        <p:spPr>
          <a:xfrm flipH="false" flipV="false" rot="-10800000">
            <a:off x="12432571" y="-1829982"/>
            <a:ext cx="13946780" cy="10034901"/>
          </a:xfrm>
          <a:custGeom>
            <a:avLst/>
            <a:gdLst/>
            <a:ahLst/>
            <a:cxnLst/>
            <a:rect r="r" b="b" t="t" l="l"/>
            <a:pathLst>
              <a:path h="10034901" w="13946780">
                <a:moveTo>
                  <a:pt x="0" y="0"/>
                </a:moveTo>
                <a:lnTo>
                  <a:pt x="13946780" y="0"/>
                </a:lnTo>
                <a:lnTo>
                  <a:pt x="13946780" y="10034901"/>
                </a:lnTo>
                <a:lnTo>
                  <a:pt x="0" y="10034901"/>
                </a:lnTo>
                <a:lnTo>
                  <a:pt x="0" y="0"/>
                </a:lnTo>
                <a:close/>
              </a:path>
            </a:pathLst>
          </a:custGeom>
          <a:blipFill>
            <a:blip r:embed="rId3"/>
            <a:stretch>
              <a:fillRect l="-520" t="-469" r="0" b="-469"/>
            </a:stretch>
          </a:blipFill>
        </p:spPr>
      </p:sp>
    </p:spTree>
  </p:cSld>
  <p:clrMapOvr>
    <a:masterClrMapping/>
  </p:clrMapOvr>
  <p:transition spd="slow">
    <p:fade/>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923654" y="-2561389"/>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2"/>
            <a:stretch>
              <a:fillRect l="-523" t="0" r="-523" b="0"/>
            </a:stretch>
          </a:blipFill>
        </p:spPr>
      </p:sp>
      <p:sp>
        <p:nvSpPr>
          <p:cNvPr name="Freeform 3" id="3"/>
          <p:cNvSpPr/>
          <p:nvPr/>
        </p:nvSpPr>
        <p:spPr>
          <a:xfrm flipH="false" flipV="false" rot="0">
            <a:off x="3038834" y="2456061"/>
            <a:ext cx="11301259" cy="932354"/>
          </a:xfrm>
          <a:custGeom>
            <a:avLst/>
            <a:gdLst/>
            <a:ahLst/>
            <a:cxnLst/>
            <a:rect r="r" b="b" t="t" l="l"/>
            <a:pathLst>
              <a:path h="932354" w="11301259">
                <a:moveTo>
                  <a:pt x="0" y="0"/>
                </a:moveTo>
                <a:lnTo>
                  <a:pt x="11301259" y="0"/>
                </a:lnTo>
                <a:lnTo>
                  <a:pt x="11301259" y="932354"/>
                </a:lnTo>
                <a:lnTo>
                  <a:pt x="0" y="932354"/>
                </a:lnTo>
                <a:lnTo>
                  <a:pt x="0" y="0"/>
                </a:lnTo>
                <a:close/>
              </a:path>
            </a:pathLst>
          </a:custGeom>
          <a:blipFill>
            <a:blip r:embed="rId3"/>
            <a:stretch>
              <a:fillRect l="0" t="0" r="0" b="0"/>
            </a:stretch>
          </a:blipFill>
        </p:spPr>
      </p:sp>
      <p:sp>
        <p:nvSpPr>
          <p:cNvPr name="Freeform 4" id="4"/>
          <p:cNvSpPr/>
          <p:nvPr/>
        </p:nvSpPr>
        <p:spPr>
          <a:xfrm flipH="false" flipV="false" rot="0">
            <a:off x="3038834" y="5378833"/>
            <a:ext cx="11301259" cy="1688155"/>
          </a:xfrm>
          <a:custGeom>
            <a:avLst/>
            <a:gdLst/>
            <a:ahLst/>
            <a:cxnLst/>
            <a:rect r="r" b="b" t="t" l="l"/>
            <a:pathLst>
              <a:path h="1688155" w="11301259">
                <a:moveTo>
                  <a:pt x="0" y="0"/>
                </a:moveTo>
                <a:lnTo>
                  <a:pt x="11301259" y="0"/>
                </a:lnTo>
                <a:lnTo>
                  <a:pt x="11301259" y="1688155"/>
                </a:lnTo>
                <a:lnTo>
                  <a:pt x="0" y="1688155"/>
                </a:lnTo>
                <a:lnTo>
                  <a:pt x="0" y="0"/>
                </a:lnTo>
                <a:close/>
              </a:path>
            </a:pathLst>
          </a:custGeom>
          <a:blipFill>
            <a:blip r:embed="rId4"/>
            <a:stretch>
              <a:fillRect l="0" t="0" r="0" b="0"/>
            </a:stretch>
          </a:blipFill>
        </p:spPr>
      </p:sp>
      <p:sp>
        <p:nvSpPr>
          <p:cNvPr name="TextBox 5" id="5"/>
          <p:cNvSpPr txBox="true"/>
          <p:nvPr/>
        </p:nvSpPr>
        <p:spPr>
          <a:xfrm rot="0">
            <a:off x="17503961"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37</a:t>
            </a:r>
          </a:p>
        </p:txBody>
      </p:sp>
      <p:sp>
        <p:nvSpPr>
          <p:cNvPr name="TextBox 6" id="6"/>
          <p:cNvSpPr txBox="true"/>
          <p:nvPr/>
        </p:nvSpPr>
        <p:spPr>
          <a:xfrm rot="0">
            <a:off x="221429" y="309213"/>
            <a:ext cx="11129211" cy="2613025"/>
          </a:xfrm>
          <a:prstGeom prst="rect">
            <a:avLst/>
          </a:prstGeom>
        </p:spPr>
        <p:txBody>
          <a:bodyPr anchor="t" rtlCol="false" tIns="0" lIns="0" bIns="0" rIns="0">
            <a:spAutoFit/>
          </a:bodyPr>
          <a:lstStyle/>
          <a:p>
            <a:pPr algn="l">
              <a:lnSpc>
                <a:spcPts val="3499"/>
              </a:lnSpc>
              <a:spcBef>
                <a:spcPct val="0"/>
              </a:spcBef>
            </a:pPr>
            <a:r>
              <a:rPr lang="en-US" b="true" sz="2499">
                <a:solidFill>
                  <a:srgbClr val="FF751F"/>
                </a:solidFill>
                <a:latin typeface="Canva Sans Bold"/>
                <a:ea typeface="Canva Sans Bold"/>
                <a:cs typeface="Canva Sans Bold"/>
                <a:sym typeface="Canva Sans Bold"/>
              </a:rPr>
              <a:t>Signaux Internes (À l'Intérieur du Module):</a:t>
            </a:r>
          </a:p>
          <a:p>
            <a:pPr algn="ctr">
              <a:lnSpc>
                <a:spcPts val="3499"/>
              </a:lnSpc>
              <a:spcBef>
                <a:spcPct val="0"/>
              </a:spcBef>
            </a:pPr>
          </a:p>
          <a:p>
            <a:pPr algn="l">
              <a:lnSpc>
                <a:spcPts val="3499"/>
              </a:lnSpc>
              <a:spcBef>
                <a:spcPct val="0"/>
              </a:spcBef>
            </a:pPr>
            <a:r>
              <a:rPr lang="en-US" b="true" sz="2499">
                <a:solidFill>
                  <a:srgbClr val="FF751F"/>
                </a:solidFill>
                <a:latin typeface="Canva Sans Bold"/>
                <a:ea typeface="Canva Sans Bold"/>
                <a:cs typeface="Canva Sans Bold"/>
                <a:sym typeface="Canva Sans Bold"/>
              </a:rPr>
              <a:t>A. Compteur : </a:t>
            </a:r>
          </a:p>
          <a:p>
            <a:pPr algn="l">
              <a:lnSpc>
                <a:spcPts val="3499"/>
              </a:lnSpc>
              <a:spcBef>
                <a:spcPct val="0"/>
              </a:spcBef>
            </a:pPr>
            <a:r>
              <a:rPr lang="en-US" b="true" sz="2499">
                <a:solidFill>
                  <a:srgbClr val="FFFFFF"/>
                </a:solidFill>
                <a:latin typeface="Canva Sans Bold"/>
                <a:ea typeface="Canva Sans Bold"/>
                <a:cs typeface="Canva Sans Bold"/>
                <a:sym typeface="Canva Sans Bold"/>
              </a:rPr>
              <a:t>Compteur de 128 bits, initialisé à 0.</a:t>
            </a:r>
          </a:p>
          <a:p>
            <a:pPr algn="l">
              <a:lnSpc>
                <a:spcPts val="3499"/>
              </a:lnSpc>
              <a:spcBef>
                <a:spcPct val="0"/>
              </a:spcBef>
            </a:pPr>
          </a:p>
          <a:p>
            <a:pPr algn="l">
              <a:lnSpc>
                <a:spcPts val="3499"/>
              </a:lnSpc>
              <a:spcBef>
                <a:spcPct val="0"/>
              </a:spcBef>
            </a:pPr>
          </a:p>
        </p:txBody>
      </p:sp>
      <p:sp>
        <p:nvSpPr>
          <p:cNvPr name="TextBox 7" id="7"/>
          <p:cNvSpPr txBox="true"/>
          <p:nvPr/>
        </p:nvSpPr>
        <p:spPr>
          <a:xfrm rot="0">
            <a:off x="221429" y="4078321"/>
            <a:ext cx="4690616" cy="860425"/>
          </a:xfrm>
          <a:prstGeom prst="rect">
            <a:avLst/>
          </a:prstGeom>
        </p:spPr>
        <p:txBody>
          <a:bodyPr anchor="t" rtlCol="false" tIns="0" lIns="0" bIns="0" rIns="0">
            <a:spAutoFit/>
          </a:bodyPr>
          <a:lstStyle/>
          <a:p>
            <a:pPr algn="ctr">
              <a:lnSpc>
                <a:spcPts val="3499"/>
              </a:lnSpc>
            </a:pPr>
            <a:r>
              <a:rPr lang="en-US" sz="2499" b="true">
                <a:solidFill>
                  <a:srgbClr val="FF751F"/>
                </a:solidFill>
                <a:latin typeface="Canva Sans Bold"/>
                <a:ea typeface="Canva Sans Bold"/>
                <a:cs typeface="Canva Sans Bold"/>
                <a:sym typeface="Canva Sans Bold"/>
              </a:rPr>
              <a:t>B.Signaux pour contrôler l'AES</a:t>
            </a:r>
          </a:p>
          <a:p>
            <a:pPr algn="ctr">
              <a:lnSpc>
                <a:spcPts val="3499"/>
              </a:lnSpc>
            </a:pPr>
          </a:p>
        </p:txBody>
      </p:sp>
      <p:sp>
        <p:nvSpPr>
          <p:cNvPr name="TextBox 8" id="8"/>
          <p:cNvSpPr txBox="true"/>
          <p:nvPr/>
        </p:nvSpPr>
        <p:spPr>
          <a:xfrm rot="0">
            <a:off x="340045" y="7459451"/>
            <a:ext cx="9144000" cy="1736725"/>
          </a:xfrm>
          <a:prstGeom prst="rect">
            <a:avLst/>
          </a:prstGeom>
        </p:spPr>
        <p:txBody>
          <a:bodyPr anchor="t" rtlCol="false" tIns="0" lIns="0" bIns="0" rIns="0">
            <a:spAutoFit/>
          </a:bodyPr>
          <a:lstStyle/>
          <a:p>
            <a:pPr algn="l">
              <a:lnSpc>
                <a:spcPts val="3499"/>
              </a:lnSpc>
            </a:pPr>
            <a:r>
              <a:rPr lang="en-US" sz="2499">
                <a:solidFill>
                  <a:srgbClr val="FFFFFF"/>
                </a:solidFill>
                <a:latin typeface="Canva Sans"/>
                <a:ea typeface="Canva Sans"/>
                <a:cs typeface="Canva Sans"/>
                <a:sym typeface="Canva Sans"/>
              </a:rPr>
              <a:t>aes_start_o : AES, commence le chiffrement!</a:t>
            </a:r>
          </a:p>
          <a:p>
            <a:pPr algn="l">
              <a:lnSpc>
                <a:spcPts val="3499"/>
              </a:lnSpc>
            </a:pPr>
            <a:r>
              <a:rPr lang="en-US" sz="2499">
                <a:solidFill>
                  <a:srgbClr val="FFFFFF"/>
                </a:solidFill>
                <a:latin typeface="Canva Sans"/>
                <a:ea typeface="Canva Sans"/>
                <a:cs typeface="Canva Sans"/>
                <a:sym typeface="Canva Sans"/>
              </a:rPr>
              <a:t>aes_busy_i : AES est en train de travailler</a:t>
            </a:r>
          </a:p>
          <a:p>
            <a:pPr algn="l">
              <a:lnSpc>
                <a:spcPts val="3499"/>
              </a:lnSpc>
            </a:pPr>
            <a:r>
              <a:rPr lang="en-US" sz="2499">
                <a:solidFill>
                  <a:srgbClr val="FFFFFF"/>
                </a:solidFill>
                <a:latin typeface="Canva Sans"/>
                <a:ea typeface="Canva Sans"/>
                <a:cs typeface="Canva Sans"/>
                <a:sym typeface="Canva Sans"/>
              </a:rPr>
              <a:t>aes_done_i : AES a terminé" (pulse d'1 horloge)</a:t>
            </a:r>
          </a:p>
          <a:p>
            <a:pPr algn="l">
              <a:lnSpc>
                <a:spcPts val="3499"/>
              </a:lnSpc>
            </a:pPr>
            <a:r>
              <a:rPr lang="en-US" sz="2499">
                <a:solidFill>
                  <a:srgbClr val="FFFFFF"/>
                </a:solidFill>
                <a:latin typeface="Canva Sans"/>
                <a:ea typeface="Canva Sans"/>
                <a:cs typeface="Canva Sans"/>
                <a:sym typeface="Canva Sans"/>
              </a:rPr>
              <a:t>aes_output_data : Résultat chiffré</a:t>
            </a:r>
          </a:p>
        </p:txBody>
      </p:sp>
    </p:spTree>
  </p:cSld>
  <p:clrMapOvr>
    <a:masterClrMapping/>
  </p:clrMapOvr>
  <p:transition spd="slow">
    <p:fade/>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8507813" y="-2616684"/>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2"/>
            <a:stretch>
              <a:fillRect l="-523" t="0" r="-523" b="0"/>
            </a:stretch>
          </a:blipFill>
        </p:spPr>
      </p:sp>
      <p:sp>
        <p:nvSpPr>
          <p:cNvPr name="Freeform 3" id="3"/>
          <p:cNvSpPr/>
          <p:nvPr/>
        </p:nvSpPr>
        <p:spPr>
          <a:xfrm flipH="false" flipV="false" rot="0">
            <a:off x="8354532" y="1028700"/>
            <a:ext cx="9376764" cy="2901425"/>
          </a:xfrm>
          <a:custGeom>
            <a:avLst/>
            <a:gdLst/>
            <a:ahLst/>
            <a:cxnLst/>
            <a:rect r="r" b="b" t="t" l="l"/>
            <a:pathLst>
              <a:path h="2901425" w="9376764">
                <a:moveTo>
                  <a:pt x="0" y="0"/>
                </a:moveTo>
                <a:lnTo>
                  <a:pt x="9376764" y="0"/>
                </a:lnTo>
                <a:lnTo>
                  <a:pt x="9376764" y="2901425"/>
                </a:lnTo>
                <a:lnTo>
                  <a:pt x="0" y="2901425"/>
                </a:lnTo>
                <a:lnTo>
                  <a:pt x="0" y="0"/>
                </a:lnTo>
                <a:close/>
              </a:path>
            </a:pathLst>
          </a:custGeom>
          <a:blipFill>
            <a:blip r:embed="rId3"/>
            <a:stretch>
              <a:fillRect l="-1372" t="0" r="-9137" b="0"/>
            </a:stretch>
          </a:blipFill>
        </p:spPr>
      </p:sp>
      <p:sp>
        <p:nvSpPr>
          <p:cNvPr name="Freeform 4" id="4"/>
          <p:cNvSpPr/>
          <p:nvPr/>
        </p:nvSpPr>
        <p:spPr>
          <a:xfrm flipH="false" flipV="false" rot="0">
            <a:off x="12471646" y="7641571"/>
            <a:ext cx="4910264" cy="904101"/>
          </a:xfrm>
          <a:custGeom>
            <a:avLst/>
            <a:gdLst/>
            <a:ahLst/>
            <a:cxnLst/>
            <a:rect r="r" b="b" t="t" l="l"/>
            <a:pathLst>
              <a:path h="904101" w="4910264">
                <a:moveTo>
                  <a:pt x="0" y="0"/>
                </a:moveTo>
                <a:lnTo>
                  <a:pt x="4910264" y="0"/>
                </a:lnTo>
                <a:lnTo>
                  <a:pt x="4910264" y="904101"/>
                </a:lnTo>
                <a:lnTo>
                  <a:pt x="0" y="904101"/>
                </a:lnTo>
                <a:lnTo>
                  <a:pt x="0" y="0"/>
                </a:lnTo>
                <a:close/>
              </a:path>
            </a:pathLst>
          </a:custGeom>
          <a:blipFill>
            <a:blip r:embed="rId4"/>
            <a:stretch>
              <a:fillRect l="0" t="0" r="-130155" b="0"/>
            </a:stretch>
          </a:blipFill>
        </p:spPr>
      </p:sp>
      <p:sp>
        <p:nvSpPr>
          <p:cNvPr name="TextBox 5" id="5"/>
          <p:cNvSpPr txBox="true"/>
          <p:nvPr/>
        </p:nvSpPr>
        <p:spPr>
          <a:xfrm rot="0">
            <a:off x="17503961"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38</a:t>
            </a:r>
          </a:p>
        </p:txBody>
      </p:sp>
      <p:sp>
        <p:nvSpPr>
          <p:cNvPr name="TextBox 6" id="6"/>
          <p:cNvSpPr txBox="true"/>
          <p:nvPr/>
        </p:nvSpPr>
        <p:spPr>
          <a:xfrm rot="0">
            <a:off x="215002" y="166638"/>
            <a:ext cx="12557505" cy="1298575"/>
          </a:xfrm>
          <a:prstGeom prst="rect">
            <a:avLst/>
          </a:prstGeom>
        </p:spPr>
        <p:txBody>
          <a:bodyPr anchor="t" rtlCol="false" tIns="0" lIns="0" bIns="0" rIns="0">
            <a:spAutoFit/>
          </a:bodyPr>
          <a:lstStyle/>
          <a:p>
            <a:pPr algn="l">
              <a:lnSpc>
                <a:spcPts val="3499"/>
              </a:lnSpc>
            </a:pPr>
            <a:r>
              <a:rPr lang="en-US" sz="2499" b="true">
                <a:solidFill>
                  <a:srgbClr val="FF751F"/>
                </a:solidFill>
                <a:latin typeface="Canva Sans Bold"/>
                <a:ea typeface="Canva Sans Bold"/>
                <a:cs typeface="Canva Sans Bold"/>
                <a:sym typeface="Canva Sans Bold"/>
              </a:rPr>
              <a:t> Instantiation d'AES_Core (Connexion avec le Chiffreur)</a:t>
            </a:r>
          </a:p>
          <a:p>
            <a:pPr algn="l">
              <a:lnSpc>
                <a:spcPts val="3499"/>
              </a:lnSpc>
            </a:pPr>
          </a:p>
          <a:p>
            <a:pPr algn="l">
              <a:lnSpc>
                <a:spcPts val="3499"/>
              </a:lnSpc>
            </a:pPr>
          </a:p>
        </p:txBody>
      </p:sp>
      <p:sp>
        <p:nvSpPr>
          <p:cNvPr name="TextBox 7" id="7"/>
          <p:cNvSpPr txBox="true"/>
          <p:nvPr/>
        </p:nvSpPr>
        <p:spPr>
          <a:xfrm rot="0">
            <a:off x="234052" y="981075"/>
            <a:ext cx="9162967" cy="4413250"/>
          </a:xfrm>
          <a:prstGeom prst="rect">
            <a:avLst/>
          </a:prstGeom>
        </p:spPr>
        <p:txBody>
          <a:bodyPr anchor="t" rtlCol="false" tIns="0" lIns="0" bIns="0" rIns="0">
            <a:spAutoFit/>
          </a:bodyPr>
          <a:lstStyle/>
          <a:p>
            <a:pPr algn="l">
              <a:lnSpc>
                <a:spcPts val="3228"/>
              </a:lnSpc>
              <a:spcBef>
                <a:spcPct val="0"/>
              </a:spcBef>
            </a:pPr>
            <a:r>
              <a:rPr lang="en-US" sz="2306">
                <a:solidFill>
                  <a:srgbClr val="FFFFFF"/>
                </a:solidFill>
                <a:latin typeface="Canva Sans"/>
                <a:ea typeface="Canva Sans"/>
                <a:cs typeface="Canva Sans"/>
                <a:sym typeface="Canva Sans"/>
              </a:rPr>
              <a:t>CSPRNG envoie à AES_Core:</a:t>
            </a:r>
          </a:p>
          <a:p>
            <a:pPr algn="l">
              <a:lnSpc>
                <a:spcPts val="3228"/>
              </a:lnSpc>
            </a:pPr>
          </a:p>
          <a:p>
            <a:pPr algn="l" marL="497868" indent="-248934" lvl="1">
              <a:lnSpc>
                <a:spcPts val="3228"/>
              </a:lnSpc>
              <a:buFont typeface="Arial"/>
              <a:buChar char="•"/>
            </a:pPr>
            <a:r>
              <a:rPr lang="en-US" sz="2306">
                <a:solidFill>
                  <a:srgbClr val="FFFFFF"/>
                </a:solidFill>
                <a:latin typeface="Canva Sans"/>
                <a:ea typeface="Canva Sans"/>
                <a:cs typeface="Canva Sans"/>
                <a:sym typeface="Canva Sans"/>
              </a:rPr>
              <a:t>start: "Commence à chiffrer!"</a:t>
            </a:r>
          </a:p>
          <a:p>
            <a:pPr algn="l" marL="497868" indent="-248934" lvl="1">
              <a:lnSpc>
                <a:spcPts val="3228"/>
              </a:lnSpc>
              <a:buFont typeface="Arial"/>
              <a:buChar char="•"/>
            </a:pPr>
            <a:r>
              <a:rPr lang="en-US" sz="2306">
                <a:solidFill>
                  <a:srgbClr val="FFFFFF"/>
                </a:solidFill>
                <a:latin typeface="Canva Sans"/>
                <a:ea typeface="Canva Sans"/>
                <a:cs typeface="Canva Sans"/>
                <a:sym typeface="Canva Sans"/>
              </a:rPr>
              <a:t>key_in: La clé secrète K_CSPRNG</a:t>
            </a:r>
          </a:p>
          <a:p>
            <a:pPr algn="l" marL="497868" indent="-248934" lvl="1">
              <a:lnSpc>
                <a:spcPts val="3228"/>
              </a:lnSpc>
              <a:buFont typeface="Arial"/>
              <a:buChar char="•"/>
            </a:pPr>
            <a:r>
              <a:rPr lang="en-US" sz="2306">
                <a:solidFill>
                  <a:srgbClr val="FFFFFF"/>
                </a:solidFill>
                <a:latin typeface="Canva Sans"/>
                <a:ea typeface="Canva Sans"/>
                <a:cs typeface="Canva Sans"/>
                <a:sym typeface="Canva Sans"/>
              </a:rPr>
              <a:t>data_in: La valeur du compteur</a:t>
            </a:r>
          </a:p>
          <a:p>
            <a:pPr algn="l">
              <a:lnSpc>
                <a:spcPts val="3228"/>
              </a:lnSpc>
              <a:spcBef>
                <a:spcPct val="0"/>
              </a:spcBef>
            </a:pPr>
          </a:p>
          <a:p>
            <a:pPr algn="l">
              <a:lnSpc>
                <a:spcPts val="3228"/>
              </a:lnSpc>
              <a:spcBef>
                <a:spcPct val="0"/>
              </a:spcBef>
            </a:pPr>
            <a:r>
              <a:rPr lang="en-US" sz="2306">
                <a:solidFill>
                  <a:srgbClr val="FFFFFF"/>
                </a:solidFill>
                <a:latin typeface="Canva Sans"/>
                <a:ea typeface="Canva Sans"/>
                <a:cs typeface="Canva Sans"/>
                <a:sym typeface="Canva Sans"/>
              </a:rPr>
              <a:t>CSPRNG reçoit de AES_Core:</a:t>
            </a:r>
          </a:p>
          <a:p>
            <a:pPr algn="l">
              <a:lnSpc>
                <a:spcPts val="3228"/>
              </a:lnSpc>
              <a:spcBef>
                <a:spcPct val="0"/>
              </a:spcBef>
            </a:pPr>
          </a:p>
          <a:p>
            <a:pPr algn="l" marL="497868" indent="-248934" lvl="1">
              <a:lnSpc>
                <a:spcPts val="3228"/>
              </a:lnSpc>
              <a:buFont typeface="Arial"/>
              <a:buChar char="•"/>
            </a:pPr>
            <a:r>
              <a:rPr lang="en-US" sz="2306">
                <a:solidFill>
                  <a:srgbClr val="FFFFFF"/>
                </a:solidFill>
                <a:latin typeface="Canva Sans"/>
                <a:ea typeface="Canva Sans"/>
                <a:cs typeface="Canva Sans"/>
                <a:sym typeface="Canva Sans"/>
              </a:rPr>
              <a:t>data_out: Le résultat chiffré (ta clé aléatoire!)</a:t>
            </a:r>
          </a:p>
          <a:p>
            <a:pPr algn="l" marL="497868" indent="-248934" lvl="1">
              <a:lnSpc>
                <a:spcPts val="3228"/>
              </a:lnSpc>
              <a:buFont typeface="Arial"/>
              <a:buChar char="•"/>
            </a:pPr>
            <a:r>
              <a:rPr lang="en-US" sz="2306">
                <a:solidFill>
                  <a:srgbClr val="FFFFFF"/>
                </a:solidFill>
                <a:latin typeface="Canva Sans"/>
                <a:ea typeface="Canva Sans"/>
                <a:cs typeface="Canva Sans"/>
                <a:sym typeface="Canva Sans"/>
              </a:rPr>
              <a:t>busy: "Je suis en train de travailler"</a:t>
            </a:r>
          </a:p>
          <a:p>
            <a:pPr algn="l" marL="497868" indent="-248934" lvl="1">
              <a:lnSpc>
                <a:spcPts val="3228"/>
              </a:lnSpc>
              <a:buFont typeface="Arial"/>
              <a:buChar char="•"/>
            </a:pPr>
            <a:r>
              <a:rPr lang="en-US" sz="2306">
                <a:solidFill>
                  <a:srgbClr val="FFFFFF"/>
                </a:solidFill>
                <a:latin typeface="Canva Sans"/>
                <a:ea typeface="Canva Sans"/>
                <a:cs typeface="Canva Sans"/>
                <a:sym typeface="Canva Sans"/>
              </a:rPr>
              <a:t>done: "J'ai terminé!"</a:t>
            </a:r>
          </a:p>
        </p:txBody>
      </p:sp>
      <p:sp>
        <p:nvSpPr>
          <p:cNvPr name="TextBox 8" id="8"/>
          <p:cNvSpPr txBox="true"/>
          <p:nvPr/>
        </p:nvSpPr>
        <p:spPr>
          <a:xfrm rot="0">
            <a:off x="215002" y="7370592"/>
            <a:ext cx="11187857" cy="1054100"/>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FFFFFF"/>
                </a:solidFill>
                <a:latin typeface="Canva Sans"/>
                <a:ea typeface="Canva Sans"/>
                <a:cs typeface="Canva Sans"/>
                <a:sym typeface="Canva Sans"/>
              </a:rPr>
              <a:t>key_out = toujours la dernière valeur chiffrée par AES</a:t>
            </a:r>
          </a:p>
          <a:p>
            <a:pPr algn="l" marL="431801" indent="-215900" lvl="1">
              <a:lnSpc>
                <a:spcPts val="2800"/>
              </a:lnSpc>
              <a:buFont typeface="Arial"/>
              <a:buChar char="•"/>
            </a:pPr>
            <a:r>
              <a:rPr lang="en-US" sz="2000">
                <a:solidFill>
                  <a:srgbClr val="FFFFFF"/>
                </a:solidFill>
                <a:latin typeface="Canva Sans"/>
                <a:ea typeface="Canva Sans"/>
                <a:cs typeface="Canva Sans"/>
                <a:sym typeface="Canva Sans"/>
              </a:rPr>
              <a:t>key_valid = pulse d'1 horloge exactement quand AES finit</a:t>
            </a:r>
          </a:p>
          <a:p>
            <a:pPr algn="l" marL="431801" indent="-215900" lvl="1">
              <a:lnSpc>
                <a:spcPts val="2800"/>
              </a:lnSpc>
              <a:buFont typeface="Arial"/>
              <a:buChar char="•"/>
            </a:pPr>
            <a:r>
              <a:rPr lang="en-US" sz="2000">
                <a:solidFill>
                  <a:srgbClr val="FFFFFF"/>
                </a:solidFill>
                <a:latin typeface="Canva Sans"/>
                <a:ea typeface="Canva Sans"/>
                <a:cs typeface="Canva Sans"/>
                <a:sym typeface="Canva Sans"/>
              </a:rPr>
              <a:t>Externe au module: quand tu vois key_valid = 1, tu sais qu'il y a une nouvelle clé à key_out</a:t>
            </a:r>
          </a:p>
        </p:txBody>
      </p:sp>
      <p:sp>
        <p:nvSpPr>
          <p:cNvPr name="TextBox 9" id="9"/>
          <p:cNvSpPr txBox="true"/>
          <p:nvPr/>
        </p:nvSpPr>
        <p:spPr>
          <a:xfrm rot="0">
            <a:off x="215002" y="5911182"/>
            <a:ext cx="3148905"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751F"/>
                </a:solidFill>
                <a:latin typeface="Canva Sans Bold"/>
                <a:ea typeface="Canva Sans Bold"/>
                <a:cs typeface="Canva Sans Bold"/>
                <a:sym typeface="Canva Sans Bold"/>
              </a:rPr>
              <a:t>Mapping des Sorties</a:t>
            </a:r>
          </a:p>
        </p:txBody>
      </p:sp>
    </p:spTree>
  </p:cSld>
  <p:clrMapOvr>
    <a:masterClrMapping/>
  </p:clrMapOvr>
  <p:transition spd="slow">
    <p:fade/>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831268" y="1502891"/>
            <a:ext cx="13961545" cy="6121911"/>
          </a:xfrm>
          <a:custGeom>
            <a:avLst/>
            <a:gdLst/>
            <a:ahLst/>
            <a:cxnLst/>
            <a:rect r="r" b="b" t="t" l="l"/>
            <a:pathLst>
              <a:path h="6121911" w="13961545">
                <a:moveTo>
                  <a:pt x="0" y="0"/>
                </a:moveTo>
                <a:lnTo>
                  <a:pt x="13961545" y="0"/>
                </a:lnTo>
                <a:lnTo>
                  <a:pt x="13961545" y="6121911"/>
                </a:lnTo>
                <a:lnTo>
                  <a:pt x="0" y="6121911"/>
                </a:lnTo>
                <a:lnTo>
                  <a:pt x="0" y="0"/>
                </a:lnTo>
                <a:close/>
              </a:path>
            </a:pathLst>
          </a:custGeom>
          <a:blipFill>
            <a:blip r:embed="rId2"/>
            <a:stretch>
              <a:fillRect l="0" t="-206" r="0" b="-12748"/>
            </a:stretch>
          </a:blipFill>
        </p:spPr>
      </p:sp>
      <p:sp>
        <p:nvSpPr>
          <p:cNvPr name="TextBox 3" id="3"/>
          <p:cNvSpPr txBox="true"/>
          <p:nvPr/>
        </p:nvSpPr>
        <p:spPr>
          <a:xfrm rot="0">
            <a:off x="17503961"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39</a:t>
            </a:r>
          </a:p>
        </p:txBody>
      </p:sp>
      <p:sp>
        <p:nvSpPr>
          <p:cNvPr name="TextBox 4" id="4"/>
          <p:cNvSpPr txBox="true"/>
          <p:nvPr/>
        </p:nvSpPr>
        <p:spPr>
          <a:xfrm rot="0">
            <a:off x="175645" y="403811"/>
            <a:ext cx="3964390" cy="422275"/>
          </a:xfrm>
          <a:prstGeom prst="rect">
            <a:avLst/>
          </a:prstGeom>
        </p:spPr>
        <p:txBody>
          <a:bodyPr anchor="t" rtlCol="false" tIns="0" lIns="0" bIns="0" rIns="0">
            <a:spAutoFit/>
          </a:bodyPr>
          <a:lstStyle/>
          <a:p>
            <a:pPr algn="ctr">
              <a:lnSpc>
                <a:spcPts val="3499"/>
              </a:lnSpc>
            </a:pPr>
            <a:r>
              <a:rPr lang="en-US" sz="2499" b="true">
                <a:solidFill>
                  <a:srgbClr val="FF751F"/>
                </a:solidFill>
                <a:latin typeface="Canva Sans Bold"/>
                <a:ea typeface="Canva Sans Bold"/>
                <a:cs typeface="Canva Sans Bold"/>
                <a:sym typeface="Canva Sans Bold"/>
              </a:rPr>
              <a:t> Logique </a:t>
            </a:r>
            <a:r>
              <a:rPr lang="en-US" b="true" sz="2499">
                <a:solidFill>
                  <a:srgbClr val="FF751F"/>
                </a:solidFill>
                <a:latin typeface="Canva Sans Bold"/>
                <a:ea typeface="Canva Sans Bold"/>
                <a:cs typeface="Canva Sans Bold"/>
                <a:sym typeface="Canva Sans Bold"/>
              </a:rPr>
              <a:t>de Contrôle :</a:t>
            </a:r>
          </a:p>
        </p:txBody>
      </p:sp>
    </p:spTree>
  </p:cSld>
  <p:clrMapOvr>
    <a:masterClrMapping/>
  </p:clrMapOvr>
  <p:transition spd="slow">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037037"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1569949" y="2599807"/>
            <a:ext cx="15148103" cy="6232551"/>
            <a:chOff x="0" y="0"/>
            <a:chExt cx="3989624" cy="1641495"/>
          </a:xfrm>
        </p:grpSpPr>
        <p:sp>
          <p:nvSpPr>
            <p:cNvPr name="Freeform 4" id="4"/>
            <p:cNvSpPr/>
            <p:nvPr/>
          </p:nvSpPr>
          <p:spPr>
            <a:xfrm flipH="false" flipV="false" rot="0">
              <a:off x="0" y="0"/>
              <a:ext cx="3989624" cy="1641495"/>
            </a:xfrm>
            <a:custGeom>
              <a:avLst/>
              <a:gdLst/>
              <a:ahLst/>
              <a:cxnLst/>
              <a:rect r="r" b="b" t="t" l="l"/>
              <a:pathLst>
                <a:path h="1641495" w="3989624">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3989624" cy="16795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47316" y="8968045"/>
            <a:ext cx="5747719" cy="3384081"/>
          </a:xfrm>
          <a:custGeom>
            <a:avLst/>
            <a:gdLst/>
            <a:ahLst/>
            <a:cxnLst/>
            <a:rect r="r" b="b" t="t" l="l"/>
            <a:pathLst>
              <a:path h="3384081" w="5747719">
                <a:moveTo>
                  <a:pt x="0" y="0"/>
                </a:moveTo>
                <a:lnTo>
                  <a:pt x="5747720" y="0"/>
                </a:lnTo>
                <a:lnTo>
                  <a:pt x="5747720" y="3384081"/>
                </a:lnTo>
                <a:lnTo>
                  <a:pt x="0" y="3384081"/>
                </a:lnTo>
                <a:lnTo>
                  <a:pt x="0" y="0"/>
                </a:lnTo>
                <a:close/>
              </a:path>
            </a:pathLst>
          </a:custGeom>
          <a:blipFill>
            <a:blip r:embed="rId3"/>
            <a:stretch>
              <a:fillRect l="-18302" t="0" r="0" b="-143185"/>
            </a:stretch>
          </a:blipFill>
        </p:spPr>
      </p:sp>
      <p:sp>
        <p:nvSpPr>
          <p:cNvPr name="TextBox 7" id="7"/>
          <p:cNvSpPr txBox="true"/>
          <p:nvPr/>
        </p:nvSpPr>
        <p:spPr>
          <a:xfrm rot="0">
            <a:off x="4302690" y="508000"/>
            <a:ext cx="9682620" cy="1050925"/>
          </a:xfrm>
          <a:prstGeom prst="rect">
            <a:avLst/>
          </a:prstGeom>
        </p:spPr>
        <p:txBody>
          <a:bodyPr anchor="t" rtlCol="false" tIns="0" lIns="0" bIns="0" rIns="0">
            <a:spAutoFit/>
          </a:bodyPr>
          <a:lstStyle/>
          <a:p>
            <a:pPr algn="l">
              <a:lnSpc>
                <a:spcPts val="7699"/>
              </a:lnSpc>
            </a:pPr>
            <a:r>
              <a:rPr lang="en-US" sz="6999" b="true">
                <a:solidFill>
                  <a:srgbClr val="FF751F"/>
                </a:solidFill>
                <a:latin typeface="Poppins Bold"/>
                <a:ea typeface="Poppins Bold"/>
                <a:cs typeface="Poppins Bold"/>
                <a:sym typeface="Poppins Bold"/>
              </a:rPr>
              <a:t>CAHIER DES CHARGES</a:t>
            </a:r>
          </a:p>
        </p:txBody>
      </p:sp>
      <p:sp>
        <p:nvSpPr>
          <p:cNvPr name="TextBox 8" id="8"/>
          <p:cNvSpPr txBox="true"/>
          <p:nvPr/>
        </p:nvSpPr>
        <p:spPr>
          <a:xfrm rot="0">
            <a:off x="2936610" y="3663763"/>
            <a:ext cx="12414780" cy="4018915"/>
          </a:xfrm>
          <a:prstGeom prst="rect">
            <a:avLst/>
          </a:prstGeom>
        </p:spPr>
        <p:txBody>
          <a:bodyPr anchor="t" rtlCol="false" tIns="0" lIns="0" bIns="0" rIns="0">
            <a:spAutoFit/>
          </a:bodyPr>
          <a:lstStyle/>
          <a:p>
            <a:pPr algn="l">
              <a:lnSpc>
                <a:spcPts val="3919"/>
              </a:lnSpc>
            </a:pPr>
            <a:r>
              <a:rPr lang="en-US" sz="2799" b="true">
                <a:solidFill>
                  <a:srgbClr val="E5E1DA"/>
                </a:solidFill>
                <a:latin typeface="Poppins Bold"/>
                <a:ea typeface="Poppins Bold"/>
                <a:cs typeface="Poppins Bold"/>
                <a:sym typeface="Poppins Bold"/>
              </a:rPr>
              <a:t>A. Contraintes Techniques :</a:t>
            </a:r>
          </a:p>
          <a:p>
            <a:pPr algn="l">
              <a:lnSpc>
                <a:spcPts val="3499"/>
              </a:lnSpc>
            </a:pPr>
          </a:p>
          <a:p>
            <a:pPr algn="l" marL="539749" indent="-269875" lvl="1">
              <a:lnSpc>
                <a:spcPts val="3499"/>
              </a:lnSpc>
              <a:buFont typeface="Arial"/>
              <a:buChar char="•"/>
            </a:pPr>
            <a:r>
              <a:rPr lang="en-US" b="true" sz="2499">
                <a:solidFill>
                  <a:srgbClr val="E5E1DA"/>
                </a:solidFill>
                <a:latin typeface="Poppins Bold"/>
                <a:ea typeface="Poppins Bold"/>
                <a:cs typeface="Poppins Bold"/>
                <a:sym typeface="Poppins Bold"/>
              </a:rPr>
              <a:t>Format des données : Traitement par blocs de 128 bits uniquement.</a:t>
            </a:r>
          </a:p>
          <a:p>
            <a:pPr algn="l">
              <a:lnSpc>
                <a:spcPts val="3499"/>
              </a:lnSpc>
            </a:pPr>
          </a:p>
          <a:p>
            <a:pPr algn="l" marL="539749" indent="-269875" lvl="1">
              <a:lnSpc>
                <a:spcPts val="3499"/>
              </a:lnSpc>
              <a:buFont typeface="Arial"/>
              <a:buChar char="•"/>
            </a:pPr>
            <a:r>
              <a:rPr lang="en-US" b="true" sz="2499">
                <a:solidFill>
                  <a:srgbClr val="E5E1DA"/>
                </a:solidFill>
                <a:latin typeface="Poppins Bold"/>
                <a:ea typeface="Poppins Bold"/>
                <a:cs typeface="Poppins Bold"/>
                <a:sym typeface="Poppins Bold"/>
              </a:rPr>
              <a:t>M</a:t>
            </a:r>
            <a:r>
              <a:rPr lang="en-US" b="true" sz="2499">
                <a:solidFill>
                  <a:srgbClr val="E5E1DA"/>
                </a:solidFill>
                <a:latin typeface="Poppins Bold"/>
                <a:ea typeface="Poppins Bold"/>
                <a:cs typeface="Poppins Bold"/>
                <a:sym typeface="Poppins Bold"/>
              </a:rPr>
              <a:t>émoire : Profondeur des buffers fixée à 64 mots pour optimiser l'espace FPGA.</a:t>
            </a:r>
          </a:p>
          <a:p>
            <a:pPr algn="l">
              <a:lnSpc>
                <a:spcPts val="3499"/>
              </a:lnSpc>
            </a:pPr>
          </a:p>
          <a:p>
            <a:pPr algn="l" marL="539749" indent="-269875" lvl="1">
              <a:lnSpc>
                <a:spcPts val="3499"/>
              </a:lnSpc>
              <a:spcBef>
                <a:spcPct val="0"/>
              </a:spcBef>
              <a:buFont typeface="Arial"/>
              <a:buChar char="•"/>
            </a:pPr>
            <a:r>
              <a:rPr lang="en-US" b="true" sz="2499">
                <a:solidFill>
                  <a:srgbClr val="E5E1DA"/>
                </a:solidFill>
                <a:latin typeface="Poppins Bold"/>
                <a:ea typeface="Poppins Bold"/>
                <a:cs typeface="Poppins Bold"/>
                <a:sym typeface="Poppins Bold"/>
              </a:rPr>
              <a:t>VHDL : Implémentation modulaire pour permettre le travail en groupe (séparation Data Path / FSM / AES).</a:t>
            </a:r>
          </a:p>
        </p:txBody>
      </p:sp>
      <p:sp>
        <p:nvSpPr>
          <p:cNvPr name="TextBox 9" id="9"/>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4</a:t>
            </a:r>
          </a:p>
        </p:txBody>
      </p:sp>
    </p:spTree>
  </p:cSld>
  <p:clrMapOvr>
    <a:masterClrMapping/>
  </p:clrMapOvr>
  <p:transition spd="slow">
    <p:fade/>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827700" y="1649213"/>
            <a:ext cx="14632599" cy="7298009"/>
          </a:xfrm>
          <a:custGeom>
            <a:avLst/>
            <a:gdLst/>
            <a:ahLst/>
            <a:cxnLst/>
            <a:rect r="r" b="b" t="t" l="l"/>
            <a:pathLst>
              <a:path h="7298009" w="14632599">
                <a:moveTo>
                  <a:pt x="0" y="0"/>
                </a:moveTo>
                <a:lnTo>
                  <a:pt x="14632600" y="0"/>
                </a:lnTo>
                <a:lnTo>
                  <a:pt x="14632600" y="7298009"/>
                </a:lnTo>
                <a:lnTo>
                  <a:pt x="0" y="7298009"/>
                </a:lnTo>
                <a:lnTo>
                  <a:pt x="0" y="0"/>
                </a:lnTo>
                <a:close/>
              </a:path>
            </a:pathLst>
          </a:custGeom>
          <a:blipFill>
            <a:blip r:embed="rId2"/>
            <a:stretch>
              <a:fillRect l="0" t="0" r="0" b="0"/>
            </a:stretch>
          </a:blipFill>
        </p:spPr>
      </p:sp>
      <p:sp>
        <p:nvSpPr>
          <p:cNvPr name="TextBox 3" id="3"/>
          <p:cNvSpPr txBox="true"/>
          <p:nvPr/>
        </p:nvSpPr>
        <p:spPr>
          <a:xfrm rot="0">
            <a:off x="17503961"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40</a:t>
            </a:r>
          </a:p>
        </p:txBody>
      </p:sp>
    </p:spTree>
  </p:cSld>
  <p:clrMapOvr>
    <a:masterClrMapping/>
  </p:clrMapOvr>
  <p:transition spd="slow">
    <p:fade/>
  </p:transition>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550427" y="4411188"/>
            <a:ext cx="6054774" cy="1292539"/>
          </a:xfrm>
          <a:custGeom>
            <a:avLst/>
            <a:gdLst/>
            <a:ahLst/>
            <a:cxnLst/>
            <a:rect r="r" b="b" t="t" l="l"/>
            <a:pathLst>
              <a:path h="1292539" w="6054774">
                <a:moveTo>
                  <a:pt x="0" y="0"/>
                </a:moveTo>
                <a:lnTo>
                  <a:pt x="6054774" y="0"/>
                </a:lnTo>
                <a:lnTo>
                  <a:pt x="6054774" y="1292539"/>
                </a:lnTo>
                <a:lnTo>
                  <a:pt x="0" y="1292539"/>
                </a:lnTo>
                <a:lnTo>
                  <a:pt x="0" y="0"/>
                </a:lnTo>
                <a:close/>
              </a:path>
            </a:pathLst>
          </a:custGeom>
          <a:blipFill>
            <a:blip r:embed="rId2"/>
            <a:stretch>
              <a:fillRect l="0" t="0" r="-54175" b="0"/>
            </a:stretch>
          </a:blipFill>
        </p:spPr>
      </p:sp>
      <p:sp>
        <p:nvSpPr>
          <p:cNvPr name="Freeform 3" id="3"/>
          <p:cNvSpPr/>
          <p:nvPr/>
        </p:nvSpPr>
        <p:spPr>
          <a:xfrm flipH="false" flipV="false" rot="0">
            <a:off x="8368389" y="7227708"/>
            <a:ext cx="8890184" cy="1682404"/>
          </a:xfrm>
          <a:custGeom>
            <a:avLst/>
            <a:gdLst/>
            <a:ahLst/>
            <a:cxnLst/>
            <a:rect r="r" b="b" t="t" l="l"/>
            <a:pathLst>
              <a:path h="1682404" w="8890184">
                <a:moveTo>
                  <a:pt x="0" y="0"/>
                </a:moveTo>
                <a:lnTo>
                  <a:pt x="8890184" y="0"/>
                </a:lnTo>
                <a:lnTo>
                  <a:pt x="8890184" y="1682404"/>
                </a:lnTo>
                <a:lnTo>
                  <a:pt x="0" y="1682404"/>
                </a:lnTo>
                <a:lnTo>
                  <a:pt x="0" y="0"/>
                </a:lnTo>
                <a:close/>
              </a:path>
            </a:pathLst>
          </a:custGeom>
          <a:blipFill>
            <a:blip r:embed="rId3"/>
            <a:stretch>
              <a:fillRect l="0" t="0" r="-23962" b="0"/>
            </a:stretch>
          </a:blipFill>
        </p:spPr>
      </p:sp>
      <p:sp>
        <p:nvSpPr>
          <p:cNvPr name="TextBox 4" id="4"/>
          <p:cNvSpPr txBox="true"/>
          <p:nvPr/>
        </p:nvSpPr>
        <p:spPr>
          <a:xfrm rot="0">
            <a:off x="17503961"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41</a:t>
            </a:r>
          </a:p>
        </p:txBody>
      </p:sp>
      <p:sp>
        <p:nvSpPr>
          <p:cNvPr name="TextBox 5" id="5"/>
          <p:cNvSpPr txBox="true"/>
          <p:nvPr/>
        </p:nvSpPr>
        <p:spPr>
          <a:xfrm rot="0">
            <a:off x="-209230" y="254521"/>
            <a:ext cx="9144000" cy="530077"/>
          </a:xfrm>
          <a:prstGeom prst="rect">
            <a:avLst/>
          </a:prstGeom>
        </p:spPr>
        <p:txBody>
          <a:bodyPr anchor="t" rtlCol="false" tIns="0" lIns="0" bIns="0" rIns="0">
            <a:spAutoFit/>
          </a:bodyPr>
          <a:lstStyle/>
          <a:p>
            <a:pPr algn="ctr">
              <a:lnSpc>
                <a:spcPts val="4383"/>
              </a:lnSpc>
              <a:spcBef>
                <a:spcPct val="0"/>
              </a:spcBef>
            </a:pPr>
            <a:r>
              <a:rPr lang="en-US" b="true" sz="3130">
                <a:solidFill>
                  <a:srgbClr val="FF751F"/>
                </a:solidFill>
                <a:latin typeface="Open Sans Bold"/>
                <a:ea typeface="Open Sans Bold"/>
                <a:cs typeface="Open Sans Bold"/>
                <a:sym typeface="Open Sans Bold"/>
              </a:rPr>
              <a:t>Code 2 : </a:t>
            </a:r>
            <a:r>
              <a:rPr lang="en-US" b="true" sz="3130">
                <a:solidFill>
                  <a:srgbClr val="FF751F"/>
                </a:solidFill>
                <a:latin typeface="Open Sans Bold"/>
                <a:ea typeface="Open Sans Bold"/>
                <a:cs typeface="Open Sans Bold"/>
                <a:sym typeface="Open Sans Bold"/>
              </a:rPr>
              <a:t>CSPRNG_tb (Le Banc de Test)</a:t>
            </a:r>
          </a:p>
        </p:txBody>
      </p:sp>
      <p:sp>
        <p:nvSpPr>
          <p:cNvPr name="TextBox 6" id="6"/>
          <p:cNvSpPr txBox="true"/>
          <p:nvPr/>
        </p:nvSpPr>
        <p:spPr>
          <a:xfrm rot="0">
            <a:off x="383258" y="1243753"/>
            <a:ext cx="12430222" cy="2111375"/>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Open Sans"/>
                <a:ea typeface="Open Sans"/>
                <a:cs typeface="Open Sans"/>
                <a:sym typeface="Open Sans"/>
              </a:rPr>
              <a:t>CSPRNG_tb est un MODULE DE TEST qui:</a:t>
            </a:r>
          </a:p>
          <a:p>
            <a:pPr algn="l">
              <a:lnSpc>
                <a:spcPts val="2800"/>
              </a:lnSpc>
              <a:spcBef>
                <a:spcPct val="0"/>
              </a:spcBef>
            </a:pPr>
          </a:p>
          <a:p>
            <a:pPr algn="l" marL="431801" indent="-215900" lvl="1">
              <a:lnSpc>
                <a:spcPts val="2800"/>
              </a:lnSpc>
              <a:buFont typeface="Arial"/>
              <a:buChar char="•"/>
            </a:pPr>
            <a:r>
              <a:rPr lang="en-US" sz="2000">
                <a:solidFill>
                  <a:srgbClr val="FFFFFF"/>
                </a:solidFill>
                <a:latin typeface="Open Sans"/>
                <a:ea typeface="Open Sans"/>
                <a:cs typeface="Open Sans"/>
                <a:sym typeface="Open Sans"/>
              </a:rPr>
              <a:t>Crée un environnement de simulation</a:t>
            </a:r>
          </a:p>
          <a:p>
            <a:pPr algn="l" marL="431801" indent="-215900" lvl="1">
              <a:lnSpc>
                <a:spcPts val="2800"/>
              </a:lnSpc>
              <a:buFont typeface="Arial"/>
              <a:buChar char="•"/>
            </a:pPr>
            <a:r>
              <a:rPr lang="en-US" sz="2000">
                <a:solidFill>
                  <a:srgbClr val="FFFFFF"/>
                </a:solidFill>
                <a:latin typeface="Open Sans"/>
                <a:ea typeface="Open Sans"/>
                <a:cs typeface="Open Sans"/>
                <a:sym typeface="Open Sans"/>
              </a:rPr>
              <a:t>Génère l'horloge et le signal reset</a:t>
            </a:r>
          </a:p>
          <a:p>
            <a:pPr algn="l" marL="431801" indent="-215900" lvl="1">
              <a:lnSpc>
                <a:spcPts val="2800"/>
              </a:lnSpc>
              <a:buFont typeface="Arial"/>
              <a:buChar char="•"/>
            </a:pPr>
            <a:r>
              <a:rPr lang="en-US" sz="2000">
                <a:solidFill>
                  <a:srgbClr val="FFFFFF"/>
                </a:solidFill>
                <a:latin typeface="Open Sans"/>
                <a:ea typeface="Open Sans"/>
                <a:cs typeface="Open Sans"/>
                <a:sym typeface="Open Sans"/>
              </a:rPr>
              <a:t>Surveille les sorties de CSPRNG</a:t>
            </a:r>
          </a:p>
          <a:p>
            <a:pPr algn="l" marL="431801" indent="-215900" lvl="1">
              <a:lnSpc>
                <a:spcPts val="2800"/>
              </a:lnSpc>
              <a:buFont typeface="Arial"/>
              <a:buChar char="•"/>
            </a:pPr>
            <a:r>
              <a:rPr lang="en-US" sz="2000">
                <a:solidFill>
                  <a:srgbClr val="FFFFFF"/>
                </a:solidFill>
                <a:latin typeface="Open Sans"/>
                <a:ea typeface="Open Sans"/>
                <a:cs typeface="Open Sans"/>
                <a:sym typeface="Open Sans"/>
              </a:rPr>
              <a:t>Vérifie que CSPRNG génère bien des clés différentes</a:t>
            </a:r>
          </a:p>
        </p:txBody>
      </p:sp>
      <p:sp>
        <p:nvSpPr>
          <p:cNvPr name="TextBox 7" id="7"/>
          <p:cNvSpPr txBox="true"/>
          <p:nvPr/>
        </p:nvSpPr>
        <p:spPr>
          <a:xfrm rot="0">
            <a:off x="571899" y="4046611"/>
            <a:ext cx="2645271" cy="860425"/>
          </a:xfrm>
          <a:prstGeom prst="rect">
            <a:avLst/>
          </a:prstGeom>
        </p:spPr>
        <p:txBody>
          <a:bodyPr anchor="t" rtlCol="false" tIns="0" lIns="0" bIns="0" rIns="0">
            <a:spAutoFit/>
          </a:bodyPr>
          <a:lstStyle/>
          <a:p>
            <a:pPr algn="ctr">
              <a:lnSpc>
                <a:spcPts val="3499"/>
              </a:lnSpc>
            </a:pPr>
            <a:r>
              <a:rPr lang="en-US" sz="2499" b="true">
                <a:solidFill>
                  <a:srgbClr val="FF751F"/>
                </a:solidFill>
                <a:latin typeface="Canva Sans Bold"/>
                <a:ea typeface="Canva Sans Bold"/>
                <a:cs typeface="Canva Sans Bold"/>
                <a:sym typeface="Canva Sans Bold"/>
              </a:rPr>
              <a:t>Key Components</a:t>
            </a:r>
          </a:p>
          <a:p>
            <a:pPr algn="ctr">
              <a:lnSpc>
                <a:spcPts val="3499"/>
              </a:lnSpc>
            </a:pPr>
          </a:p>
        </p:txBody>
      </p:sp>
      <p:sp>
        <p:nvSpPr>
          <p:cNvPr name="TextBox 8" id="8"/>
          <p:cNvSpPr txBox="true"/>
          <p:nvPr/>
        </p:nvSpPr>
        <p:spPr>
          <a:xfrm rot="0">
            <a:off x="436505" y="4675970"/>
            <a:ext cx="4617095" cy="381487"/>
          </a:xfrm>
          <a:prstGeom prst="rect">
            <a:avLst/>
          </a:prstGeom>
        </p:spPr>
        <p:txBody>
          <a:bodyPr anchor="t" rtlCol="false" tIns="0" lIns="0" bIns="0" rIns="0">
            <a:spAutoFit/>
          </a:bodyPr>
          <a:lstStyle/>
          <a:p>
            <a:pPr algn="ctr">
              <a:lnSpc>
                <a:spcPts val="3123"/>
              </a:lnSpc>
              <a:spcBef>
                <a:spcPct val="0"/>
              </a:spcBef>
            </a:pPr>
            <a:r>
              <a:rPr lang="en-US" sz="2230">
                <a:solidFill>
                  <a:srgbClr val="FFFFFF"/>
                </a:solidFill>
                <a:latin typeface="Open Sans"/>
                <a:ea typeface="Open Sans"/>
                <a:cs typeface="Open Sans"/>
                <a:sym typeface="Open Sans"/>
              </a:rPr>
              <a:t> Déclaration d'Entité (Pas de Ports!)</a:t>
            </a:r>
          </a:p>
        </p:txBody>
      </p:sp>
      <p:sp>
        <p:nvSpPr>
          <p:cNvPr name="TextBox 9" id="9"/>
          <p:cNvSpPr txBox="true"/>
          <p:nvPr/>
        </p:nvSpPr>
        <p:spPr>
          <a:xfrm rot="0">
            <a:off x="383258" y="5957868"/>
            <a:ext cx="4181773"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751F"/>
                </a:solidFill>
                <a:latin typeface="Open Sans Bold"/>
                <a:ea typeface="Open Sans Bold"/>
                <a:cs typeface="Open Sans Bold"/>
                <a:sym typeface="Open Sans Bold"/>
              </a:rPr>
              <a:t> Signaux de Test (Internes)</a:t>
            </a:r>
          </a:p>
        </p:txBody>
      </p:sp>
      <p:sp>
        <p:nvSpPr>
          <p:cNvPr name="TextBox 10" id="10"/>
          <p:cNvSpPr txBox="true"/>
          <p:nvPr/>
        </p:nvSpPr>
        <p:spPr>
          <a:xfrm rot="0">
            <a:off x="0" y="7180083"/>
            <a:ext cx="7976592" cy="1758950"/>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FFFFFF"/>
                </a:solidFill>
                <a:latin typeface="Open Sans"/>
                <a:ea typeface="Open Sans"/>
                <a:cs typeface="Open Sans"/>
                <a:sym typeface="Open Sans"/>
              </a:rPr>
              <a:t>tb_clk: Horloge contrôlée par le testbench (commence à '0')</a:t>
            </a:r>
          </a:p>
          <a:p>
            <a:pPr algn="l" marL="431801" indent="-215900" lvl="1">
              <a:lnSpc>
                <a:spcPts val="2800"/>
              </a:lnSpc>
              <a:buFont typeface="Arial"/>
              <a:buChar char="•"/>
            </a:pPr>
            <a:r>
              <a:rPr lang="en-US" sz="2000">
                <a:solidFill>
                  <a:srgbClr val="FFFFFF"/>
                </a:solidFill>
                <a:latin typeface="Open Sans"/>
                <a:ea typeface="Open Sans"/>
                <a:cs typeface="Open Sans"/>
                <a:sym typeface="Open Sans"/>
              </a:rPr>
              <a:t>tb_reset: Signal reset contrôlé par le testbench (commence à '1')</a:t>
            </a:r>
          </a:p>
          <a:p>
            <a:pPr algn="l" marL="431801" indent="-215900" lvl="1">
              <a:lnSpc>
                <a:spcPts val="2800"/>
              </a:lnSpc>
              <a:buFont typeface="Arial"/>
              <a:buChar char="•"/>
            </a:pPr>
            <a:r>
              <a:rPr lang="en-US" sz="2000">
                <a:solidFill>
                  <a:srgbClr val="FFFFFF"/>
                </a:solidFill>
                <a:latin typeface="Open Sans"/>
                <a:ea typeface="Open Sans"/>
                <a:cs typeface="Open Sans"/>
                <a:sym typeface="Open Sans"/>
              </a:rPr>
              <a:t>tb_key_out: Monitore la sortie clé de CSPRNG</a:t>
            </a:r>
          </a:p>
          <a:p>
            <a:pPr algn="l" marL="431801" indent="-215900" lvl="1">
              <a:lnSpc>
                <a:spcPts val="2800"/>
              </a:lnSpc>
              <a:buFont typeface="Arial"/>
              <a:buChar char="•"/>
            </a:pPr>
            <a:r>
              <a:rPr lang="en-US" sz="2000">
                <a:solidFill>
                  <a:srgbClr val="FFFFFF"/>
                </a:solidFill>
                <a:latin typeface="Open Sans"/>
                <a:ea typeface="Open Sans"/>
                <a:cs typeface="Open Sans"/>
                <a:sym typeface="Open Sans"/>
              </a:rPr>
              <a:t>tb_key_valid: Monitore le signal "clé valide"</a:t>
            </a:r>
          </a:p>
          <a:p>
            <a:pPr algn="l" marL="431801" indent="-215900" lvl="1">
              <a:lnSpc>
                <a:spcPts val="2800"/>
              </a:lnSpc>
              <a:buFont typeface="Arial"/>
              <a:buChar char="•"/>
            </a:pPr>
            <a:r>
              <a:rPr lang="en-US" sz="2000">
                <a:solidFill>
                  <a:srgbClr val="FFFFFF"/>
                </a:solidFill>
                <a:latin typeface="Open Sans"/>
                <a:ea typeface="Open Sans"/>
                <a:cs typeface="Open Sans"/>
                <a:sym typeface="Open Sans"/>
              </a:rPr>
              <a:t>CLK_PERIOD: Constante = 10 ns (fréquence = 100 MHz)</a:t>
            </a:r>
          </a:p>
        </p:txBody>
      </p:sp>
      <p:sp>
        <p:nvSpPr>
          <p:cNvPr name="Freeform 11" id="11"/>
          <p:cNvSpPr/>
          <p:nvPr/>
        </p:nvSpPr>
        <p:spPr>
          <a:xfrm flipH="false" flipV="false" rot="-10800000">
            <a:off x="-8131585" y="653219"/>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4"/>
            <a:stretch>
              <a:fillRect l="-523" t="0" r="-523" b="0"/>
            </a:stretch>
          </a:blipFill>
        </p:spPr>
      </p:sp>
    </p:spTree>
  </p:cSld>
  <p:clrMapOvr>
    <a:masterClrMapping/>
  </p:clrMapOvr>
  <p:transition spd="slow">
    <p:fade/>
  </p:transition>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856635" y="665662"/>
            <a:ext cx="6664715" cy="3143733"/>
          </a:xfrm>
          <a:custGeom>
            <a:avLst/>
            <a:gdLst/>
            <a:ahLst/>
            <a:cxnLst/>
            <a:rect r="r" b="b" t="t" l="l"/>
            <a:pathLst>
              <a:path h="3143733" w="6664715">
                <a:moveTo>
                  <a:pt x="0" y="0"/>
                </a:moveTo>
                <a:lnTo>
                  <a:pt x="6664714" y="0"/>
                </a:lnTo>
                <a:lnTo>
                  <a:pt x="6664714" y="3143733"/>
                </a:lnTo>
                <a:lnTo>
                  <a:pt x="0" y="3143733"/>
                </a:lnTo>
                <a:lnTo>
                  <a:pt x="0" y="0"/>
                </a:lnTo>
                <a:close/>
              </a:path>
            </a:pathLst>
          </a:custGeom>
          <a:blipFill>
            <a:blip r:embed="rId2"/>
            <a:stretch>
              <a:fillRect l="0" t="0" r="0" b="0"/>
            </a:stretch>
          </a:blipFill>
        </p:spPr>
      </p:sp>
      <p:sp>
        <p:nvSpPr>
          <p:cNvPr name="Freeform 3" id="3"/>
          <p:cNvSpPr/>
          <p:nvPr/>
        </p:nvSpPr>
        <p:spPr>
          <a:xfrm flipH="false" flipV="false" rot="0">
            <a:off x="9856635" y="5671696"/>
            <a:ext cx="6664715" cy="869311"/>
          </a:xfrm>
          <a:custGeom>
            <a:avLst/>
            <a:gdLst/>
            <a:ahLst/>
            <a:cxnLst/>
            <a:rect r="r" b="b" t="t" l="l"/>
            <a:pathLst>
              <a:path h="869311" w="6664715">
                <a:moveTo>
                  <a:pt x="0" y="0"/>
                </a:moveTo>
                <a:lnTo>
                  <a:pt x="6664714" y="0"/>
                </a:lnTo>
                <a:lnTo>
                  <a:pt x="6664714" y="869311"/>
                </a:lnTo>
                <a:lnTo>
                  <a:pt x="0" y="869311"/>
                </a:lnTo>
                <a:lnTo>
                  <a:pt x="0" y="0"/>
                </a:lnTo>
                <a:close/>
              </a:path>
            </a:pathLst>
          </a:custGeom>
          <a:blipFill>
            <a:blip r:embed="rId3"/>
            <a:stretch>
              <a:fillRect l="0" t="0" r="0" b="0"/>
            </a:stretch>
          </a:blipFill>
        </p:spPr>
      </p:sp>
      <p:sp>
        <p:nvSpPr>
          <p:cNvPr name="Freeform 4" id="4"/>
          <p:cNvSpPr/>
          <p:nvPr/>
        </p:nvSpPr>
        <p:spPr>
          <a:xfrm flipH="false" flipV="false" rot="0">
            <a:off x="9856635" y="6773269"/>
            <a:ext cx="6664715" cy="2729692"/>
          </a:xfrm>
          <a:custGeom>
            <a:avLst/>
            <a:gdLst/>
            <a:ahLst/>
            <a:cxnLst/>
            <a:rect r="r" b="b" t="t" l="l"/>
            <a:pathLst>
              <a:path h="2729692" w="6664715">
                <a:moveTo>
                  <a:pt x="0" y="0"/>
                </a:moveTo>
                <a:lnTo>
                  <a:pt x="6664714" y="0"/>
                </a:lnTo>
                <a:lnTo>
                  <a:pt x="6664714" y="2729692"/>
                </a:lnTo>
                <a:lnTo>
                  <a:pt x="0" y="2729692"/>
                </a:lnTo>
                <a:lnTo>
                  <a:pt x="0" y="0"/>
                </a:lnTo>
                <a:close/>
              </a:path>
            </a:pathLst>
          </a:custGeom>
          <a:blipFill>
            <a:blip r:embed="rId4"/>
            <a:stretch>
              <a:fillRect l="0" t="0" r="-59928" b="0"/>
            </a:stretch>
          </a:blipFill>
        </p:spPr>
      </p:sp>
      <p:sp>
        <p:nvSpPr>
          <p:cNvPr name="TextBox 5" id="5"/>
          <p:cNvSpPr txBox="true"/>
          <p:nvPr/>
        </p:nvSpPr>
        <p:spPr>
          <a:xfrm rot="0">
            <a:off x="17503961"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42</a:t>
            </a:r>
          </a:p>
        </p:txBody>
      </p:sp>
      <p:sp>
        <p:nvSpPr>
          <p:cNvPr name="TextBox 6" id="6"/>
          <p:cNvSpPr txBox="true"/>
          <p:nvPr/>
        </p:nvSpPr>
        <p:spPr>
          <a:xfrm rot="0">
            <a:off x="175000" y="430712"/>
            <a:ext cx="8173938"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751F"/>
                </a:solidFill>
                <a:latin typeface="Open Sans Bold"/>
                <a:ea typeface="Open Sans Bold"/>
                <a:cs typeface="Open Sans Bold"/>
                <a:sym typeface="Open Sans Bold"/>
              </a:rPr>
              <a:t> Instantiation du DUT (Device Under Test = CSPRNG)</a:t>
            </a:r>
          </a:p>
        </p:txBody>
      </p:sp>
      <p:sp>
        <p:nvSpPr>
          <p:cNvPr name="TextBox 7" id="7"/>
          <p:cNvSpPr txBox="true"/>
          <p:nvPr/>
        </p:nvSpPr>
        <p:spPr>
          <a:xfrm rot="0">
            <a:off x="175000" y="1442599"/>
            <a:ext cx="8316353" cy="1174535"/>
          </a:xfrm>
          <a:prstGeom prst="rect">
            <a:avLst/>
          </a:prstGeom>
        </p:spPr>
        <p:txBody>
          <a:bodyPr anchor="t" rtlCol="false" tIns="0" lIns="0" bIns="0" rIns="0">
            <a:spAutoFit/>
          </a:bodyPr>
          <a:lstStyle/>
          <a:p>
            <a:pPr algn="l" marL="483470" indent="-241735" lvl="1">
              <a:lnSpc>
                <a:spcPts val="3135"/>
              </a:lnSpc>
              <a:buFont typeface="Arial"/>
              <a:buChar char="•"/>
            </a:pPr>
            <a:r>
              <a:rPr lang="en-US" sz="2239">
                <a:solidFill>
                  <a:srgbClr val="FFFFFF"/>
                </a:solidFill>
                <a:latin typeface="Open Sans"/>
                <a:ea typeface="Open Sans"/>
                <a:cs typeface="Open Sans"/>
                <a:sym typeface="Open Sans"/>
              </a:rPr>
              <a:t>Crée une instance de CSPRNG</a:t>
            </a:r>
          </a:p>
          <a:p>
            <a:pPr algn="l" marL="483470" indent="-241735" lvl="1">
              <a:lnSpc>
                <a:spcPts val="3135"/>
              </a:lnSpc>
              <a:buFont typeface="Arial"/>
              <a:buChar char="•"/>
            </a:pPr>
            <a:r>
              <a:rPr lang="en-US" sz="2239">
                <a:solidFill>
                  <a:srgbClr val="FFFFFF"/>
                </a:solidFill>
                <a:latin typeface="Open Sans"/>
                <a:ea typeface="Open Sans"/>
                <a:cs typeface="Open Sans"/>
                <a:sym typeface="Open Sans"/>
              </a:rPr>
              <a:t>Relie les signaux de test aux ports de CSPRNG</a:t>
            </a:r>
          </a:p>
          <a:p>
            <a:pPr algn="l" marL="483470" indent="-241735" lvl="1">
              <a:lnSpc>
                <a:spcPts val="3135"/>
              </a:lnSpc>
              <a:buFont typeface="Arial"/>
              <a:buChar char="•"/>
            </a:pPr>
            <a:r>
              <a:rPr lang="en-US" sz="2239">
                <a:solidFill>
                  <a:srgbClr val="FFFFFF"/>
                </a:solidFill>
                <a:latin typeface="Open Sans"/>
                <a:ea typeface="Open Sans"/>
                <a:cs typeface="Open Sans"/>
                <a:sym typeface="Open Sans"/>
              </a:rPr>
              <a:t>Maintenant on peut contrôler CSPRNG depuis le testbench!</a:t>
            </a:r>
          </a:p>
        </p:txBody>
      </p:sp>
      <p:sp>
        <p:nvSpPr>
          <p:cNvPr name="TextBox 8" id="8"/>
          <p:cNvSpPr txBox="true"/>
          <p:nvPr/>
        </p:nvSpPr>
        <p:spPr>
          <a:xfrm rot="0">
            <a:off x="360246" y="6493382"/>
            <a:ext cx="3919835" cy="2613025"/>
          </a:xfrm>
          <a:prstGeom prst="rect">
            <a:avLst/>
          </a:prstGeom>
        </p:spPr>
        <p:txBody>
          <a:bodyPr anchor="t" rtlCol="false" tIns="0" lIns="0" bIns="0" rIns="0">
            <a:spAutoFit/>
          </a:bodyPr>
          <a:lstStyle/>
          <a:p>
            <a:pPr algn="l">
              <a:lnSpc>
                <a:spcPts val="3499"/>
              </a:lnSpc>
              <a:spcBef>
                <a:spcPct val="0"/>
              </a:spcBef>
            </a:pPr>
            <a:r>
              <a:rPr lang="en-US" b="true" sz="2499">
                <a:solidFill>
                  <a:srgbClr val="FF751F"/>
                </a:solidFill>
                <a:latin typeface="Open Sans Bold"/>
                <a:ea typeface="Open Sans Bold"/>
                <a:cs typeface="Open Sans Bold"/>
                <a:sym typeface="Open Sans Bold"/>
              </a:rPr>
              <a:t>⏰ Génération d'Horloge</a:t>
            </a:r>
          </a:p>
          <a:p>
            <a:pPr algn="l">
              <a:lnSpc>
                <a:spcPts val="3499"/>
              </a:lnSpc>
              <a:spcBef>
                <a:spcPct val="0"/>
              </a:spcBef>
            </a:pPr>
          </a:p>
          <a:p>
            <a:pPr algn="l">
              <a:lnSpc>
                <a:spcPts val="3499"/>
              </a:lnSpc>
              <a:spcBef>
                <a:spcPct val="0"/>
              </a:spcBef>
            </a:pPr>
          </a:p>
          <a:p>
            <a:pPr algn="l">
              <a:lnSpc>
                <a:spcPts val="3499"/>
              </a:lnSpc>
              <a:spcBef>
                <a:spcPct val="0"/>
              </a:spcBef>
            </a:pPr>
          </a:p>
          <a:p>
            <a:pPr algn="l">
              <a:lnSpc>
                <a:spcPts val="3499"/>
              </a:lnSpc>
              <a:spcBef>
                <a:spcPct val="0"/>
              </a:spcBef>
            </a:pPr>
          </a:p>
          <a:p>
            <a:pPr algn="l">
              <a:lnSpc>
                <a:spcPts val="3499"/>
              </a:lnSpc>
              <a:spcBef>
                <a:spcPct val="0"/>
              </a:spcBef>
            </a:pPr>
          </a:p>
        </p:txBody>
      </p:sp>
      <p:sp>
        <p:nvSpPr>
          <p:cNvPr name="TextBox 9" id="9"/>
          <p:cNvSpPr txBox="true"/>
          <p:nvPr/>
        </p:nvSpPr>
        <p:spPr>
          <a:xfrm rot="0">
            <a:off x="537195" y="7272845"/>
            <a:ext cx="8135987" cy="701675"/>
          </a:xfrm>
          <a:prstGeom prst="rect">
            <a:avLst/>
          </a:prstGeom>
        </p:spPr>
        <p:txBody>
          <a:bodyPr anchor="t" rtlCol="false" tIns="0" lIns="0" bIns="0" rIns="0">
            <a:spAutoFit/>
          </a:bodyPr>
          <a:lstStyle/>
          <a:p>
            <a:pPr algn="l">
              <a:lnSpc>
                <a:spcPts val="2800"/>
              </a:lnSpc>
            </a:pPr>
            <a:r>
              <a:rPr lang="en-US" sz="2000">
                <a:solidFill>
                  <a:srgbClr val="FFFFFF"/>
                </a:solidFill>
                <a:latin typeface="Open Sans"/>
                <a:ea typeface="Open Sans"/>
                <a:cs typeface="Open Sans"/>
                <a:sym typeface="Open Sans"/>
              </a:rPr>
              <a:t>Généra</a:t>
            </a:r>
            <a:r>
              <a:rPr lang="en-US" sz="2000">
                <a:solidFill>
                  <a:srgbClr val="FFFFFF"/>
                </a:solidFill>
                <a:latin typeface="Open Sans"/>
                <a:ea typeface="Open Sans"/>
                <a:cs typeface="Open Sans"/>
                <a:sym typeface="Open Sans"/>
              </a:rPr>
              <a:t>tion d'horloge : Boucle infinie qui toggle tb_clk toutes les 5 ns.</a:t>
            </a:r>
          </a:p>
          <a:p>
            <a:pPr algn="l">
              <a:lnSpc>
                <a:spcPts val="2800"/>
              </a:lnSpc>
            </a:pPr>
          </a:p>
        </p:txBody>
      </p:sp>
    </p:spTree>
  </p:cSld>
  <p:clrMapOvr>
    <a:masterClrMapping/>
  </p:clrMapOvr>
  <p:transition spd="slow">
    <p:fade/>
  </p:transition>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12536" y="1430137"/>
            <a:ext cx="11301259" cy="1808201"/>
          </a:xfrm>
          <a:custGeom>
            <a:avLst/>
            <a:gdLst/>
            <a:ahLst/>
            <a:cxnLst/>
            <a:rect r="r" b="b" t="t" l="l"/>
            <a:pathLst>
              <a:path h="1808201" w="11301259">
                <a:moveTo>
                  <a:pt x="0" y="0"/>
                </a:moveTo>
                <a:lnTo>
                  <a:pt x="11301259" y="0"/>
                </a:lnTo>
                <a:lnTo>
                  <a:pt x="11301259" y="1808202"/>
                </a:lnTo>
                <a:lnTo>
                  <a:pt x="0" y="1808202"/>
                </a:lnTo>
                <a:lnTo>
                  <a:pt x="0" y="0"/>
                </a:lnTo>
                <a:close/>
              </a:path>
            </a:pathLst>
          </a:custGeom>
          <a:blipFill>
            <a:blip r:embed="rId2"/>
            <a:stretch>
              <a:fillRect l="0" t="0" r="0" b="0"/>
            </a:stretch>
          </a:blipFill>
        </p:spPr>
      </p:sp>
      <p:sp>
        <p:nvSpPr>
          <p:cNvPr name="Freeform 3" id="3"/>
          <p:cNvSpPr/>
          <p:nvPr/>
        </p:nvSpPr>
        <p:spPr>
          <a:xfrm flipH="false" flipV="false" rot="0">
            <a:off x="412536" y="4844889"/>
            <a:ext cx="16703410" cy="2651666"/>
          </a:xfrm>
          <a:custGeom>
            <a:avLst/>
            <a:gdLst/>
            <a:ahLst/>
            <a:cxnLst/>
            <a:rect r="r" b="b" t="t" l="l"/>
            <a:pathLst>
              <a:path h="2651666" w="16703410">
                <a:moveTo>
                  <a:pt x="0" y="0"/>
                </a:moveTo>
                <a:lnTo>
                  <a:pt x="16703410" y="0"/>
                </a:lnTo>
                <a:lnTo>
                  <a:pt x="16703410" y="2651666"/>
                </a:lnTo>
                <a:lnTo>
                  <a:pt x="0" y="2651666"/>
                </a:lnTo>
                <a:lnTo>
                  <a:pt x="0" y="0"/>
                </a:lnTo>
                <a:close/>
              </a:path>
            </a:pathLst>
          </a:custGeom>
          <a:blipFill>
            <a:blip r:embed="rId3"/>
            <a:stretch>
              <a:fillRect l="0" t="0" r="0" b="0"/>
            </a:stretch>
          </a:blipFill>
        </p:spPr>
      </p:sp>
      <p:sp>
        <p:nvSpPr>
          <p:cNvPr name="Freeform 4" id="4"/>
          <p:cNvSpPr/>
          <p:nvPr/>
        </p:nvSpPr>
        <p:spPr>
          <a:xfrm flipH="false" flipV="false" rot="0">
            <a:off x="412536" y="8712374"/>
            <a:ext cx="14088417" cy="1091852"/>
          </a:xfrm>
          <a:custGeom>
            <a:avLst/>
            <a:gdLst/>
            <a:ahLst/>
            <a:cxnLst/>
            <a:rect r="r" b="b" t="t" l="l"/>
            <a:pathLst>
              <a:path h="1091852" w="14088417">
                <a:moveTo>
                  <a:pt x="0" y="0"/>
                </a:moveTo>
                <a:lnTo>
                  <a:pt x="14088418" y="0"/>
                </a:lnTo>
                <a:lnTo>
                  <a:pt x="14088418" y="1091852"/>
                </a:lnTo>
                <a:lnTo>
                  <a:pt x="0" y="1091852"/>
                </a:lnTo>
                <a:lnTo>
                  <a:pt x="0" y="0"/>
                </a:lnTo>
                <a:close/>
              </a:path>
            </a:pathLst>
          </a:custGeom>
          <a:blipFill>
            <a:blip r:embed="rId4"/>
            <a:stretch>
              <a:fillRect l="0" t="0" r="0" b="0"/>
            </a:stretch>
          </a:blipFill>
        </p:spPr>
      </p:sp>
      <p:sp>
        <p:nvSpPr>
          <p:cNvPr name="TextBox 5" id="5"/>
          <p:cNvSpPr txBox="true"/>
          <p:nvPr/>
        </p:nvSpPr>
        <p:spPr>
          <a:xfrm rot="0">
            <a:off x="17503961"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43</a:t>
            </a:r>
          </a:p>
        </p:txBody>
      </p:sp>
      <p:sp>
        <p:nvSpPr>
          <p:cNvPr name="TextBox 6" id="6"/>
          <p:cNvSpPr txBox="true"/>
          <p:nvPr/>
        </p:nvSpPr>
        <p:spPr>
          <a:xfrm rot="0">
            <a:off x="-1770997" y="76513"/>
            <a:ext cx="10648140"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751F"/>
                </a:solidFill>
                <a:latin typeface="Canva Sans Bold"/>
                <a:ea typeface="Canva Sans Bold"/>
                <a:cs typeface="Canva Sans Bold"/>
                <a:sym typeface="Canva Sans Bold"/>
              </a:rPr>
              <a:t> Génération de Stimulus (Scénario de Test)</a:t>
            </a:r>
          </a:p>
        </p:txBody>
      </p:sp>
      <p:sp>
        <p:nvSpPr>
          <p:cNvPr name="TextBox 7" id="7"/>
          <p:cNvSpPr txBox="true"/>
          <p:nvPr/>
        </p:nvSpPr>
        <p:spPr>
          <a:xfrm rot="0">
            <a:off x="412536" y="793750"/>
            <a:ext cx="6386364"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751F"/>
                </a:solidFill>
                <a:latin typeface="Canva Sans Bold"/>
                <a:ea typeface="Canva Sans Bold"/>
                <a:cs typeface="Canva Sans Bold"/>
                <a:sym typeface="Canva Sans Bold"/>
              </a:rPr>
              <a:t>-- Step 1: Initialization and Reset du Pulse</a:t>
            </a:r>
          </a:p>
        </p:txBody>
      </p:sp>
      <p:sp>
        <p:nvSpPr>
          <p:cNvPr name="TextBox 8" id="8"/>
          <p:cNvSpPr txBox="true"/>
          <p:nvPr/>
        </p:nvSpPr>
        <p:spPr>
          <a:xfrm rot="0">
            <a:off x="412536" y="3400264"/>
            <a:ext cx="5735538"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751F"/>
                </a:solidFill>
                <a:latin typeface="Canva Sans Bold"/>
                <a:ea typeface="Canva Sans Bold"/>
                <a:cs typeface="Canva Sans Bold"/>
                <a:sym typeface="Canva Sans Bold"/>
              </a:rPr>
              <a:t>-</a:t>
            </a:r>
            <a:r>
              <a:rPr lang="en-US" b="true" sz="2499">
                <a:solidFill>
                  <a:srgbClr val="FF751F"/>
                </a:solidFill>
                <a:latin typeface="Canva Sans Bold"/>
                <a:ea typeface="Canva Sans Bold"/>
                <a:cs typeface="Canva Sans Bold"/>
                <a:sym typeface="Canva Sans Bold"/>
              </a:rPr>
              <a:t>- Step 2: Monitor la création des clés</a:t>
            </a:r>
          </a:p>
        </p:txBody>
      </p:sp>
      <p:sp>
        <p:nvSpPr>
          <p:cNvPr name="TextBox 9" id="9"/>
          <p:cNvSpPr txBox="true"/>
          <p:nvPr/>
        </p:nvSpPr>
        <p:spPr>
          <a:xfrm rot="0">
            <a:off x="412536" y="3984464"/>
            <a:ext cx="8914954" cy="349250"/>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FEFEFE"/>
                </a:solidFill>
                <a:latin typeface="Canva Sans"/>
                <a:ea typeface="Canva Sans"/>
                <a:cs typeface="Canva Sans"/>
                <a:sym typeface="Canva Sans"/>
              </a:rPr>
              <a:t>Attend le premier key_valid → affiche "KEY 1 generated" avec le temps.</a:t>
            </a:r>
          </a:p>
        </p:txBody>
      </p:sp>
      <p:sp>
        <p:nvSpPr>
          <p:cNvPr name="TextBox 10" id="10"/>
          <p:cNvSpPr txBox="true"/>
          <p:nvPr/>
        </p:nvSpPr>
        <p:spPr>
          <a:xfrm rot="0">
            <a:off x="412536" y="4286089"/>
            <a:ext cx="3675906" cy="349250"/>
          </a:xfrm>
          <a:prstGeom prst="rect">
            <a:avLst/>
          </a:prstGeom>
        </p:spPr>
        <p:txBody>
          <a:bodyPr anchor="t" rtlCol="false" tIns="0" lIns="0" bIns="0" rIns="0">
            <a:spAutoFit/>
          </a:bodyPr>
          <a:lstStyle/>
          <a:p>
            <a:pPr algn="ctr" marL="431801" indent="-215900" lvl="1">
              <a:lnSpc>
                <a:spcPts val="2800"/>
              </a:lnSpc>
              <a:buFont typeface="Arial"/>
              <a:buChar char="•"/>
            </a:pPr>
            <a:r>
              <a:rPr lang="en-US" sz="2000">
                <a:solidFill>
                  <a:srgbClr val="FFFFFF"/>
                </a:solidFill>
                <a:latin typeface="Canva Sans"/>
                <a:ea typeface="Canva Sans"/>
                <a:cs typeface="Canva Sans"/>
                <a:sym typeface="Canva Sans"/>
              </a:rPr>
              <a:t>Même pour KEY 2 et KEY 3.</a:t>
            </a:r>
          </a:p>
        </p:txBody>
      </p:sp>
      <p:sp>
        <p:nvSpPr>
          <p:cNvPr name="TextBox 11" id="11"/>
          <p:cNvSpPr txBox="true"/>
          <p:nvPr/>
        </p:nvSpPr>
        <p:spPr>
          <a:xfrm rot="0">
            <a:off x="412536" y="7963280"/>
            <a:ext cx="3816400"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751F"/>
                </a:solidFill>
                <a:latin typeface="Canva Sans Bold"/>
                <a:ea typeface="Canva Sans Bold"/>
                <a:cs typeface="Canva Sans Bold"/>
                <a:sym typeface="Canva Sans Bold"/>
              </a:rPr>
              <a:t>-- Step 3: End Simulation</a:t>
            </a:r>
          </a:p>
        </p:txBody>
      </p:sp>
    </p:spTree>
  </p:cSld>
  <p:clrMapOvr>
    <a:masterClrMapping/>
  </p:clrMapOvr>
  <p:transition spd="slow">
    <p:fade/>
  </p:transition>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91997" y="1568437"/>
            <a:ext cx="15504005" cy="7689863"/>
          </a:xfrm>
          <a:custGeom>
            <a:avLst/>
            <a:gdLst/>
            <a:ahLst/>
            <a:cxnLst/>
            <a:rect r="r" b="b" t="t" l="l"/>
            <a:pathLst>
              <a:path h="7689863" w="15504005">
                <a:moveTo>
                  <a:pt x="0" y="0"/>
                </a:moveTo>
                <a:lnTo>
                  <a:pt x="15504006" y="0"/>
                </a:lnTo>
                <a:lnTo>
                  <a:pt x="15504006" y="7689863"/>
                </a:lnTo>
                <a:lnTo>
                  <a:pt x="0" y="7689863"/>
                </a:lnTo>
                <a:lnTo>
                  <a:pt x="0" y="0"/>
                </a:lnTo>
                <a:close/>
              </a:path>
            </a:pathLst>
          </a:custGeom>
          <a:blipFill>
            <a:blip r:embed="rId2"/>
            <a:stretch>
              <a:fillRect l="0" t="-6704" r="0" b="-6704"/>
            </a:stretch>
          </a:blipFill>
        </p:spPr>
      </p:sp>
      <p:sp>
        <p:nvSpPr>
          <p:cNvPr name="TextBox 3" id="3"/>
          <p:cNvSpPr txBox="true"/>
          <p:nvPr/>
        </p:nvSpPr>
        <p:spPr>
          <a:xfrm rot="0">
            <a:off x="17503961"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44</a:t>
            </a:r>
          </a:p>
        </p:txBody>
      </p:sp>
      <p:sp>
        <p:nvSpPr>
          <p:cNvPr name="TextBox 4" id="4"/>
          <p:cNvSpPr txBox="true"/>
          <p:nvPr/>
        </p:nvSpPr>
        <p:spPr>
          <a:xfrm rot="0">
            <a:off x="5027060" y="141605"/>
            <a:ext cx="8076754" cy="887095"/>
          </a:xfrm>
          <a:prstGeom prst="rect">
            <a:avLst/>
          </a:prstGeom>
        </p:spPr>
        <p:txBody>
          <a:bodyPr anchor="t" rtlCol="false" tIns="0" lIns="0" bIns="0" rIns="0">
            <a:spAutoFit/>
          </a:bodyPr>
          <a:lstStyle/>
          <a:p>
            <a:pPr algn="ctr">
              <a:lnSpc>
                <a:spcPts val="7279"/>
              </a:lnSpc>
            </a:pPr>
            <a:r>
              <a:rPr lang="en-US" sz="5199" b="true">
                <a:solidFill>
                  <a:srgbClr val="FF751F"/>
                </a:solidFill>
                <a:latin typeface="Canva Sans Bold"/>
                <a:ea typeface="Canva Sans Bold"/>
                <a:cs typeface="Canva Sans Bold"/>
                <a:sym typeface="Canva Sans Bold"/>
              </a:rPr>
              <a:t>Simulation du testbench </a:t>
            </a:r>
          </a:p>
        </p:txBody>
      </p:sp>
    </p:spTree>
  </p:cSld>
  <p:clrMapOvr>
    <a:masterClrMapping/>
  </p:clrMapOvr>
  <p:transition spd="slow">
    <p:fade/>
  </p:transition>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4210602" y="-3520192"/>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Freeform 3" id="3"/>
          <p:cNvSpPr/>
          <p:nvPr/>
        </p:nvSpPr>
        <p:spPr>
          <a:xfrm flipH="false" flipV="false" rot="-10800000">
            <a:off x="-7212613" y="5143500"/>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0" y="0"/>
            <a:ext cx="18349369" cy="10252710"/>
          </a:xfrm>
          <a:custGeom>
            <a:avLst/>
            <a:gdLst/>
            <a:ahLst/>
            <a:cxnLst/>
            <a:rect r="r" b="b" t="t" l="l"/>
            <a:pathLst>
              <a:path h="10252710" w="18349369">
                <a:moveTo>
                  <a:pt x="0" y="0"/>
                </a:moveTo>
                <a:lnTo>
                  <a:pt x="18349369" y="0"/>
                </a:lnTo>
                <a:lnTo>
                  <a:pt x="18349369" y="10252710"/>
                </a:lnTo>
                <a:lnTo>
                  <a:pt x="0" y="10252710"/>
                </a:lnTo>
                <a:lnTo>
                  <a:pt x="0" y="0"/>
                </a:lnTo>
                <a:close/>
              </a:path>
            </a:pathLst>
          </a:custGeom>
          <a:blipFill>
            <a:blip r:embed="rId3"/>
            <a:stretch>
              <a:fillRect l="0" t="0" r="0" b="0"/>
            </a:stretch>
          </a:blipFill>
        </p:spPr>
      </p:sp>
      <p:sp>
        <p:nvSpPr>
          <p:cNvPr name="TextBox 5" id="5"/>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45</a:t>
            </a:r>
          </a:p>
        </p:txBody>
      </p:sp>
    </p:spTree>
  </p:cSld>
  <p:clrMapOvr>
    <a:masterClrMapping/>
  </p:clrMapOvr>
  <p:transition spd="slow">
    <p:fade/>
  </p:transition>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4210602" y="-3520192"/>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TextBox 3" id="3"/>
          <p:cNvSpPr txBox="true"/>
          <p:nvPr/>
        </p:nvSpPr>
        <p:spPr>
          <a:xfrm rot="0">
            <a:off x="2725352" y="1028700"/>
            <a:ext cx="12837296" cy="1513840"/>
          </a:xfrm>
          <a:prstGeom prst="rect">
            <a:avLst/>
          </a:prstGeom>
        </p:spPr>
        <p:txBody>
          <a:bodyPr anchor="t" rtlCol="false" tIns="0" lIns="0" bIns="0" rIns="0">
            <a:spAutoFit/>
          </a:bodyPr>
          <a:lstStyle/>
          <a:p>
            <a:pPr algn="ctr">
              <a:lnSpc>
                <a:spcPts val="5720"/>
              </a:lnSpc>
            </a:pPr>
            <a:r>
              <a:rPr lang="en-US" b="true" sz="5200">
                <a:solidFill>
                  <a:srgbClr val="FF9F29"/>
                </a:solidFill>
                <a:latin typeface="Poppins Bold"/>
                <a:ea typeface="Poppins Bold"/>
                <a:cs typeface="Poppins Bold"/>
                <a:sym typeface="Poppins Bold"/>
              </a:rPr>
              <a:t>POURQUOI L’EXPANSION DE CLÉ EST IMPORTANT</a:t>
            </a:r>
          </a:p>
        </p:txBody>
      </p:sp>
      <p:sp>
        <p:nvSpPr>
          <p:cNvPr name="Freeform 4" id="4"/>
          <p:cNvSpPr/>
          <p:nvPr/>
        </p:nvSpPr>
        <p:spPr>
          <a:xfrm flipH="false" flipV="false" rot="-10800000">
            <a:off x="-7212613" y="5143500"/>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TextBox 5" id="5"/>
          <p:cNvSpPr txBox="true"/>
          <p:nvPr/>
        </p:nvSpPr>
        <p:spPr>
          <a:xfrm rot="0">
            <a:off x="2725352" y="5871157"/>
            <a:ext cx="12837296" cy="789940"/>
          </a:xfrm>
          <a:prstGeom prst="rect">
            <a:avLst/>
          </a:prstGeom>
        </p:spPr>
        <p:txBody>
          <a:bodyPr anchor="t" rtlCol="false" tIns="0" lIns="0" bIns="0" rIns="0">
            <a:spAutoFit/>
          </a:bodyPr>
          <a:lstStyle/>
          <a:p>
            <a:pPr algn="ctr">
              <a:lnSpc>
                <a:spcPts val="5720"/>
              </a:lnSpc>
            </a:pPr>
            <a:r>
              <a:rPr lang="en-US" b="true" sz="5200">
                <a:solidFill>
                  <a:srgbClr val="FF9F29"/>
                </a:solidFill>
                <a:latin typeface="Poppins Bold"/>
                <a:ea typeface="Poppins Bold"/>
                <a:cs typeface="Poppins Bold"/>
                <a:sym typeface="Poppins Bold"/>
              </a:rPr>
              <a:t>RÔLE D’EXPANSION DE CLÉ DANS AES</a:t>
            </a:r>
          </a:p>
        </p:txBody>
      </p:sp>
      <p:sp>
        <p:nvSpPr>
          <p:cNvPr name="TextBox 6" id="6"/>
          <p:cNvSpPr txBox="true"/>
          <p:nvPr/>
        </p:nvSpPr>
        <p:spPr>
          <a:xfrm rot="0">
            <a:off x="5169503" y="3209805"/>
            <a:ext cx="7562017" cy="2277111"/>
          </a:xfrm>
          <a:prstGeom prst="rect">
            <a:avLst/>
          </a:prstGeom>
        </p:spPr>
        <p:txBody>
          <a:bodyPr anchor="t" rtlCol="false" tIns="0" lIns="0" bIns="0" rIns="0">
            <a:spAutoFit/>
          </a:bodyPr>
          <a:lstStyle/>
          <a:p>
            <a:pPr algn="l" marL="561336" indent="-280668" lvl="1">
              <a:lnSpc>
                <a:spcPts val="3639"/>
              </a:lnSpc>
              <a:buFont typeface="Arial"/>
              <a:buChar char="•"/>
            </a:pPr>
            <a:r>
              <a:rPr lang="en-US" b="true" sz="2599">
                <a:solidFill>
                  <a:srgbClr val="FFFFFF"/>
                </a:solidFill>
                <a:latin typeface="Lato Bold"/>
                <a:ea typeface="Lato Bold"/>
                <a:cs typeface="Lato Bold"/>
                <a:sym typeface="Lato Bold"/>
              </a:rPr>
              <a:t>Génère une clé différente pour chaque tour AES</a:t>
            </a:r>
          </a:p>
          <a:p>
            <a:pPr algn="l" marL="561336" indent="-280668" lvl="1">
              <a:lnSpc>
                <a:spcPts val="3639"/>
              </a:lnSpc>
              <a:buFont typeface="Arial"/>
              <a:buChar char="•"/>
            </a:pPr>
            <a:r>
              <a:rPr lang="en-US" b="true" sz="2599">
                <a:solidFill>
                  <a:srgbClr val="FFFFFF"/>
                </a:solidFill>
                <a:latin typeface="Lato Bold"/>
                <a:ea typeface="Lato Bold"/>
                <a:cs typeface="Lato Bold"/>
                <a:sym typeface="Lato Bold"/>
              </a:rPr>
              <a:t>Évite l’utilisation de la même clé à chaque tour</a:t>
            </a:r>
          </a:p>
          <a:p>
            <a:pPr algn="l" marL="561336" indent="-280668" lvl="1">
              <a:lnSpc>
                <a:spcPts val="3639"/>
              </a:lnSpc>
              <a:buFont typeface="Arial"/>
              <a:buChar char="•"/>
            </a:pPr>
            <a:r>
              <a:rPr lang="en-US" b="true" sz="2599">
                <a:solidFill>
                  <a:srgbClr val="FFFFFF"/>
                </a:solidFill>
                <a:latin typeface="Lato Bold"/>
                <a:ea typeface="Lato Bold"/>
                <a:cs typeface="Lato Bold"/>
                <a:sym typeface="Lato Bold"/>
              </a:rPr>
              <a:t>Répartit l’effet de la clé sur tous les tours</a:t>
            </a:r>
          </a:p>
          <a:p>
            <a:pPr algn="l" marL="561336" indent="-280668" lvl="1">
              <a:lnSpc>
                <a:spcPts val="3639"/>
              </a:lnSpc>
              <a:buFont typeface="Arial"/>
              <a:buChar char="•"/>
            </a:pPr>
            <a:r>
              <a:rPr lang="en-US" b="true" sz="2599">
                <a:solidFill>
                  <a:srgbClr val="FFFFFF"/>
                </a:solidFill>
                <a:latin typeface="Lato Bold"/>
                <a:ea typeface="Lato Bold"/>
                <a:cs typeface="Lato Bold"/>
                <a:sym typeface="Lato Bold"/>
              </a:rPr>
              <a:t>Rend chaque tour plus sûr et différent</a:t>
            </a:r>
          </a:p>
          <a:p>
            <a:pPr algn="l">
              <a:lnSpc>
                <a:spcPts val="3639"/>
              </a:lnSpc>
            </a:pPr>
          </a:p>
        </p:txBody>
      </p:sp>
      <p:sp>
        <p:nvSpPr>
          <p:cNvPr name="TextBox 7" id="7"/>
          <p:cNvSpPr txBox="true"/>
          <p:nvPr/>
        </p:nvSpPr>
        <p:spPr>
          <a:xfrm rot="0">
            <a:off x="5733217" y="7438389"/>
            <a:ext cx="6821567" cy="1819911"/>
          </a:xfrm>
          <a:prstGeom prst="rect">
            <a:avLst/>
          </a:prstGeom>
        </p:spPr>
        <p:txBody>
          <a:bodyPr anchor="t" rtlCol="false" tIns="0" lIns="0" bIns="0" rIns="0">
            <a:spAutoFit/>
          </a:bodyPr>
          <a:lstStyle/>
          <a:p>
            <a:pPr algn="just" marL="561336" indent="-280668" lvl="1">
              <a:lnSpc>
                <a:spcPts val="3639"/>
              </a:lnSpc>
              <a:buFont typeface="Arial"/>
              <a:buChar char="•"/>
            </a:pPr>
            <a:r>
              <a:rPr lang="en-US" b="true" sz="2599">
                <a:solidFill>
                  <a:srgbClr val="FFFFFF"/>
                </a:solidFill>
                <a:latin typeface="Lato Bold"/>
                <a:ea typeface="Lato Bold"/>
                <a:cs typeface="Lato Bold"/>
                <a:sym typeface="Lato Bold"/>
              </a:rPr>
              <a:t>Pre</a:t>
            </a:r>
            <a:r>
              <a:rPr lang="en-US" b="true" sz="2599">
                <a:solidFill>
                  <a:srgbClr val="FFFFFF"/>
                </a:solidFill>
                <a:latin typeface="Lato Bold"/>
                <a:ea typeface="Lato Bold"/>
                <a:cs typeface="Lato Bold"/>
                <a:sym typeface="Lato Bold"/>
              </a:rPr>
              <a:t>nd la clé secrète de 128 bits en entrée</a:t>
            </a:r>
          </a:p>
          <a:p>
            <a:pPr algn="just" marL="561336" indent="-280668" lvl="1">
              <a:lnSpc>
                <a:spcPts val="3639"/>
              </a:lnSpc>
              <a:buFont typeface="Arial"/>
              <a:buChar char="•"/>
            </a:pPr>
            <a:r>
              <a:rPr lang="en-US" b="true" sz="2599">
                <a:solidFill>
                  <a:srgbClr val="FFFFFF"/>
                </a:solidFill>
                <a:latin typeface="Lato Bold"/>
                <a:ea typeface="Lato Bold"/>
                <a:cs typeface="Lato Bold"/>
                <a:sym typeface="Lato Bold"/>
              </a:rPr>
              <a:t>Produit les clés de tour (round keys)</a:t>
            </a:r>
          </a:p>
          <a:p>
            <a:pPr algn="just" marL="561336" indent="-280668" lvl="1">
              <a:lnSpc>
                <a:spcPts val="3639"/>
              </a:lnSpc>
              <a:buFont typeface="Arial"/>
              <a:buChar char="•"/>
            </a:pPr>
            <a:r>
              <a:rPr lang="en-US" b="true" sz="2599">
                <a:solidFill>
                  <a:srgbClr val="FFFFFF"/>
                </a:solidFill>
                <a:latin typeface="Lato Bold"/>
                <a:ea typeface="Lato Bold"/>
                <a:cs typeface="Lato Bold"/>
                <a:sym typeface="Lato Bold"/>
              </a:rPr>
              <a:t>Fournit les clés à l’opération AddRoundKey</a:t>
            </a:r>
          </a:p>
          <a:p>
            <a:pPr algn="just">
              <a:lnSpc>
                <a:spcPts val="3639"/>
              </a:lnSpc>
            </a:pPr>
          </a:p>
        </p:txBody>
      </p:sp>
      <p:sp>
        <p:nvSpPr>
          <p:cNvPr name="TextBox 8" id="8"/>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46</a:t>
            </a:r>
          </a:p>
        </p:txBody>
      </p:sp>
    </p:spTree>
  </p:cSld>
  <p:clrMapOvr>
    <a:masterClrMapping/>
  </p:clrMapOvr>
  <p:transition spd="slow">
    <p:fade/>
  </p:transition>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4210602" y="-3520192"/>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Freeform 3" id="3"/>
          <p:cNvSpPr/>
          <p:nvPr/>
        </p:nvSpPr>
        <p:spPr>
          <a:xfrm flipH="false" flipV="false" rot="-10800000">
            <a:off x="-7212613" y="5143500"/>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3493371" y="3596513"/>
            <a:ext cx="11301259" cy="6314578"/>
          </a:xfrm>
          <a:custGeom>
            <a:avLst/>
            <a:gdLst/>
            <a:ahLst/>
            <a:cxnLst/>
            <a:rect r="r" b="b" t="t" l="l"/>
            <a:pathLst>
              <a:path h="6314578" w="11301259">
                <a:moveTo>
                  <a:pt x="0" y="0"/>
                </a:moveTo>
                <a:lnTo>
                  <a:pt x="11301258" y="0"/>
                </a:lnTo>
                <a:lnTo>
                  <a:pt x="11301258" y="6314578"/>
                </a:lnTo>
                <a:lnTo>
                  <a:pt x="0" y="6314578"/>
                </a:lnTo>
                <a:lnTo>
                  <a:pt x="0" y="0"/>
                </a:lnTo>
                <a:close/>
              </a:path>
            </a:pathLst>
          </a:custGeom>
          <a:blipFill>
            <a:blip r:embed="rId3"/>
            <a:stretch>
              <a:fillRect l="0" t="0" r="0" b="0"/>
            </a:stretch>
          </a:blipFill>
        </p:spPr>
      </p:sp>
      <p:sp>
        <p:nvSpPr>
          <p:cNvPr name="TextBox 5" id="5"/>
          <p:cNvSpPr txBox="true"/>
          <p:nvPr/>
        </p:nvSpPr>
        <p:spPr>
          <a:xfrm rot="0">
            <a:off x="1892480" y="2057897"/>
            <a:ext cx="14503039" cy="1762125"/>
          </a:xfrm>
          <a:prstGeom prst="rect">
            <a:avLst/>
          </a:prstGeom>
        </p:spPr>
        <p:txBody>
          <a:bodyPr anchor="t" rtlCol="false" tIns="0" lIns="0" bIns="0" rIns="0">
            <a:spAutoFit/>
          </a:bodyPr>
          <a:lstStyle/>
          <a:p>
            <a:pPr algn="ctr">
              <a:lnSpc>
                <a:spcPts val="6600"/>
              </a:lnSpc>
            </a:pPr>
            <a:r>
              <a:rPr lang="en-US" b="true" sz="6000">
                <a:solidFill>
                  <a:srgbClr val="FF9F29"/>
                </a:solidFill>
                <a:latin typeface="Poppins Bold"/>
                <a:ea typeface="Poppins Bold"/>
                <a:cs typeface="Poppins Bold"/>
                <a:sym typeface="Poppins Bold"/>
              </a:rPr>
              <a:t> POSITION DANS L’ARCHITECTURE GLOBALE AES</a:t>
            </a:r>
          </a:p>
        </p:txBody>
      </p:sp>
      <p:sp>
        <p:nvSpPr>
          <p:cNvPr name="TextBox 6" id="6"/>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47</a:t>
            </a:r>
          </a:p>
        </p:txBody>
      </p:sp>
    </p:spTree>
  </p:cSld>
  <p:clrMapOvr>
    <a:masterClrMapping/>
  </p:clrMapOvr>
  <p:transition spd="slow">
    <p:fade/>
  </p:transition>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31290" y="569068"/>
            <a:ext cx="8470801" cy="8888203"/>
          </a:xfrm>
          <a:custGeom>
            <a:avLst/>
            <a:gdLst/>
            <a:ahLst/>
            <a:cxnLst/>
            <a:rect r="r" b="b" t="t" l="l"/>
            <a:pathLst>
              <a:path h="8888203" w="8470801">
                <a:moveTo>
                  <a:pt x="0" y="0"/>
                </a:moveTo>
                <a:lnTo>
                  <a:pt x="8470801" y="0"/>
                </a:lnTo>
                <a:lnTo>
                  <a:pt x="8470801" y="8888202"/>
                </a:lnTo>
                <a:lnTo>
                  <a:pt x="0" y="8888202"/>
                </a:lnTo>
                <a:lnTo>
                  <a:pt x="0" y="0"/>
                </a:lnTo>
                <a:close/>
              </a:path>
            </a:pathLst>
          </a:custGeom>
          <a:blipFill>
            <a:blip r:embed="rId2"/>
            <a:stretch>
              <a:fillRect l="0" t="0" r="0" b="0"/>
            </a:stretch>
          </a:blipFill>
        </p:spPr>
      </p:sp>
      <p:sp>
        <p:nvSpPr>
          <p:cNvPr name="AutoShape 3" id="3"/>
          <p:cNvSpPr/>
          <p:nvPr/>
        </p:nvSpPr>
        <p:spPr>
          <a:xfrm flipV="true">
            <a:off x="10017217" y="2676381"/>
            <a:ext cx="414529" cy="0"/>
          </a:xfrm>
          <a:prstGeom prst="line">
            <a:avLst/>
          </a:prstGeom>
          <a:ln cap="flat" w="38100">
            <a:solidFill>
              <a:srgbClr val="FF3131"/>
            </a:solidFill>
            <a:prstDash val="solid"/>
            <a:headEnd type="none" len="sm" w="sm"/>
            <a:tailEnd type="none" len="sm" w="sm"/>
          </a:ln>
        </p:spPr>
      </p:sp>
      <p:sp>
        <p:nvSpPr>
          <p:cNvPr name="AutoShape 4" id="4"/>
          <p:cNvSpPr/>
          <p:nvPr/>
        </p:nvSpPr>
        <p:spPr>
          <a:xfrm flipV="true">
            <a:off x="10017217" y="588118"/>
            <a:ext cx="414529" cy="0"/>
          </a:xfrm>
          <a:prstGeom prst="line">
            <a:avLst/>
          </a:prstGeom>
          <a:ln cap="flat" w="38100">
            <a:solidFill>
              <a:srgbClr val="FF3131"/>
            </a:solidFill>
            <a:prstDash val="solid"/>
            <a:headEnd type="none" len="sm" w="sm"/>
            <a:tailEnd type="none" len="sm" w="sm"/>
          </a:ln>
        </p:spPr>
      </p:sp>
      <p:sp>
        <p:nvSpPr>
          <p:cNvPr name="AutoShape 5" id="5"/>
          <p:cNvSpPr/>
          <p:nvPr/>
        </p:nvSpPr>
        <p:spPr>
          <a:xfrm flipV="true">
            <a:off x="10431747" y="569068"/>
            <a:ext cx="19050" cy="2107313"/>
          </a:xfrm>
          <a:prstGeom prst="line">
            <a:avLst/>
          </a:prstGeom>
          <a:ln cap="flat" w="38100">
            <a:solidFill>
              <a:srgbClr val="FF3131"/>
            </a:solidFill>
            <a:prstDash val="solid"/>
            <a:headEnd type="none" len="sm" w="sm"/>
            <a:tailEnd type="none" len="sm" w="sm"/>
          </a:ln>
        </p:spPr>
      </p:sp>
      <p:grpSp>
        <p:nvGrpSpPr>
          <p:cNvPr name="Group 6" id="6"/>
          <p:cNvGrpSpPr/>
          <p:nvPr/>
        </p:nvGrpSpPr>
        <p:grpSpPr>
          <a:xfrm rot="0">
            <a:off x="12147296" y="268964"/>
            <a:ext cx="5922365" cy="2635899"/>
            <a:chOff x="0" y="0"/>
            <a:chExt cx="1559800" cy="694229"/>
          </a:xfrm>
        </p:grpSpPr>
        <p:sp>
          <p:nvSpPr>
            <p:cNvPr name="Freeform 7" id="7"/>
            <p:cNvSpPr/>
            <p:nvPr/>
          </p:nvSpPr>
          <p:spPr>
            <a:xfrm flipH="false" flipV="false" rot="0">
              <a:off x="0" y="0"/>
              <a:ext cx="1559800" cy="694229"/>
            </a:xfrm>
            <a:custGeom>
              <a:avLst/>
              <a:gdLst/>
              <a:ahLst/>
              <a:cxnLst/>
              <a:rect r="r" b="b" t="t" l="l"/>
              <a:pathLst>
                <a:path h="694229" w="1559800">
                  <a:moveTo>
                    <a:pt x="92814" y="0"/>
                  </a:moveTo>
                  <a:lnTo>
                    <a:pt x="1466986" y="0"/>
                  </a:lnTo>
                  <a:cubicBezTo>
                    <a:pt x="1518246" y="0"/>
                    <a:pt x="1559800" y="41554"/>
                    <a:pt x="1559800" y="92814"/>
                  </a:cubicBezTo>
                  <a:lnTo>
                    <a:pt x="1559800" y="601415"/>
                  </a:lnTo>
                  <a:cubicBezTo>
                    <a:pt x="1559800" y="626031"/>
                    <a:pt x="1550021" y="649638"/>
                    <a:pt x="1532615" y="667044"/>
                  </a:cubicBezTo>
                  <a:cubicBezTo>
                    <a:pt x="1515209" y="684450"/>
                    <a:pt x="1491602" y="694229"/>
                    <a:pt x="1466986" y="694229"/>
                  </a:cubicBezTo>
                  <a:lnTo>
                    <a:pt x="92814" y="694229"/>
                  </a:lnTo>
                  <a:cubicBezTo>
                    <a:pt x="41554" y="694229"/>
                    <a:pt x="0" y="652675"/>
                    <a:pt x="0" y="601415"/>
                  </a:cubicBezTo>
                  <a:lnTo>
                    <a:pt x="0" y="92814"/>
                  </a:lnTo>
                  <a:cubicBezTo>
                    <a:pt x="0" y="41554"/>
                    <a:pt x="41554" y="0"/>
                    <a:pt x="92814" y="0"/>
                  </a:cubicBezTo>
                  <a:close/>
                </a:path>
              </a:pathLst>
            </a:custGeom>
            <a:solidFill>
              <a:srgbClr val="5CE1E6"/>
            </a:solidFill>
          </p:spPr>
        </p:sp>
        <p:sp>
          <p:nvSpPr>
            <p:cNvPr name="TextBox 8" id="8"/>
            <p:cNvSpPr txBox="true"/>
            <p:nvPr/>
          </p:nvSpPr>
          <p:spPr>
            <a:xfrm>
              <a:off x="0" y="-38100"/>
              <a:ext cx="1559800" cy="732329"/>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flipV="true">
            <a:off x="10431747" y="1586914"/>
            <a:ext cx="1715550" cy="0"/>
          </a:xfrm>
          <a:prstGeom prst="line">
            <a:avLst/>
          </a:prstGeom>
          <a:ln cap="flat" w="38100">
            <a:solidFill>
              <a:srgbClr val="FF3131"/>
            </a:solidFill>
            <a:prstDash val="solid"/>
            <a:headEnd type="none" len="sm" w="sm"/>
            <a:tailEnd type="none" len="sm" w="sm"/>
          </a:ln>
        </p:spPr>
      </p:sp>
      <p:grpSp>
        <p:nvGrpSpPr>
          <p:cNvPr name="Group 10" id="10"/>
          <p:cNvGrpSpPr/>
          <p:nvPr/>
        </p:nvGrpSpPr>
        <p:grpSpPr>
          <a:xfrm rot="0">
            <a:off x="12147296" y="3695220"/>
            <a:ext cx="5922365" cy="2635899"/>
            <a:chOff x="0" y="0"/>
            <a:chExt cx="1559800" cy="694229"/>
          </a:xfrm>
        </p:grpSpPr>
        <p:sp>
          <p:nvSpPr>
            <p:cNvPr name="Freeform 11" id="11"/>
            <p:cNvSpPr/>
            <p:nvPr/>
          </p:nvSpPr>
          <p:spPr>
            <a:xfrm flipH="false" flipV="false" rot="0">
              <a:off x="0" y="0"/>
              <a:ext cx="1559800" cy="694229"/>
            </a:xfrm>
            <a:custGeom>
              <a:avLst/>
              <a:gdLst/>
              <a:ahLst/>
              <a:cxnLst/>
              <a:rect r="r" b="b" t="t" l="l"/>
              <a:pathLst>
                <a:path h="694229" w="1559800">
                  <a:moveTo>
                    <a:pt x="92814" y="0"/>
                  </a:moveTo>
                  <a:lnTo>
                    <a:pt x="1466986" y="0"/>
                  </a:lnTo>
                  <a:cubicBezTo>
                    <a:pt x="1518246" y="0"/>
                    <a:pt x="1559800" y="41554"/>
                    <a:pt x="1559800" y="92814"/>
                  </a:cubicBezTo>
                  <a:lnTo>
                    <a:pt x="1559800" y="601415"/>
                  </a:lnTo>
                  <a:cubicBezTo>
                    <a:pt x="1559800" y="626031"/>
                    <a:pt x="1550021" y="649638"/>
                    <a:pt x="1532615" y="667044"/>
                  </a:cubicBezTo>
                  <a:cubicBezTo>
                    <a:pt x="1515209" y="684450"/>
                    <a:pt x="1491602" y="694229"/>
                    <a:pt x="1466986" y="694229"/>
                  </a:cubicBezTo>
                  <a:lnTo>
                    <a:pt x="92814" y="694229"/>
                  </a:lnTo>
                  <a:cubicBezTo>
                    <a:pt x="41554" y="694229"/>
                    <a:pt x="0" y="652675"/>
                    <a:pt x="0" y="601415"/>
                  </a:cubicBezTo>
                  <a:lnTo>
                    <a:pt x="0" y="92814"/>
                  </a:lnTo>
                  <a:cubicBezTo>
                    <a:pt x="0" y="41554"/>
                    <a:pt x="41554" y="0"/>
                    <a:pt x="92814" y="0"/>
                  </a:cubicBezTo>
                  <a:close/>
                </a:path>
              </a:pathLst>
            </a:custGeom>
            <a:solidFill>
              <a:srgbClr val="5CE1E6"/>
            </a:solidFill>
          </p:spPr>
        </p:sp>
        <p:sp>
          <p:nvSpPr>
            <p:cNvPr name="TextBox 12" id="12"/>
            <p:cNvSpPr txBox="true"/>
            <p:nvPr/>
          </p:nvSpPr>
          <p:spPr>
            <a:xfrm>
              <a:off x="0" y="-38100"/>
              <a:ext cx="1559800" cy="732329"/>
            </a:xfrm>
            <a:prstGeom prst="rect">
              <a:avLst/>
            </a:prstGeom>
          </p:spPr>
          <p:txBody>
            <a:bodyPr anchor="ctr" rtlCol="false" tIns="50800" lIns="50800" bIns="50800" rIns="50800"/>
            <a:lstStyle/>
            <a:p>
              <a:pPr algn="ctr">
                <a:lnSpc>
                  <a:spcPts val="2659"/>
                </a:lnSpc>
              </a:pPr>
            </a:p>
          </p:txBody>
        </p:sp>
      </p:grpSp>
      <p:sp>
        <p:nvSpPr>
          <p:cNvPr name="AutoShape 13" id="13"/>
          <p:cNvSpPr/>
          <p:nvPr/>
        </p:nvSpPr>
        <p:spPr>
          <a:xfrm flipV="true">
            <a:off x="10431747" y="4994119"/>
            <a:ext cx="1715550" cy="0"/>
          </a:xfrm>
          <a:prstGeom prst="line">
            <a:avLst/>
          </a:prstGeom>
          <a:ln cap="flat" w="38100">
            <a:solidFill>
              <a:srgbClr val="FF3131"/>
            </a:solidFill>
            <a:prstDash val="solid"/>
            <a:headEnd type="none" len="sm" w="sm"/>
            <a:tailEnd type="none" len="sm" w="sm"/>
          </a:ln>
        </p:spPr>
      </p:sp>
      <p:sp>
        <p:nvSpPr>
          <p:cNvPr name="AutoShape 14" id="14"/>
          <p:cNvSpPr/>
          <p:nvPr/>
        </p:nvSpPr>
        <p:spPr>
          <a:xfrm flipV="true">
            <a:off x="10393647" y="3940290"/>
            <a:ext cx="19050" cy="2107313"/>
          </a:xfrm>
          <a:prstGeom prst="line">
            <a:avLst/>
          </a:prstGeom>
          <a:ln cap="flat" w="38100">
            <a:solidFill>
              <a:srgbClr val="FF3131"/>
            </a:solidFill>
            <a:prstDash val="solid"/>
            <a:headEnd type="none" len="sm" w="sm"/>
            <a:tailEnd type="none" len="sm" w="sm"/>
          </a:ln>
        </p:spPr>
      </p:sp>
      <p:sp>
        <p:nvSpPr>
          <p:cNvPr name="AutoShape 15" id="15"/>
          <p:cNvSpPr/>
          <p:nvPr/>
        </p:nvSpPr>
        <p:spPr>
          <a:xfrm flipV="true">
            <a:off x="9998168" y="3959340"/>
            <a:ext cx="414529" cy="0"/>
          </a:xfrm>
          <a:prstGeom prst="line">
            <a:avLst/>
          </a:prstGeom>
          <a:ln cap="flat" w="38100">
            <a:solidFill>
              <a:srgbClr val="FF3131"/>
            </a:solidFill>
            <a:prstDash val="solid"/>
            <a:headEnd type="none" len="sm" w="sm"/>
            <a:tailEnd type="none" len="sm" w="sm"/>
          </a:ln>
        </p:spPr>
      </p:sp>
      <p:sp>
        <p:nvSpPr>
          <p:cNvPr name="AutoShape 16" id="16"/>
          <p:cNvSpPr/>
          <p:nvPr/>
        </p:nvSpPr>
        <p:spPr>
          <a:xfrm flipV="true">
            <a:off x="9979118" y="6047604"/>
            <a:ext cx="414529" cy="0"/>
          </a:xfrm>
          <a:prstGeom prst="line">
            <a:avLst/>
          </a:prstGeom>
          <a:ln cap="flat" w="38100">
            <a:solidFill>
              <a:srgbClr val="FF3131"/>
            </a:solidFill>
            <a:prstDash val="solid"/>
            <a:headEnd type="none" len="sm" w="sm"/>
            <a:tailEnd type="none" len="sm" w="sm"/>
          </a:ln>
        </p:spPr>
      </p:sp>
      <p:sp>
        <p:nvSpPr>
          <p:cNvPr name="TextBox 17" id="17"/>
          <p:cNvSpPr txBox="true"/>
          <p:nvPr/>
        </p:nvSpPr>
        <p:spPr>
          <a:xfrm rot="0">
            <a:off x="12147296" y="1043988"/>
            <a:ext cx="5922365" cy="1028701"/>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Lato Bold"/>
                <a:ea typeface="Lato Bold"/>
                <a:cs typeface="Lato Bold"/>
                <a:sym typeface="Lato Bold"/>
              </a:rPr>
              <a:t>Roundkey 0 (la même clé générée par le CSPRNG)</a:t>
            </a:r>
          </a:p>
        </p:txBody>
      </p:sp>
      <p:sp>
        <p:nvSpPr>
          <p:cNvPr name="TextBox 18" id="18"/>
          <p:cNvSpPr txBox="true"/>
          <p:nvPr/>
        </p:nvSpPr>
        <p:spPr>
          <a:xfrm rot="0">
            <a:off x="12147296" y="4713131"/>
            <a:ext cx="5922365" cy="504826"/>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Lato Bold"/>
                <a:ea typeface="Lato Bold"/>
                <a:cs typeface="Lato Bold"/>
                <a:sym typeface="Lato Bold"/>
              </a:rPr>
              <a:t>Roundkey 1</a:t>
            </a:r>
          </a:p>
        </p:txBody>
      </p:sp>
      <p:grpSp>
        <p:nvGrpSpPr>
          <p:cNvPr name="Group 19" id="19"/>
          <p:cNvGrpSpPr/>
          <p:nvPr/>
        </p:nvGrpSpPr>
        <p:grpSpPr>
          <a:xfrm rot="0">
            <a:off x="15059388" y="6784458"/>
            <a:ext cx="375335" cy="37533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5108479" y="7950369"/>
            <a:ext cx="277153" cy="277153"/>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5157016" y="9018097"/>
            <a:ext cx="180079" cy="180079"/>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48</a:t>
            </a:r>
          </a:p>
        </p:txBody>
      </p:sp>
    </p:spTree>
  </p:cSld>
  <p:clrMapOvr>
    <a:masterClrMapping/>
  </p:clrMapOvr>
  <p:transition spd="slow">
    <p:fade/>
  </p:transition>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5400000">
            <a:off x="4438636" y="4802688"/>
            <a:ext cx="8729104" cy="681625"/>
            <a:chOff x="0" y="0"/>
            <a:chExt cx="2299023" cy="179523"/>
          </a:xfrm>
        </p:grpSpPr>
        <p:sp>
          <p:nvSpPr>
            <p:cNvPr name="Freeform 3" id="3"/>
            <p:cNvSpPr/>
            <p:nvPr/>
          </p:nvSpPr>
          <p:spPr>
            <a:xfrm flipH="false" flipV="false" rot="0">
              <a:off x="0" y="0"/>
              <a:ext cx="2299023" cy="179523"/>
            </a:xfrm>
            <a:custGeom>
              <a:avLst/>
              <a:gdLst/>
              <a:ahLst/>
              <a:cxnLst/>
              <a:rect r="r" b="b" t="t" l="l"/>
              <a:pathLst>
                <a:path h="179523" w="22990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name="TextBox 4" id="4"/>
            <p:cNvSpPr txBox="true"/>
            <p:nvPr/>
          </p:nvSpPr>
          <p:spPr>
            <a:xfrm>
              <a:off x="0" y="-38100"/>
              <a:ext cx="2299023" cy="2176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8574588" y="926782"/>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6" id="6"/>
          <p:cNvSpPr/>
          <p:nvPr/>
        </p:nvSpPr>
        <p:spPr>
          <a:xfrm flipH="false" flipV="false" rot="0">
            <a:off x="8574588" y="4010041"/>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7" id="7"/>
          <p:cNvSpPr/>
          <p:nvPr/>
        </p:nvSpPr>
        <p:spPr>
          <a:xfrm flipH="false" flipV="false" rot="0">
            <a:off x="8574588" y="7505560"/>
            <a:ext cx="457200" cy="460655"/>
          </a:xfrm>
          <a:custGeom>
            <a:avLst/>
            <a:gdLst/>
            <a:ahLst/>
            <a:cxnLst/>
            <a:rect r="r" b="b" t="t" l="l"/>
            <a:pathLst>
              <a:path h="460655" w="457200">
                <a:moveTo>
                  <a:pt x="0" y="0"/>
                </a:moveTo>
                <a:lnTo>
                  <a:pt x="457200" y="0"/>
                </a:lnTo>
                <a:lnTo>
                  <a:pt x="457200" y="460655"/>
                </a:lnTo>
                <a:lnTo>
                  <a:pt x="0" y="460655"/>
                </a:lnTo>
                <a:lnTo>
                  <a:pt x="0" y="0"/>
                </a:lnTo>
                <a:close/>
              </a:path>
            </a:pathLst>
          </a:custGeom>
          <a:blipFill>
            <a:blip r:embed="rId2"/>
            <a:stretch>
              <a:fillRect l="0" t="0" r="0" b="0"/>
            </a:stretch>
          </a:blipFill>
        </p:spPr>
      </p:sp>
      <p:sp>
        <p:nvSpPr>
          <p:cNvPr name="Freeform 8" id="8"/>
          <p:cNvSpPr/>
          <p:nvPr/>
        </p:nvSpPr>
        <p:spPr>
          <a:xfrm flipH="false" flipV="false" rot="10435729">
            <a:off x="-696093" y="-3780464"/>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3"/>
            <a:stretch>
              <a:fillRect l="0" t="0" r="0" b="0"/>
            </a:stretch>
          </a:blipFill>
        </p:spPr>
      </p:sp>
      <p:sp>
        <p:nvSpPr>
          <p:cNvPr name="TextBox 9" id="9"/>
          <p:cNvSpPr txBox="true"/>
          <p:nvPr/>
        </p:nvSpPr>
        <p:spPr>
          <a:xfrm rot="0">
            <a:off x="1028700" y="6059170"/>
            <a:ext cx="5853180" cy="3438525"/>
          </a:xfrm>
          <a:prstGeom prst="rect">
            <a:avLst/>
          </a:prstGeom>
        </p:spPr>
        <p:txBody>
          <a:bodyPr anchor="t" rtlCol="false" tIns="0" lIns="0" bIns="0" rIns="0">
            <a:spAutoFit/>
          </a:bodyPr>
          <a:lstStyle/>
          <a:p>
            <a:pPr algn="l">
              <a:lnSpc>
                <a:spcPts val="6600"/>
              </a:lnSpc>
            </a:pPr>
            <a:r>
              <a:rPr lang="en-US" sz="6000" b="true">
                <a:solidFill>
                  <a:srgbClr val="FBF9F1"/>
                </a:solidFill>
                <a:latin typeface="Poppins Bold"/>
                <a:ea typeface="Poppins Bold"/>
                <a:cs typeface="Poppins Bold"/>
                <a:sym typeface="Poppins Bold"/>
              </a:rPr>
              <a:t>OPÉRATIONS IMPORTANTES D’EXPANSION DE CLÉ</a:t>
            </a:r>
          </a:p>
        </p:txBody>
      </p:sp>
      <p:grpSp>
        <p:nvGrpSpPr>
          <p:cNvPr name="Group 10" id="10"/>
          <p:cNvGrpSpPr/>
          <p:nvPr/>
        </p:nvGrpSpPr>
        <p:grpSpPr>
          <a:xfrm rot="0">
            <a:off x="9806252" y="483222"/>
            <a:ext cx="7273649" cy="2793469"/>
            <a:chOff x="0" y="0"/>
            <a:chExt cx="1915693" cy="735729"/>
          </a:xfrm>
        </p:grpSpPr>
        <p:sp>
          <p:nvSpPr>
            <p:cNvPr name="Freeform 11" id="11"/>
            <p:cNvSpPr/>
            <p:nvPr/>
          </p:nvSpPr>
          <p:spPr>
            <a:xfrm flipH="false" flipV="false" rot="0">
              <a:off x="0" y="0"/>
              <a:ext cx="1915694" cy="735729"/>
            </a:xfrm>
            <a:custGeom>
              <a:avLst/>
              <a:gdLst/>
              <a:ahLst/>
              <a:cxnLst/>
              <a:rect r="r" b="b" t="t" l="l"/>
              <a:pathLst>
                <a:path h="735729" w="1915694">
                  <a:moveTo>
                    <a:pt x="41511" y="0"/>
                  </a:moveTo>
                  <a:lnTo>
                    <a:pt x="1874183" y="0"/>
                  </a:lnTo>
                  <a:cubicBezTo>
                    <a:pt x="1885192" y="0"/>
                    <a:pt x="1895751" y="4373"/>
                    <a:pt x="1903535" y="12158"/>
                  </a:cubicBezTo>
                  <a:cubicBezTo>
                    <a:pt x="1911320" y="19943"/>
                    <a:pt x="1915694" y="30501"/>
                    <a:pt x="1915694" y="41511"/>
                  </a:cubicBezTo>
                  <a:lnTo>
                    <a:pt x="1915694" y="694218"/>
                  </a:lnTo>
                  <a:cubicBezTo>
                    <a:pt x="1915694" y="717144"/>
                    <a:pt x="1897109" y="735729"/>
                    <a:pt x="1874183" y="735729"/>
                  </a:cubicBezTo>
                  <a:lnTo>
                    <a:pt x="41511" y="735729"/>
                  </a:lnTo>
                  <a:cubicBezTo>
                    <a:pt x="30501" y="735729"/>
                    <a:pt x="19943" y="731355"/>
                    <a:pt x="12158" y="723570"/>
                  </a:cubicBezTo>
                  <a:cubicBezTo>
                    <a:pt x="4373" y="715786"/>
                    <a:pt x="0" y="705227"/>
                    <a:pt x="0" y="694218"/>
                  </a:cubicBezTo>
                  <a:lnTo>
                    <a:pt x="0" y="41511"/>
                  </a:lnTo>
                  <a:cubicBezTo>
                    <a:pt x="0" y="30501"/>
                    <a:pt x="4373" y="19943"/>
                    <a:pt x="12158" y="12158"/>
                  </a:cubicBezTo>
                  <a:cubicBezTo>
                    <a:pt x="19943" y="4373"/>
                    <a:pt x="30501" y="0"/>
                    <a:pt x="41511" y="0"/>
                  </a:cubicBezTo>
                  <a:close/>
                </a:path>
              </a:pathLst>
            </a:custGeom>
            <a:solidFill>
              <a:srgbClr val="38B6FF"/>
            </a:solidFill>
          </p:spPr>
        </p:sp>
        <p:sp>
          <p:nvSpPr>
            <p:cNvPr name="TextBox 12" id="12"/>
            <p:cNvSpPr txBox="true"/>
            <p:nvPr/>
          </p:nvSpPr>
          <p:spPr>
            <a:xfrm>
              <a:off x="0" y="-38100"/>
              <a:ext cx="1915693" cy="773829"/>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9806252" y="3746765"/>
            <a:ext cx="7273649" cy="2793469"/>
            <a:chOff x="0" y="0"/>
            <a:chExt cx="1915693" cy="735729"/>
          </a:xfrm>
        </p:grpSpPr>
        <p:sp>
          <p:nvSpPr>
            <p:cNvPr name="Freeform 14" id="14"/>
            <p:cNvSpPr/>
            <p:nvPr/>
          </p:nvSpPr>
          <p:spPr>
            <a:xfrm flipH="false" flipV="false" rot="0">
              <a:off x="0" y="0"/>
              <a:ext cx="1915694" cy="735729"/>
            </a:xfrm>
            <a:custGeom>
              <a:avLst/>
              <a:gdLst/>
              <a:ahLst/>
              <a:cxnLst/>
              <a:rect r="r" b="b" t="t" l="l"/>
              <a:pathLst>
                <a:path h="735729" w="1915694">
                  <a:moveTo>
                    <a:pt x="41511" y="0"/>
                  </a:moveTo>
                  <a:lnTo>
                    <a:pt x="1874183" y="0"/>
                  </a:lnTo>
                  <a:cubicBezTo>
                    <a:pt x="1885192" y="0"/>
                    <a:pt x="1895751" y="4373"/>
                    <a:pt x="1903535" y="12158"/>
                  </a:cubicBezTo>
                  <a:cubicBezTo>
                    <a:pt x="1911320" y="19943"/>
                    <a:pt x="1915694" y="30501"/>
                    <a:pt x="1915694" y="41511"/>
                  </a:cubicBezTo>
                  <a:lnTo>
                    <a:pt x="1915694" y="694218"/>
                  </a:lnTo>
                  <a:cubicBezTo>
                    <a:pt x="1915694" y="717144"/>
                    <a:pt x="1897109" y="735729"/>
                    <a:pt x="1874183" y="735729"/>
                  </a:cubicBezTo>
                  <a:lnTo>
                    <a:pt x="41511" y="735729"/>
                  </a:lnTo>
                  <a:cubicBezTo>
                    <a:pt x="30501" y="735729"/>
                    <a:pt x="19943" y="731355"/>
                    <a:pt x="12158" y="723570"/>
                  </a:cubicBezTo>
                  <a:cubicBezTo>
                    <a:pt x="4373" y="715786"/>
                    <a:pt x="0" y="705227"/>
                    <a:pt x="0" y="694218"/>
                  </a:cubicBezTo>
                  <a:lnTo>
                    <a:pt x="0" y="41511"/>
                  </a:lnTo>
                  <a:cubicBezTo>
                    <a:pt x="0" y="30501"/>
                    <a:pt x="4373" y="19943"/>
                    <a:pt x="12158" y="12158"/>
                  </a:cubicBezTo>
                  <a:cubicBezTo>
                    <a:pt x="19943" y="4373"/>
                    <a:pt x="30501" y="0"/>
                    <a:pt x="41511" y="0"/>
                  </a:cubicBezTo>
                  <a:close/>
                </a:path>
              </a:pathLst>
            </a:custGeom>
            <a:solidFill>
              <a:srgbClr val="38B6FF"/>
            </a:solidFill>
          </p:spPr>
        </p:sp>
        <p:sp>
          <p:nvSpPr>
            <p:cNvPr name="TextBox 15" id="15"/>
            <p:cNvSpPr txBox="true"/>
            <p:nvPr/>
          </p:nvSpPr>
          <p:spPr>
            <a:xfrm>
              <a:off x="0" y="-38100"/>
              <a:ext cx="1915693" cy="773829"/>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9806252" y="7010308"/>
            <a:ext cx="7273649" cy="2793469"/>
            <a:chOff x="0" y="0"/>
            <a:chExt cx="1915693" cy="735729"/>
          </a:xfrm>
        </p:grpSpPr>
        <p:sp>
          <p:nvSpPr>
            <p:cNvPr name="Freeform 17" id="17"/>
            <p:cNvSpPr/>
            <p:nvPr/>
          </p:nvSpPr>
          <p:spPr>
            <a:xfrm flipH="false" flipV="false" rot="0">
              <a:off x="0" y="0"/>
              <a:ext cx="1915694" cy="735729"/>
            </a:xfrm>
            <a:custGeom>
              <a:avLst/>
              <a:gdLst/>
              <a:ahLst/>
              <a:cxnLst/>
              <a:rect r="r" b="b" t="t" l="l"/>
              <a:pathLst>
                <a:path h="735729" w="1915694">
                  <a:moveTo>
                    <a:pt x="41511" y="0"/>
                  </a:moveTo>
                  <a:lnTo>
                    <a:pt x="1874183" y="0"/>
                  </a:lnTo>
                  <a:cubicBezTo>
                    <a:pt x="1885192" y="0"/>
                    <a:pt x="1895751" y="4373"/>
                    <a:pt x="1903535" y="12158"/>
                  </a:cubicBezTo>
                  <a:cubicBezTo>
                    <a:pt x="1911320" y="19943"/>
                    <a:pt x="1915694" y="30501"/>
                    <a:pt x="1915694" y="41511"/>
                  </a:cubicBezTo>
                  <a:lnTo>
                    <a:pt x="1915694" y="694218"/>
                  </a:lnTo>
                  <a:cubicBezTo>
                    <a:pt x="1915694" y="717144"/>
                    <a:pt x="1897109" y="735729"/>
                    <a:pt x="1874183" y="735729"/>
                  </a:cubicBezTo>
                  <a:lnTo>
                    <a:pt x="41511" y="735729"/>
                  </a:lnTo>
                  <a:cubicBezTo>
                    <a:pt x="30501" y="735729"/>
                    <a:pt x="19943" y="731355"/>
                    <a:pt x="12158" y="723570"/>
                  </a:cubicBezTo>
                  <a:cubicBezTo>
                    <a:pt x="4373" y="715786"/>
                    <a:pt x="0" y="705227"/>
                    <a:pt x="0" y="694218"/>
                  </a:cubicBezTo>
                  <a:lnTo>
                    <a:pt x="0" y="41511"/>
                  </a:lnTo>
                  <a:cubicBezTo>
                    <a:pt x="0" y="30501"/>
                    <a:pt x="4373" y="19943"/>
                    <a:pt x="12158" y="12158"/>
                  </a:cubicBezTo>
                  <a:cubicBezTo>
                    <a:pt x="19943" y="4373"/>
                    <a:pt x="30501" y="0"/>
                    <a:pt x="41511" y="0"/>
                  </a:cubicBezTo>
                  <a:close/>
                </a:path>
              </a:pathLst>
            </a:custGeom>
            <a:solidFill>
              <a:srgbClr val="38B6FF"/>
            </a:solidFill>
          </p:spPr>
        </p:sp>
        <p:sp>
          <p:nvSpPr>
            <p:cNvPr name="TextBox 18" id="18"/>
            <p:cNvSpPr txBox="true"/>
            <p:nvPr/>
          </p:nvSpPr>
          <p:spPr>
            <a:xfrm>
              <a:off x="0" y="-38100"/>
              <a:ext cx="1915693" cy="773829"/>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9031788" y="7649845"/>
            <a:ext cx="8712747" cy="1193800"/>
          </a:xfrm>
          <a:prstGeom prst="rect">
            <a:avLst/>
          </a:prstGeom>
        </p:spPr>
        <p:txBody>
          <a:bodyPr anchor="t" rtlCol="false" tIns="0" lIns="0" bIns="0" rIns="0">
            <a:spAutoFit/>
          </a:bodyPr>
          <a:lstStyle/>
          <a:p>
            <a:pPr algn="ctr">
              <a:lnSpc>
                <a:spcPts val="9799"/>
              </a:lnSpc>
              <a:spcBef>
                <a:spcPct val="0"/>
              </a:spcBef>
            </a:pPr>
            <a:r>
              <a:rPr lang="en-US" b="true" sz="6999">
                <a:solidFill>
                  <a:srgbClr val="FFFFFF"/>
                </a:solidFill>
                <a:latin typeface="Lato Bold"/>
                <a:ea typeface="Lato Bold"/>
                <a:cs typeface="Lato Bold"/>
                <a:sym typeface="Lato Bold"/>
              </a:rPr>
              <a:t>Round Constant</a:t>
            </a:r>
          </a:p>
        </p:txBody>
      </p:sp>
      <p:sp>
        <p:nvSpPr>
          <p:cNvPr name="TextBox 20" id="20"/>
          <p:cNvSpPr txBox="true"/>
          <p:nvPr/>
        </p:nvSpPr>
        <p:spPr>
          <a:xfrm rot="0">
            <a:off x="9811575" y="3860800"/>
            <a:ext cx="7268326" cy="2432050"/>
          </a:xfrm>
          <a:prstGeom prst="rect">
            <a:avLst/>
          </a:prstGeom>
        </p:spPr>
        <p:txBody>
          <a:bodyPr anchor="t" rtlCol="false" tIns="0" lIns="0" bIns="0" rIns="0">
            <a:spAutoFit/>
          </a:bodyPr>
          <a:lstStyle/>
          <a:p>
            <a:pPr algn="ctr">
              <a:lnSpc>
                <a:spcPts val="9799"/>
              </a:lnSpc>
              <a:spcBef>
                <a:spcPct val="0"/>
              </a:spcBef>
            </a:pPr>
            <a:r>
              <a:rPr lang="en-US" b="true" sz="6999">
                <a:solidFill>
                  <a:srgbClr val="FFFFFF"/>
                </a:solidFill>
                <a:latin typeface="Lato Bold"/>
                <a:ea typeface="Lato Bold"/>
                <a:cs typeface="Lato Bold"/>
                <a:sym typeface="Lato Bold"/>
              </a:rPr>
              <a:t>Substitution Word</a:t>
            </a:r>
          </a:p>
        </p:txBody>
      </p:sp>
      <p:sp>
        <p:nvSpPr>
          <p:cNvPr name="TextBox 21" id="21"/>
          <p:cNvSpPr txBox="true"/>
          <p:nvPr/>
        </p:nvSpPr>
        <p:spPr>
          <a:xfrm rot="0">
            <a:off x="9806252" y="1254087"/>
            <a:ext cx="7268326" cy="1193800"/>
          </a:xfrm>
          <a:prstGeom prst="rect">
            <a:avLst/>
          </a:prstGeom>
        </p:spPr>
        <p:txBody>
          <a:bodyPr anchor="t" rtlCol="false" tIns="0" lIns="0" bIns="0" rIns="0">
            <a:spAutoFit/>
          </a:bodyPr>
          <a:lstStyle/>
          <a:p>
            <a:pPr algn="ctr">
              <a:lnSpc>
                <a:spcPts val="9799"/>
              </a:lnSpc>
              <a:spcBef>
                <a:spcPct val="0"/>
              </a:spcBef>
            </a:pPr>
            <a:r>
              <a:rPr lang="en-US" b="true" sz="6999">
                <a:solidFill>
                  <a:srgbClr val="FFFFFF"/>
                </a:solidFill>
                <a:latin typeface="Lato Bold"/>
                <a:ea typeface="Lato Bold"/>
                <a:cs typeface="Lato Bold"/>
                <a:sym typeface="Lato Bold"/>
              </a:rPr>
              <a:t>Rotation Word</a:t>
            </a:r>
          </a:p>
        </p:txBody>
      </p:sp>
      <p:sp>
        <p:nvSpPr>
          <p:cNvPr name="TextBox 22" id="22"/>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49</a:t>
            </a:r>
          </a:p>
        </p:txBody>
      </p:sp>
    </p:spTree>
  </p:cSld>
  <p:clrMapOvr>
    <a:masterClrMapping/>
  </p:clrMapOvr>
  <p:transition spd="slow">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true" rot="-1542318">
            <a:off x="12037037" y="-954371"/>
            <a:ext cx="7674102" cy="8229600"/>
          </a:xfrm>
          <a:custGeom>
            <a:avLst/>
            <a:gdLst/>
            <a:ahLst/>
            <a:cxnLst/>
            <a:rect r="r" b="b" t="t" l="l"/>
            <a:pathLst>
              <a:path h="8229600" w="7674102">
                <a:moveTo>
                  <a:pt x="0" y="8229600"/>
                </a:moveTo>
                <a:lnTo>
                  <a:pt x="7674102" y="8229600"/>
                </a:lnTo>
                <a:lnTo>
                  <a:pt x="7674102" y="0"/>
                </a:lnTo>
                <a:lnTo>
                  <a:pt x="0" y="0"/>
                </a:lnTo>
                <a:lnTo>
                  <a:pt x="0" y="8229600"/>
                </a:lnTo>
                <a:close/>
              </a:path>
            </a:pathLst>
          </a:custGeom>
          <a:blipFill>
            <a:blip r:embed="rId2"/>
            <a:stretch>
              <a:fillRect l="0" t="0" r="0" b="0"/>
            </a:stretch>
          </a:blipFill>
        </p:spPr>
      </p:sp>
      <p:grpSp>
        <p:nvGrpSpPr>
          <p:cNvPr name="Group 3" id="3"/>
          <p:cNvGrpSpPr/>
          <p:nvPr/>
        </p:nvGrpSpPr>
        <p:grpSpPr>
          <a:xfrm rot="0">
            <a:off x="1569949" y="2599807"/>
            <a:ext cx="15148103" cy="6232551"/>
            <a:chOff x="0" y="0"/>
            <a:chExt cx="3989624" cy="1641495"/>
          </a:xfrm>
        </p:grpSpPr>
        <p:sp>
          <p:nvSpPr>
            <p:cNvPr name="Freeform 4" id="4"/>
            <p:cNvSpPr/>
            <p:nvPr/>
          </p:nvSpPr>
          <p:spPr>
            <a:xfrm flipH="false" flipV="false" rot="0">
              <a:off x="0" y="0"/>
              <a:ext cx="3989624" cy="1641495"/>
            </a:xfrm>
            <a:custGeom>
              <a:avLst/>
              <a:gdLst/>
              <a:ahLst/>
              <a:cxnLst/>
              <a:rect r="r" b="b" t="t" l="l"/>
              <a:pathLst>
                <a:path h="1641495" w="3989624">
                  <a:moveTo>
                    <a:pt x="10222" y="0"/>
                  </a:moveTo>
                  <a:lnTo>
                    <a:pt x="3979402" y="0"/>
                  </a:lnTo>
                  <a:cubicBezTo>
                    <a:pt x="3982113" y="0"/>
                    <a:pt x="3984713" y="1077"/>
                    <a:pt x="3986630" y="2994"/>
                  </a:cubicBezTo>
                  <a:cubicBezTo>
                    <a:pt x="3988546" y="4911"/>
                    <a:pt x="3989624" y="7511"/>
                    <a:pt x="3989624" y="10222"/>
                  </a:cubicBezTo>
                  <a:lnTo>
                    <a:pt x="3989624" y="1631273"/>
                  </a:lnTo>
                  <a:cubicBezTo>
                    <a:pt x="3989624" y="1633984"/>
                    <a:pt x="3988546" y="1636584"/>
                    <a:pt x="3986630" y="1638501"/>
                  </a:cubicBezTo>
                  <a:cubicBezTo>
                    <a:pt x="3984713" y="1640418"/>
                    <a:pt x="3982113" y="1641495"/>
                    <a:pt x="3979402" y="1641495"/>
                  </a:cubicBezTo>
                  <a:lnTo>
                    <a:pt x="10222" y="1641495"/>
                  </a:lnTo>
                  <a:cubicBezTo>
                    <a:pt x="7511" y="1641495"/>
                    <a:pt x="4911" y="1640418"/>
                    <a:pt x="2994" y="1638501"/>
                  </a:cubicBezTo>
                  <a:cubicBezTo>
                    <a:pt x="1077" y="1636584"/>
                    <a:pt x="0" y="1633984"/>
                    <a:pt x="0" y="1631273"/>
                  </a:cubicBezTo>
                  <a:lnTo>
                    <a:pt x="0" y="10222"/>
                  </a:lnTo>
                  <a:cubicBezTo>
                    <a:pt x="0" y="7511"/>
                    <a:pt x="1077" y="4911"/>
                    <a:pt x="2994" y="2994"/>
                  </a:cubicBezTo>
                  <a:cubicBezTo>
                    <a:pt x="4911" y="1077"/>
                    <a:pt x="7511" y="0"/>
                    <a:pt x="10222" y="0"/>
                  </a:cubicBezTo>
                  <a:close/>
                </a:path>
              </a:pathLst>
            </a:custGeom>
            <a:solidFill>
              <a:srgbClr val="000000"/>
            </a:solidFill>
            <a:ln w="38100" cap="sq">
              <a:solidFill>
                <a:srgbClr val="E5E1DA"/>
              </a:solidFill>
              <a:prstDash val="solid"/>
              <a:miter/>
            </a:ln>
          </p:spPr>
        </p:sp>
        <p:sp>
          <p:nvSpPr>
            <p:cNvPr name="TextBox 5" id="5"/>
            <p:cNvSpPr txBox="true"/>
            <p:nvPr/>
          </p:nvSpPr>
          <p:spPr>
            <a:xfrm>
              <a:off x="0" y="-38100"/>
              <a:ext cx="3989624" cy="16795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47316" y="8968045"/>
            <a:ext cx="5747719" cy="3384081"/>
          </a:xfrm>
          <a:custGeom>
            <a:avLst/>
            <a:gdLst/>
            <a:ahLst/>
            <a:cxnLst/>
            <a:rect r="r" b="b" t="t" l="l"/>
            <a:pathLst>
              <a:path h="3384081" w="5747719">
                <a:moveTo>
                  <a:pt x="0" y="0"/>
                </a:moveTo>
                <a:lnTo>
                  <a:pt x="5747720" y="0"/>
                </a:lnTo>
                <a:lnTo>
                  <a:pt x="5747720" y="3384081"/>
                </a:lnTo>
                <a:lnTo>
                  <a:pt x="0" y="3384081"/>
                </a:lnTo>
                <a:lnTo>
                  <a:pt x="0" y="0"/>
                </a:lnTo>
                <a:close/>
              </a:path>
            </a:pathLst>
          </a:custGeom>
          <a:blipFill>
            <a:blip r:embed="rId3"/>
            <a:stretch>
              <a:fillRect l="-18302" t="0" r="0" b="-143185"/>
            </a:stretch>
          </a:blipFill>
        </p:spPr>
      </p:sp>
      <p:sp>
        <p:nvSpPr>
          <p:cNvPr name="TextBox 7" id="7"/>
          <p:cNvSpPr txBox="true"/>
          <p:nvPr/>
        </p:nvSpPr>
        <p:spPr>
          <a:xfrm rot="0">
            <a:off x="4302690" y="508000"/>
            <a:ext cx="9682620" cy="1050925"/>
          </a:xfrm>
          <a:prstGeom prst="rect">
            <a:avLst/>
          </a:prstGeom>
        </p:spPr>
        <p:txBody>
          <a:bodyPr anchor="t" rtlCol="false" tIns="0" lIns="0" bIns="0" rIns="0">
            <a:spAutoFit/>
          </a:bodyPr>
          <a:lstStyle/>
          <a:p>
            <a:pPr algn="l">
              <a:lnSpc>
                <a:spcPts val="7699"/>
              </a:lnSpc>
            </a:pPr>
            <a:r>
              <a:rPr lang="en-US" sz="6999" b="true">
                <a:solidFill>
                  <a:srgbClr val="FF751F"/>
                </a:solidFill>
                <a:latin typeface="Poppins Bold"/>
                <a:ea typeface="Poppins Bold"/>
                <a:cs typeface="Poppins Bold"/>
                <a:sym typeface="Poppins Bold"/>
              </a:rPr>
              <a:t>CAHIER DES CHARGES</a:t>
            </a:r>
          </a:p>
        </p:txBody>
      </p:sp>
      <p:sp>
        <p:nvSpPr>
          <p:cNvPr name="TextBox 8" id="8"/>
          <p:cNvSpPr txBox="true"/>
          <p:nvPr/>
        </p:nvSpPr>
        <p:spPr>
          <a:xfrm rot="0">
            <a:off x="2936610" y="3854263"/>
            <a:ext cx="12414780" cy="3637915"/>
          </a:xfrm>
          <a:prstGeom prst="rect">
            <a:avLst/>
          </a:prstGeom>
        </p:spPr>
        <p:txBody>
          <a:bodyPr anchor="t" rtlCol="false" tIns="0" lIns="0" bIns="0" rIns="0">
            <a:spAutoFit/>
          </a:bodyPr>
          <a:lstStyle/>
          <a:p>
            <a:pPr algn="l">
              <a:lnSpc>
                <a:spcPts val="3919"/>
              </a:lnSpc>
            </a:pPr>
            <a:r>
              <a:rPr lang="en-US" sz="2799" b="true">
                <a:solidFill>
                  <a:srgbClr val="E5E1DA"/>
                </a:solidFill>
                <a:latin typeface="Poppins Bold"/>
                <a:ea typeface="Poppins Bold"/>
                <a:cs typeface="Poppins Bold"/>
                <a:sym typeface="Poppins Bold"/>
              </a:rPr>
              <a:t>B. Critè</a:t>
            </a:r>
            <a:r>
              <a:rPr lang="en-US" sz="2799" b="true">
                <a:solidFill>
                  <a:srgbClr val="E5E1DA"/>
                </a:solidFill>
                <a:latin typeface="Poppins Bold"/>
                <a:ea typeface="Poppins Bold"/>
                <a:cs typeface="Poppins Bold"/>
                <a:sym typeface="Poppins Bold"/>
              </a:rPr>
              <a:t>res de Sécurité :</a:t>
            </a:r>
          </a:p>
          <a:p>
            <a:pPr algn="l">
              <a:lnSpc>
                <a:spcPts val="3919"/>
              </a:lnSpc>
            </a:pPr>
          </a:p>
          <a:p>
            <a:pPr algn="l" marL="539749" indent="-269875" lvl="1">
              <a:lnSpc>
                <a:spcPts val="3499"/>
              </a:lnSpc>
              <a:buFont typeface="Arial"/>
              <a:buChar char="•"/>
            </a:pPr>
            <a:r>
              <a:rPr lang="en-US" b="true" sz="2499">
                <a:solidFill>
                  <a:srgbClr val="E5E1DA"/>
                </a:solidFill>
                <a:latin typeface="Poppins Bold"/>
                <a:ea typeface="Poppins Bold"/>
                <a:cs typeface="Poppins Bold"/>
                <a:sym typeface="Poppins Bold"/>
              </a:rPr>
              <a:t>Z</a:t>
            </a:r>
            <a:r>
              <a:rPr lang="en-US" b="true" sz="2499">
                <a:solidFill>
                  <a:srgbClr val="E5E1DA"/>
                </a:solidFill>
                <a:latin typeface="Poppins Bold"/>
                <a:ea typeface="Poppins Bold"/>
                <a:cs typeface="Poppins Bold"/>
                <a:sym typeface="Poppins Bold"/>
              </a:rPr>
              <a:t>éro Perte : Interdiction d'écrire si la mémoire est pleine (Anti-Overflow).</a:t>
            </a:r>
          </a:p>
          <a:p>
            <a:pPr algn="l">
              <a:lnSpc>
                <a:spcPts val="3499"/>
              </a:lnSpc>
            </a:pPr>
          </a:p>
          <a:p>
            <a:pPr algn="l" marL="539749" indent="-269875" lvl="1">
              <a:lnSpc>
                <a:spcPts val="3499"/>
              </a:lnSpc>
              <a:buFont typeface="Arial"/>
              <a:buChar char="•"/>
            </a:pPr>
            <a:r>
              <a:rPr lang="en-US" b="true" sz="2499">
                <a:solidFill>
                  <a:srgbClr val="E5E1DA"/>
                </a:solidFill>
                <a:latin typeface="Poppins Bold"/>
                <a:ea typeface="Poppins Bold"/>
                <a:cs typeface="Poppins Bold"/>
                <a:sym typeface="Poppins Bold"/>
              </a:rPr>
              <a:t>Fiabilité</a:t>
            </a:r>
            <a:r>
              <a:rPr lang="en-US" b="true" sz="2499">
                <a:solidFill>
                  <a:srgbClr val="E5E1DA"/>
                </a:solidFill>
                <a:latin typeface="Poppins Bold"/>
                <a:ea typeface="Poppins Bold"/>
                <a:cs typeface="Poppins Bold"/>
                <a:sym typeface="Poppins Bold"/>
              </a:rPr>
              <a:t> : La FSM ne doit lire une donnée que si elle est confirmée comme "prête" (data_ready).</a:t>
            </a:r>
          </a:p>
          <a:p>
            <a:pPr algn="l">
              <a:lnSpc>
                <a:spcPts val="3499"/>
              </a:lnSpc>
            </a:pPr>
          </a:p>
          <a:p>
            <a:pPr algn="l" marL="539749" indent="-269875" lvl="1">
              <a:lnSpc>
                <a:spcPts val="3499"/>
              </a:lnSpc>
              <a:spcBef>
                <a:spcPct val="0"/>
              </a:spcBef>
              <a:buFont typeface="Arial"/>
              <a:buChar char="•"/>
            </a:pPr>
            <a:r>
              <a:rPr lang="en-US" b="true" sz="2499">
                <a:solidFill>
                  <a:srgbClr val="E5E1DA"/>
                </a:solidFill>
                <a:latin typeface="Poppins Bold"/>
                <a:ea typeface="Poppins Bold"/>
                <a:cs typeface="Poppins Bold"/>
                <a:sym typeface="Poppins Bold"/>
              </a:rPr>
              <a:t>Mise en évidence de la sécurité : Chifrement de données de type AES128</a:t>
            </a:r>
          </a:p>
        </p:txBody>
      </p:sp>
      <p:sp>
        <p:nvSpPr>
          <p:cNvPr name="TextBox 9" id="9"/>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5</a:t>
            </a:r>
          </a:p>
        </p:txBody>
      </p:sp>
    </p:spTree>
  </p:cSld>
  <p:clrMapOvr>
    <a:masterClrMapping/>
  </p:clrMapOvr>
  <p:transition spd="slow">
    <p:fade/>
  </p:transition>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4210602" y="-3520192"/>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Freeform 3" id="3"/>
          <p:cNvSpPr/>
          <p:nvPr/>
        </p:nvSpPr>
        <p:spPr>
          <a:xfrm flipH="false" flipV="false" rot="-10800000">
            <a:off x="-7212613" y="5143500"/>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0">
            <a:off x="4656888" y="2380410"/>
            <a:ext cx="8974224" cy="6551491"/>
          </a:xfrm>
          <a:custGeom>
            <a:avLst/>
            <a:gdLst/>
            <a:ahLst/>
            <a:cxnLst/>
            <a:rect r="r" b="b" t="t" l="l"/>
            <a:pathLst>
              <a:path h="6551491" w="8974224">
                <a:moveTo>
                  <a:pt x="0" y="0"/>
                </a:moveTo>
                <a:lnTo>
                  <a:pt x="8974224" y="0"/>
                </a:lnTo>
                <a:lnTo>
                  <a:pt x="8974224" y="6551491"/>
                </a:lnTo>
                <a:lnTo>
                  <a:pt x="0" y="6551491"/>
                </a:lnTo>
                <a:lnTo>
                  <a:pt x="0" y="0"/>
                </a:lnTo>
                <a:close/>
              </a:path>
            </a:pathLst>
          </a:custGeom>
          <a:blipFill>
            <a:blip r:embed="rId3"/>
            <a:stretch>
              <a:fillRect l="0" t="0" r="0" b="-5237"/>
            </a:stretch>
          </a:blipFill>
        </p:spPr>
      </p:sp>
      <p:sp>
        <p:nvSpPr>
          <p:cNvPr name="TextBox 5" id="5"/>
          <p:cNvSpPr txBox="true"/>
          <p:nvPr/>
        </p:nvSpPr>
        <p:spPr>
          <a:xfrm rot="0">
            <a:off x="2531864" y="884115"/>
            <a:ext cx="12837296" cy="1762125"/>
          </a:xfrm>
          <a:prstGeom prst="rect">
            <a:avLst/>
          </a:prstGeom>
        </p:spPr>
        <p:txBody>
          <a:bodyPr anchor="t" rtlCol="false" tIns="0" lIns="0" bIns="0" rIns="0">
            <a:spAutoFit/>
          </a:bodyPr>
          <a:lstStyle/>
          <a:p>
            <a:pPr algn="ctr">
              <a:lnSpc>
                <a:spcPts val="6600"/>
              </a:lnSpc>
            </a:pPr>
            <a:r>
              <a:rPr lang="en-US" b="true" sz="6000">
                <a:solidFill>
                  <a:srgbClr val="FF9F29"/>
                </a:solidFill>
                <a:latin typeface="Poppins Bold"/>
                <a:ea typeface="Poppins Bold"/>
                <a:cs typeface="Poppins Bold"/>
                <a:sym typeface="Poppins Bold"/>
              </a:rPr>
              <a:t>ROTATION WORD</a:t>
            </a:r>
          </a:p>
          <a:p>
            <a:pPr algn="l">
              <a:lnSpc>
                <a:spcPts val="6600"/>
              </a:lnSpc>
            </a:pPr>
          </a:p>
        </p:txBody>
      </p:sp>
      <p:sp>
        <p:nvSpPr>
          <p:cNvPr name="TextBox 6" id="6"/>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50</a:t>
            </a:r>
          </a:p>
        </p:txBody>
      </p:sp>
    </p:spTree>
  </p:cSld>
  <p:clrMapOvr>
    <a:masterClrMapping/>
  </p:clrMapOvr>
  <p:transition spd="slow">
    <p:fade/>
  </p:transition>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301373"/>
            <a:ext cx="16379164" cy="7411572"/>
          </a:xfrm>
          <a:custGeom>
            <a:avLst/>
            <a:gdLst/>
            <a:ahLst/>
            <a:cxnLst/>
            <a:rect r="r" b="b" t="t" l="l"/>
            <a:pathLst>
              <a:path h="7411572" w="16379164">
                <a:moveTo>
                  <a:pt x="0" y="0"/>
                </a:moveTo>
                <a:lnTo>
                  <a:pt x="16379164" y="0"/>
                </a:lnTo>
                <a:lnTo>
                  <a:pt x="16379164" y="7411572"/>
                </a:lnTo>
                <a:lnTo>
                  <a:pt x="0" y="7411572"/>
                </a:lnTo>
                <a:lnTo>
                  <a:pt x="0" y="0"/>
                </a:lnTo>
                <a:close/>
              </a:path>
            </a:pathLst>
          </a:custGeom>
          <a:blipFill>
            <a:blip r:embed="rId2"/>
            <a:stretch>
              <a:fillRect l="0" t="0" r="0" b="0"/>
            </a:stretch>
          </a:blipFill>
        </p:spPr>
      </p:sp>
      <p:sp>
        <p:nvSpPr>
          <p:cNvPr name="TextBox 3" id="3"/>
          <p:cNvSpPr txBox="true"/>
          <p:nvPr/>
        </p:nvSpPr>
        <p:spPr>
          <a:xfrm rot="0">
            <a:off x="2531864" y="366384"/>
            <a:ext cx="12837296" cy="1762125"/>
          </a:xfrm>
          <a:prstGeom prst="rect">
            <a:avLst/>
          </a:prstGeom>
        </p:spPr>
        <p:txBody>
          <a:bodyPr anchor="t" rtlCol="false" tIns="0" lIns="0" bIns="0" rIns="0">
            <a:spAutoFit/>
          </a:bodyPr>
          <a:lstStyle/>
          <a:p>
            <a:pPr algn="ctr">
              <a:lnSpc>
                <a:spcPts val="6600"/>
              </a:lnSpc>
            </a:pPr>
            <a:r>
              <a:rPr lang="en-US" b="true" sz="6000">
                <a:solidFill>
                  <a:srgbClr val="FF9F29"/>
                </a:solidFill>
                <a:latin typeface="Poppins Bold"/>
                <a:ea typeface="Poppins Bold"/>
                <a:cs typeface="Poppins Bold"/>
                <a:sym typeface="Poppins Bold"/>
              </a:rPr>
              <a:t>SUBSTITUTION WORD (SUBWORD)</a:t>
            </a:r>
          </a:p>
        </p:txBody>
      </p:sp>
      <p:sp>
        <p:nvSpPr>
          <p:cNvPr name="TextBox 4" id="4"/>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51</a:t>
            </a:r>
          </a:p>
        </p:txBody>
      </p:sp>
    </p:spTree>
  </p:cSld>
  <p:clrMapOvr>
    <a:masterClrMapping/>
  </p:clrMapOvr>
  <p:transition spd="slow">
    <p:fade/>
  </p:transition>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73986" y="1948365"/>
            <a:ext cx="15553052" cy="7309935"/>
          </a:xfrm>
          <a:custGeom>
            <a:avLst/>
            <a:gdLst/>
            <a:ahLst/>
            <a:cxnLst/>
            <a:rect r="r" b="b" t="t" l="l"/>
            <a:pathLst>
              <a:path h="7309935" w="15553052">
                <a:moveTo>
                  <a:pt x="0" y="0"/>
                </a:moveTo>
                <a:lnTo>
                  <a:pt x="15553052" y="0"/>
                </a:lnTo>
                <a:lnTo>
                  <a:pt x="15553052" y="7309935"/>
                </a:lnTo>
                <a:lnTo>
                  <a:pt x="0" y="7309935"/>
                </a:lnTo>
                <a:lnTo>
                  <a:pt x="0" y="0"/>
                </a:lnTo>
                <a:close/>
              </a:path>
            </a:pathLst>
          </a:custGeom>
          <a:blipFill>
            <a:blip r:embed="rId2"/>
            <a:stretch>
              <a:fillRect l="0" t="0" r="0" b="0"/>
            </a:stretch>
          </a:blipFill>
        </p:spPr>
      </p:sp>
      <p:sp>
        <p:nvSpPr>
          <p:cNvPr name="TextBox 3" id="3"/>
          <p:cNvSpPr txBox="true"/>
          <p:nvPr/>
        </p:nvSpPr>
        <p:spPr>
          <a:xfrm rot="0">
            <a:off x="2531864" y="366384"/>
            <a:ext cx="12837296" cy="923925"/>
          </a:xfrm>
          <a:prstGeom prst="rect">
            <a:avLst/>
          </a:prstGeom>
        </p:spPr>
        <p:txBody>
          <a:bodyPr anchor="t" rtlCol="false" tIns="0" lIns="0" bIns="0" rIns="0">
            <a:spAutoFit/>
          </a:bodyPr>
          <a:lstStyle/>
          <a:p>
            <a:pPr algn="ctr">
              <a:lnSpc>
                <a:spcPts val="6600"/>
              </a:lnSpc>
            </a:pPr>
            <a:r>
              <a:rPr lang="en-US" b="true" sz="6000">
                <a:solidFill>
                  <a:srgbClr val="FF9F29"/>
                </a:solidFill>
                <a:latin typeface="Poppins Bold"/>
                <a:ea typeface="Poppins Bold"/>
                <a:cs typeface="Poppins Bold"/>
                <a:sym typeface="Poppins Bold"/>
              </a:rPr>
              <a:t>ROUND CONSTANT (RCON)</a:t>
            </a:r>
          </a:p>
        </p:txBody>
      </p:sp>
      <p:sp>
        <p:nvSpPr>
          <p:cNvPr name="TextBox 4" id="4"/>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52</a:t>
            </a:r>
          </a:p>
        </p:txBody>
      </p:sp>
    </p:spTree>
  </p:cSld>
  <p:clrMapOvr>
    <a:masterClrMapping/>
  </p:clrMapOvr>
  <p:transition spd="slow">
    <p:fade/>
  </p:transition>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4210602" y="-3520192"/>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Freeform 3" id="3"/>
          <p:cNvSpPr/>
          <p:nvPr/>
        </p:nvSpPr>
        <p:spPr>
          <a:xfrm flipH="false" flipV="false" rot="-10800000">
            <a:off x="-7212613" y="5143500"/>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pic>
        <p:nvPicPr>
          <p:cNvPr name="Picture 4" id="4">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2825160" y="1028700"/>
            <a:ext cx="12637679" cy="8229600"/>
          </a:xfrm>
          <a:prstGeom prst="rect">
            <a:avLst/>
          </a:prstGeom>
        </p:spPr>
      </p:pic>
      <p:sp>
        <p:nvSpPr>
          <p:cNvPr name="TextBox 5" id="5"/>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53</a:t>
            </a:r>
          </a:p>
        </p:txBody>
      </p:sp>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875342" cy="10287000"/>
          </a:xfrm>
          <a:custGeom>
            <a:avLst/>
            <a:gdLst/>
            <a:ahLst/>
            <a:cxnLst/>
            <a:rect r="r" b="b" t="t" l="l"/>
            <a:pathLst>
              <a:path h="10287000" w="8875342">
                <a:moveTo>
                  <a:pt x="0" y="0"/>
                </a:moveTo>
                <a:lnTo>
                  <a:pt x="8875342" y="0"/>
                </a:lnTo>
                <a:lnTo>
                  <a:pt x="8875342" y="10287000"/>
                </a:lnTo>
                <a:lnTo>
                  <a:pt x="0" y="10287000"/>
                </a:lnTo>
                <a:lnTo>
                  <a:pt x="0" y="0"/>
                </a:lnTo>
                <a:close/>
              </a:path>
            </a:pathLst>
          </a:custGeom>
          <a:blipFill>
            <a:blip r:embed="rId2"/>
            <a:stretch>
              <a:fillRect l="0" t="0" r="-40066" b="0"/>
            </a:stretch>
          </a:blipFill>
        </p:spPr>
      </p:sp>
      <p:sp>
        <p:nvSpPr>
          <p:cNvPr name="TextBox 3" id="3"/>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54</a:t>
            </a:r>
          </a:p>
        </p:txBody>
      </p:sp>
      <p:sp>
        <p:nvSpPr>
          <p:cNvPr name="AutoShape 4" id="4"/>
          <p:cNvSpPr/>
          <p:nvPr/>
        </p:nvSpPr>
        <p:spPr>
          <a:xfrm>
            <a:off x="3106635" y="371372"/>
            <a:ext cx="7730884" cy="1197569"/>
          </a:xfrm>
          <a:prstGeom prst="line">
            <a:avLst/>
          </a:prstGeom>
          <a:ln cap="flat" w="38100">
            <a:solidFill>
              <a:srgbClr val="E04146"/>
            </a:solidFill>
            <a:prstDash val="solid"/>
            <a:headEnd type="triangle" len="med" w="lg"/>
            <a:tailEnd type="none" len="sm" w="sm"/>
          </a:ln>
        </p:spPr>
      </p:sp>
      <p:grpSp>
        <p:nvGrpSpPr>
          <p:cNvPr name="Group 5" id="5"/>
          <p:cNvGrpSpPr/>
          <p:nvPr/>
        </p:nvGrpSpPr>
        <p:grpSpPr>
          <a:xfrm rot="0">
            <a:off x="10905049" y="371372"/>
            <a:ext cx="7137907" cy="2478329"/>
            <a:chOff x="0" y="0"/>
            <a:chExt cx="1879943" cy="652729"/>
          </a:xfrm>
        </p:grpSpPr>
        <p:sp>
          <p:nvSpPr>
            <p:cNvPr name="Freeform 6" id="6"/>
            <p:cNvSpPr/>
            <p:nvPr/>
          </p:nvSpPr>
          <p:spPr>
            <a:xfrm flipH="false" flipV="false" rot="0">
              <a:off x="0" y="0"/>
              <a:ext cx="1879943" cy="652729"/>
            </a:xfrm>
            <a:custGeom>
              <a:avLst/>
              <a:gdLst/>
              <a:ahLst/>
              <a:cxnLst/>
              <a:rect r="r" b="b" t="t" l="l"/>
              <a:pathLst>
                <a:path h="652729" w="1879943">
                  <a:moveTo>
                    <a:pt x="42300" y="0"/>
                  </a:moveTo>
                  <a:lnTo>
                    <a:pt x="1837642" y="0"/>
                  </a:lnTo>
                  <a:cubicBezTo>
                    <a:pt x="1848861" y="0"/>
                    <a:pt x="1859620" y="4457"/>
                    <a:pt x="1867553" y="12389"/>
                  </a:cubicBezTo>
                  <a:cubicBezTo>
                    <a:pt x="1875486" y="20322"/>
                    <a:pt x="1879943" y="31081"/>
                    <a:pt x="1879943" y="42300"/>
                  </a:cubicBezTo>
                  <a:lnTo>
                    <a:pt x="1879943" y="610428"/>
                  </a:lnTo>
                  <a:cubicBezTo>
                    <a:pt x="1879943" y="633790"/>
                    <a:pt x="1861004" y="652729"/>
                    <a:pt x="1837642" y="652729"/>
                  </a:cubicBezTo>
                  <a:lnTo>
                    <a:pt x="42300" y="652729"/>
                  </a:lnTo>
                  <a:cubicBezTo>
                    <a:pt x="31081" y="652729"/>
                    <a:pt x="20322" y="648272"/>
                    <a:pt x="12389" y="640339"/>
                  </a:cubicBezTo>
                  <a:cubicBezTo>
                    <a:pt x="4457" y="632406"/>
                    <a:pt x="0" y="621647"/>
                    <a:pt x="0" y="610428"/>
                  </a:cubicBezTo>
                  <a:lnTo>
                    <a:pt x="0" y="42300"/>
                  </a:lnTo>
                  <a:cubicBezTo>
                    <a:pt x="0" y="18938"/>
                    <a:pt x="18938" y="0"/>
                    <a:pt x="42300" y="0"/>
                  </a:cubicBezTo>
                  <a:close/>
                </a:path>
              </a:pathLst>
            </a:custGeom>
            <a:solidFill>
              <a:srgbClr val="FF3131"/>
            </a:solidFill>
          </p:spPr>
        </p:sp>
        <p:sp>
          <p:nvSpPr>
            <p:cNvPr name="TextBox 7" id="7"/>
            <p:cNvSpPr txBox="true"/>
            <p:nvPr/>
          </p:nvSpPr>
          <p:spPr>
            <a:xfrm>
              <a:off x="0" y="-38100"/>
              <a:ext cx="1879943" cy="690829"/>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1130149" y="670810"/>
            <a:ext cx="6687706" cy="1841352"/>
          </a:xfrm>
          <a:prstGeom prst="rect">
            <a:avLst/>
          </a:prstGeom>
        </p:spPr>
        <p:txBody>
          <a:bodyPr anchor="t" rtlCol="false" tIns="0" lIns="0" bIns="0" rIns="0">
            <a:spAutoFit/>
          </a:bodyPr>
          <a:lstStyle/>
          <a:p>
            <a:pPr algn="l">
              <a:lnSpc>
                <a:spcPts val="2983"/>
              </a:lnSpc>
              <a:spcBef>
                <a:spcPct val="0"/>
              </a:spcBef>
            </a:pPr>
            <a:r>
              <a:rPr lang="en-US" b="true" sz="2130">
                <a:solidFill>
                  <a:srgbClr val="000000"/>
                </a:solidFill>
                <a:latin typeface="Open Sans Bold"/>
                <a:ea typeface="Open Sans Bold"/>
                <a:cs typeface="Open Sans Bold"/>
                <a:sym typeface="Open Sans Bold"/>
              </a:rPr>
              <a:t>On importe les bibliothèques IEEE.</a:t>
            </a:r>
          </a:p>
          <a:p>
            <a:pPr algn="l">
              <a:lnSpc>
                <a:spcPts val="2983"/>
              </a:lnSpc>
              <a:spcBef>
                <a:spcPct val="0"/>
              </a:spcBef>
            </a:pPr>
            <a:r>
              <a:rPr lang="en-US" b="true" sz="2130">
                <a:solidFill>
                  <a:srgbClr val="000000"/>
                </a:solidFill>
                <a:latin typeface="Open Sans Bold"/>
                <a:ea typeface="Open Sans Bold"/>
                <a:cs typeface="Open Sans Bold"/>
                <a:sym typeface="Open Sans Bold"/>
              </a:rPr>
              <a:t>std_logic_1164 fournit les types std_logic et std_logic_vector (signaux logiques en VHDL).</a:t>
            </a:r>
          </a:p>
          <a:p>
            <a:pPr algn="l">
              <a:lnSpc>
                <a:spcPts val="2983"/>
              </a:lnSpc>
              <a:spcBef>
                <a:spcPct val="0"/>
              </a:spcBef>
            </a:pPr>
            <a:r>
              <a:rPr lang="en-US" b="true" sz="2130">
                <a:solidFill>
                  <a:srgbClr val="000000"/>
                </a:solidFill>
                <a:latin typeface="Open Sans Bold"/>
                <a:ea typeface="Open Sans Bold"/>
                <a:cs typeface="Open Sans Bold"/>
                <a:sym typeface="Open Sans Bold"/>
              </a:rPr>
              <a:t>numeric_std sert pour les opérations numériques propres (compteurs, conversions, calculs).</a:t>
            </a:r>
          </a:p>
        </p:txBody>
      </p:sp>
      <p:sp>
        <p:nvSpPr>
          <p:cNvPr name="AutoShape 9" id="9"/>
          <p:cNvSpPr/>
          <p:nvPr/>
        </p:nvSpPr>
        <p:spPr>
          <a:xfrm flipV="true">
            <a:off x="5717800" y="3641159"/>
            <a:ext cx="5187249" cy="1864838"/>
          </a:xfrm>
          <a:prstGeom prst="line">
            <a:avLst/>
          </a:prstGeom>
          <a:ln cap="flat" w="38100">
            <a:solidFill>
              <a:srgbClr val="7ED957"/>
            </a:solidFill>
            <a:prstDash val="solid"/>
            <a:headEnd type="triangle" len="med" w="lg"/>
            <a:tailEnd type="none" len="sm" w="sm"/>
          </a:ln>
        </p:spPr>
      </p:sp>
      <p:grpSp>
        <p:nvGrpSpPr>
          <p:cNvPr name="Group 10" id="10"/>
          <p:cNvGrpSpPr/>
          <p:nvPr/>
        </p:nvGrpSpPr>
        <p:grpSpPr>
          <a:xfrm rot="0">
            <a:off x="10905049" y="3036884"/>
            <a:ext cx="7137907" cy="1208551"/>
            <a:chOff x="0" y="0"/>
            <a:chExt cx="1879943" cy="318302"/>
          </a:xfrm>
        </p:grpSpPr>
        <p:sp>
          <p:nvSpPr>
            <p:cNvPr name="Freeform 11" id="11"/>
            <p:cNvSpPr/>
            <p:nvPr/>
          </p:nvSpPr>
          <p:spPr>
            <a:xfrm flipH="false" flipV="false" rot="0">
              <a:off x="0" y="0"/>
              <a:ext cx="1879943" cy="318302"/>
            </a:xfrm>
            <a:custGeom>
              <a:avLst/>
              <a:gdLst/>
              <a:ahLst/>
              <a:cxnLst/>
              <a:rect r="r" b="b" t="t" l="l"/>
              <a:pathLst>
                <a:path h="318302" w="1879943">
                  <a:moveTo>
                    <a:pt x="59654" y="0"/>
                  </a:moveTo>
                  <a:lnTo>
                    <a:pt x="1820289" y="0"/>
                  </a:lnTo>
                  <a:cubicBezTo>
                    <a:pt x="1853235" y="0"/>
                    <a:pt x="1879943" y="26708"/>
                    <a:pt x="1879943" y="59654"/>
                  </a:cubicBezTo>
                  <a:lnTo>
                    <a:pt x="1879943" y="258647"/>
                  </a:lnTo>
                  <a:cubicBezTo>
                    <a:pt x="1879943" y="291594"/>
                    <a:pt x="1853235" y="318302"/>
                    <a:pt x="1820289" y="318302"/>
                  </a:cubicBezTo>
                  <a:lnTo>
                    <a:pt x="59654" y="318302"/>
                  </a:lnTo>
                  <a:cubicBezTo>
                    <a:pt x="26708" y="318302"/>
                    <a:pt x="0" y="291594"/>
                    <a:pt x="0" y="258647"/>
                  </a:cubicBezTo>
                  <a:lnTo>
                    <a:pt x="0" y="59654"/>
                  </a:lnTo>
                  <a:cubicBezTo>
                    <a:pt x="0" y="26708"/>
                    <a:pt x="26708" y="0"/>
                    <a:pt x="59654" y="0"/>
                  </a:cubicBezTo>
                  <a:close/>
                </a:path>
              </a:pathLst>
            </a:custGeom>
            <a:solidFill>
              <a:srgbClr val="7ED957"/>
            </a:solidFill>
          </p:spPr>
        </p:sp>
        <p:sp>
          <p:nvSpPr>
            <p:cNvPr name="TextBox 12" id="12"/>
            <p:cNvSpPr txBox="true"/>
            <p:nvPr/>
          </p:nvSpPr>
          <p:spPr>
            <a:xfrm>
              <a:off x="0" y="-38100"/>
              <a:ext cx="1879943" cy="356402"/>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1130149" y="3249137"/>
            <a:ext cx="6687706" cy="726927"/>
          </a:xfrm>
          <a:prstGeom prst="rect">
            <a:avLst/>
          </a:prstGeom>
        </p:spPr>
        <p:txBody>
          <a:bodyPr anchor="t" rtlCol="false" tIns="0" lIns="0" bIns="0" rIns="0">
            <a:spAutoFit/>
          </a:bodyPr>
          <a:lstStyle/>
          <a:p>
            <a:pPr algn="l">
              <a:lnSpc>
                <a:spcPts val="2983"/>
              </a:lnSpc>
              <a:spcBef>
                <a:spcPct val="0"/>
              </a:spcBef>
            </a:pPr>
            <a:r>
              <a:rPr lang="en-US" b="true" sz="2130">
                <a:solidFill>
                  <a:srgbClr val="000000"/>
                </a:solidFill>
                <a:latin typeface="Open Sans Bold"/>
                <a:ea typeface="Open Sans Bold"/>
                <a:cs typeface="Open Sans Bold"/>
                <a:sym typeface="Open Sans Bold"/>
              </a:rPr>
              <a:t>dé</a:t>
            </a:r>
            <a:r>
              <a:rPr lang="en-US" b="true" sz="2130">
                <a:solidFill>
                  <a:srgbClr val="000000"/>
                </a:solidFill>
                <a:latin typeface="Open Sans Bold"/>
                <a:ea typeface="Open Sans Bold"/>
                <a:cs typeface="Open Sans Bold"/>
                <a:sym typeface="Open Sans Bold"/>
              </a:rPr>
              <a:t>claration du composant S‑Box chargé d’effectuer l’opération SUBWORD</a:t>
            </a:r>
          </a:p>
        </p:txBody>
      </p:sp>
      <p:grpSp>
        <p:nvGrpSpPr>
          <p:cNvPr name="Group 14" id="14"/>
          <p:cNvGrpSpPr/>
          <p:nvPr/>
        </p:nvGrpSpPr>
        <p:grpSpPr>
          <a:xfrm rot="0">
            <a:off x="10905049" y="4435935"/>
            <a:ext cx="7137907" cy="1523692"/>
            <a:chOff x="0" y="0"/>
            <a:chExt cx="1879943" cy="401302"/>
          </a:xfrm>
        </p:grpSpPr>
        <p:sp>
          <p:nvSpPr>
            <p:cNvPr name="Freeform 15" id="15"/>
            <p:cNvSpPr/>
            <p:nvPr/>
          </p:nvSpPr>
          <p:spPr>
            <a:xfrm flipH="false" flipV="false" rot="0">
              <a:off x="0" y="0"/>
              <a:ext cx="1879943" cy="401302"/>
            </a:xfrm>
            <a:custGeom>
              <a:avLst/>
              <a:gdLst/>
              <a:ahLst/>
              <a:cxnLst/>
              <a:rect r="r" b="b" t="t" l="l"/>
              <a:pathLst>
                <a:path h="401302" w="1879943">
                  <a:moveTo>
                    <a:pt x="59654" y="0"/>
                  </a:moveTo>
                  <a:lnTo>
                    <a:pt x="1820289" y="0"/>
                  </a:lnTo>
                  <a:cubicBezTo>
                    <a:pt x="1853235" y="0"/>
                    <a:pt x="1879943" y="26708"/>
                    <a:pt x="1879943" y="59654"/>
                  </a:cubicBezTo>
                  <a:lnTo>
                    <a:pt x="1879943" y="341647"/>
                  </a:lnTo>
                  <a:cubicBezTo>
                    <a:pt x="1879943" y="374594"/>
                    <a:pt x="1853235" y="401302"/>
                    <a:pt x="1820289" y="401302"/>
                  </a:cubicBezTo>
                  <a:lnTo>
                    <a:pt x="59654" y="401302"/>
                  </a:lnTo>
                  <a:cubicBezTo>
                    <a:pt x="26708" y="401302"/>
                    <a:pt x="0" y="374594"/>
                    <a:pt x="0" y="341647"/>
                  </a:cubicBezTo>
                  <a:lnTo>
                    <a:pt x="0" y="59654"/>
                  </a:lnTo>
                  <a:cubicBezTo>
                    <a:pt x="0" y="26708"/>
                    <a:pt x="26708" y="0"/>
                    <a:pt x="59654" y="0"/>
                  </a:cubicBezTo>
                  <a:close/>
                </a:path>
              </a:pathLst>
            </a:custGeom>
            <a:solidFill>
              <a:srgbClr val="38B6FF"/>
            </a:solidFill>
          </p:spPr>
        </p:sp>
        <p:sp>
          <p:nvSpPr>
            <p:cNvPr name="TextBox 16" id="16"/>
            <p:cNvSpPr txBox="true"/>
            <p:nvPr/>
          </p:nvSpPr>
          <p:spPr>
            <a:xfrm>
              <a:off x="0" y="-38100"/>
              <a:ext cx="1879943" cy="439402"/>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1530932" y="5197781"/>
            <a:ext cx="9374117" cy="1329154"/>
          </a:xfrm>
          <a:prstGeom prst="line">
            <a:avLst/>
          </a:prstGeom>
          <a:ln cap="flat" w="38100">
            <a:solidFill>
              <a:srgbClr val="38B6FF"/>
            </a:solidFill>
            <a:prstDash val="solid"/>
            <a:headEnd type="triangle" len="med" w="lg"/>
            <a:tailEnd type="none" len="sm" w="sm"/>
          </a:ln>
        </p:spPr>
      </p:sp>
      <p:sp>
        <p:nvSpPr>
          <p:cNvPr name="TextBox 18" id="18"/>
          <p:cNvSpPr txBox="true"/>
          <p:nvPr/>
        </p:nvSpPr>
        <p:spPr>
          <a:xfrm rot="0">
            <a:off x="11130149" y="4645485"/>
            <a:ext cx="6687706" cy="1098402"/>
          </a:xfrm>
          <a:prstGeom prst="rect">
            <a:avLst/>
          </a:prstGeom>
        </p:spPr>
        <p:txBody>
          <a:bodyPr anchor="t" rtlCol="false" tIns="0" lIns="0" bIns="0" rIns="0">
            <a:spAutoFit/>
          </a:bodyPr>
          <a:lstStyle/>
          <a:p>
            <a:pPr algn="l">
              <a:lnSpc>
                <a:spcPts val="2983"/>
              </a:lnSpc>
              <a:spcBef>
                <a:spcPct val="0"/>
              </a:spcBef>
            </a:pPr>
            <a:r>
              <a:rPr lang="en-US" b="true" sz="2130">
                <a:solidFill>
                  <a:srgbClr val="000000"/>
                </a:solidFill>
                <a:latin typeface="Open Sans Bold"/>
                <a:ea typeface="Open Sans Bold"/>
                <a:cs typeface="Open Sans Bold"/>
                <a:sym typeface="Open Sans Bold"/>
              </a:rPr>
              <a:t>dé</a:t>
            </a:r>
            <a:r>
              <a:rPr lang="en-US" b="true" sz="2130">
                <a:solidFill>
                  <a:srgbClr val="000000"/>
                </a:solidFill>
                <a:latin typeface="Open Sans Bold"/>
                <a:ea typeface="Open Sans Bold"/>
                <a:cs typeface="Open Sans Bold"/>
                <a:sym typeface="Open Sans Bold"/>
              </a:rPr>
              <a:t>claration du tableau RCON qui contiendra toutes les constantes nécessaires à l’opération Rcon</a:t>
            </a:r>
          </a:p>
        </p:txBody>
      </p:sp>
      <p:grpSp>
        <p:nvGrpSpPr>
          <p:cNvPr name="Group 19" id="19"/>
          <p:cNvGrpSpPr/>
          <p:nvPr/>
        </p:nvGrpSpPr>
        <p:grpSpPr>
          <a:xfrm rot="0">
            <a:off x="10905049" y="6397777"/>
            <a:ext cx="7137907" cy="3341648"/>
            <a:chOff x="0" y="0"/>
            <a:chExt cx="1879943" cy="880105"/>
          </a:xfrm>
        </p:grpSpPr>
        <p:sp>
          <p:nvSpPr>
            <p:cNvPr name="Freeform 20" id="20"/>
            <p:cNvSpPr/>
            <p:nvPr/>
          </p:nvSpPr>
          <p:spPr>
            <a:xfrm flipH="false" flipV="false" rot="0">
              <a:off x="0" y="0"/>
              <a:ext cx="1879943" cy="880105"/>
            </a:xfrm>
            <a:custGeom>
              <a:avLst/>
              <a:gdLst/>
              <a:ahLst/>
              <a:cxnLst/>
              <a:rect r="r" b="b" t="t" l="l"/>
              <a:pathLst>
                <a:path h="880105" w="1879943">
                  <a:moveTo>
                    <a:pt x="59654" y="0"/>
                  </a:moveTo>
                  <a:lnTo>
                    <a:pt x="1820289" y="0"/>
                  </a:lnTo>
                  <a:cubicBezTo>
                    <a:pt x="1853235" y="0"/>
                    <a:pt x="1879943" y="26708"/>
                    <a:pt x="1879943" y="59654"/>
                  </a:cubicBezTo>
                  <a:lnTo>
                    <a:pt x="1879943" y="820451"/>
                  </a:lnTo>
                  <a:cubicBezTo>
                    <a:pt x="1879943" y="853397"/>
                    <a:pt x="1853235" y="880105"/>
                    <a:pt x="1820289" y="880105"/>
                  </a:cubicBezTo>
                  <a:lnTo>
                    <a:pt x="59654" y="880105"/>
                  </a:lnTo>
                  <a:cubicBezTo>
                    <a:pt x="26708" y="880105"/>
                    <a:pt x="0" y="853397"/>
                    <a:pt x="0" y="820451"/>
                  </a:cubicBezTo>
                  <a:lnTo>
                    <a:pt x="0" y="59654"/>
                  </a:lnTo>
                  <a:cubicBezTo>
                    <a:pt x="0" y="26708"/>
                    <a:pt x="26708" y="0"/>
                    <a:pt x="59654" y="0"/>
                  </a:cubicBezTo>
                  <a:close/>
                </a:path>
              </a:pathLst>
            </a:custGeom>
            <a:solidFill>
              <a:srgbClr val="FBF9F1"/>
            </a:solidFill>
          </p:spPr>
        </p:sp>
        <p:sp>
          <p:nvSpPr>
            <p:cNvPr name="TextBox 21" id="21"/>
            <p:cNvSpPr txBox="true"/>
            <p:nvPr/>
          </p:nvSpPr>
          <p:spPr>
            <a:xfrm>
              <a:off x="0" y="-38100"/>
              <a:ext cx="1879943" cy="91820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1022195" y="6626377"/>
            <a:ext cx="7020761" cy="2970606"/>
          </a:xfrm>
          <a:prstGeom prst="rect">
            <a:avLst/>
          </a:prstGeom>
        </p:spPr>
        <p:txBody>
          <a:bodyPr anchor="t" rtlCol="false" tIns="0" lIns="0" bIns="0" rIns="0">
            <a:spAutoFit/>
          </a:bodyPr>
          <a:lstStyle/>
          <a:p>
            <a:pPr algn="l">
              <a:lnSpc>
                <a:spcPts val="2659"/>
              </a:lnSpc>
              <a:spcBef>
                <a:spcPct val="0"/>
              </a:spcBef>
            </a:pPr>
            <a:r>
              <a:rPr lang="en-US" b="true" sz="1899">
                <a:solidFill>
                  <a:srgbClr val="000000"/>
                </a:solidFill>
                <a:latin typeface="Open Sans Bold"/>
                <a:ea typeface="Open Sans Bold"/>
                <a:cs typeface="Open Sans Bold"/>
                <a:sym typeface="Open Sans Bold"/>
              </a:rPr>
              <a:t>Dé</a:t>
            </a:r>
            <a:r>
              <a:rPr lang="en-US" b="true" sz="1899">
                <a:solidFill>
                  <a:srgbClr val="000000"/>
                </a:solidFill>
                <a:latin typeface="Open Sans Bold"/>
                <a:ea typeface="Open Sans Bold"/>
                <a:cs typeface="Open Sans Bold"/>
                <a:sym typeface="Open Sans Bold"/>
              </a:rPr>
              <a:t>claration des signaux internes w0 à w3, qui servent à découper key_in afin de faciliter le traitement et l’avancement des différentes étapes.Le signal temp joue le rôle de variable temporaire, tandis que rotated contient le résultat de l’opération RotWord.</a:t>
            </a:r>
          </a:p>
          <a:p>
            <a:pPr algn="l">
              <a:lnSpc>
                <a:spcPts val="2659"/>
              </a:lnSpc>
              <a:spcBef>
                <a:spcPct val="0"/>
              </a:spcBef>
            </a:pPr>
            <a:r>
              <a:rPr lang="en-US" b="true" sz="1899">
                <a:solidFill>
                  <a:srgbClr val="000000"/>
                </a:solidFill>
                <a:latin typeface="Open Sans Bold"/>
                <a:ea typeface="Open Sans Bold"/>
                <a:cs typeface="Open Sans Bold"/>
                <a:sym typeface="Open Sans Bold"/>
              </a:rPr>
              <a:t> Les signaux currentRound et expanding permettent, quant à eux, d’assurer la communication entre notre code et la machine à états (FSM).</a:t>
            </a:r>
          </a:p>
          <a:p>
            <a:pPr algn="l">
              <a:lnSpc>
                <a:spcPts val="2659"/>
              </a:lnSpc>
              <a:spcBef>
                <a:spcPct val="0"/>
              </a:spcBef>
            </a:pPr>
          </a:p>
        </p:txBody>
      </p:sp>
      <p:sp>
        <p:nvSpPr>
          <p:cNvPr name="AutoShape 23" id="23"/>
          <p:cNvSpPr/>
          <p:nvPr/>
        </p:nvSpPr>
        <p:spPr>
          <a:xfrm flipV="true">
            <a:off x="5717800" y="8111258"/>
            <a:ext cx="5096618" cy="547375"/>
          </a:xfrm>
          <a:prstGeom prst="line">
            <a:avLst/>
          </a:prstGeom>
          <a:ln cap="flat" w="38100">
            <a:solidFill>
              <a:srgbClr val="FBF9F1"/>
            </a:solidFill>
            <a:prstDash val="solid"/>
            <a:headEnd type="triangle" len="med" w="lg"/>
            <a:tailEnd type="none" len="sm" w="sm"/>
          </a:ln>
        </p:spPr>
      </p:sp>
      <p:sp>
        <p:nvSpPr>
          <p:cNvPr name="AutoShape 24" id="24"/>
          <p:cNvSpPr/>
          <p:nvPr/>
        </p:nvSpPr>
        <p:spPr>
          <a:xfrm flipV="true">
            <a:off x="5717800" y="8263658"/>
            <a:ext cx="5249018" cy="1712230"/>
          </a:xfrm>
          <a:prstGeom prst="line">
            <a:avLst/>
          </a:prstGeom>
          <a:ln cap="flat" w="38100">
            <a:solidFill>
              <a:srgbClr val="FBF9F1"/>
            </a:solidFill>
            <a:prstDash val="solid"/>
            <a:headEnd type="triangle" len="med" w="lg"/>
            <a:tailEnd type="none" len="sm" w="sm"/>
          </a:ln>
        </p:spPr>
      </p:sp>
    </p:spTree>
  </p:cSld>
  <p:clrMapOvr>
    <a:masterClrMapping/>
  </p:clrMapOvr>
  <p:transition spd="slow">
    <p:fade/>
  </p:transition>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06622" y="145717"/>
            <a:ext cx="9955416" cy="3756666"/>
          </a:xfrm>
          <a:custGeom>
            <a:avLst/>
            <a:gdLst/>
            <a:ahLst/>
            <a:cxnLst/>
            <a:rect r="r" b="b" t="t" l="l"/>
            <a:pathLst>
              <a:path h="3756666" w="9955416">
                <a:moveTo>
                  <a:pt x="0" y="0"/>
                </a:moveTo>
                <a:lnTo>
                  <a:pt x="9955416" y="0"/>
                </a:lnTo>
                <a:lnTo>
                  <a:pt x="9955416" y="3756666"/>
                </a:lnTo>
                <a:lnTo>
                  <a:pt x="0" y="3756666"/>
                </a:lnTo>
                <a:lnTo>
                  <a:pt x="0" y="0"/>
                </a:lnTo>
                <a:close/>
              </a:path>
            </a:pathLst>
          </a:custGeom>
          <a:blipFill>
            <a:blip r:embed="rId2"/>
            <a:stretch>
              <a:fillRect l="0" t="0" r="-6331" b="0"/>
            </a:stretch>
          </a:blipFill>
        </p:spPr>
      </p:sp>
      <p:sp>
        <p:nvSpPr>
          <p:cNvPr name="Freeform 3" id="3"/>
          <p:cNvSpPr/>
          <p:nvPr/>
        </p:nvSpPr>
        <p:spPr>
          <a:xfrm flipH="false" flipV="false" rot="0">
            <a:off x="206622" y="3992207"/>
            <a:ext cx="9955416" cy="5983681"/>
          </a:xfrm>
          <a:custGeom>
            <a:avLst/>
            <a:gdLst/>
            <a:ahLst/>
            <a:cxnLst/>
            <a:rect r="r" b="b" t="t" l="l"/>
            <a:pathLst>
              <a:path h="5983681" w="9955416">
                <a:moveTo>
                  <a:pt x="0" y="0"/>
                </a:moveTo>
                <a:lnTo>
                  <a:pt x="9955416" y="0"/>
                </a:lnTo>
                <a:lnTo>
                  <a:pt x="9955416" y="5983681"/>
                </a:lnTo>
                <a:lnTo>
                  <a:pt x="0" y="5983681"/>
                </a:lnTo>
                <a:lnTo>
                  <a:pt x="0" y="0"/>
                </a:lnTo>
                <a:close/>
              </a:path>
            </a:pathLst>
          </a:custGeom>
          <a:blipFill>
            <a:blip r:embed="rId3"/>
            <a:stretch>
              <a:fillRect l="0" t="0" r="-12623" b="0"/>
            </a:stretch>
          </a:blipFill>
        </p:spPr>
      </p:sp>
      <p:sp>
        <p:nvSpPr>
          <p:cNvPr name="TextBox 4" id="4"/>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55</a:t>
            </a:r>
          </a:p>
        </p:txBody>
      </p:sp>
      <p:grpSp>
        <p:nvGrpSpPr>
          <p:cNvPr name="Group 5" id="5"/>
          <p:cNvGrpSpPr/>
          <p:nvPr/>
        </p:nvGrpSpPr>
        <p:grpSpPr>
          <a:xfrm rot="0">
            <a:off x="11165758" y="330994"/>
            <a:ext cx="6759054" cy="1758008"/>
            <a:chOff x="0" y="0"/>
            <a:chExt cx="1780162" cy="463014"/>
          </a:xfrm>
        </p:grpSpPr>
        <p:sp>
          <p:nvSpPr>
            <p:cNvPr name="Freeform 6" id="6"/>
            <p:cNvSpPr/>
            <p:nvPr/>
          </p:nvSpPr>
          <p:spPr>
            <a:xfrm flipH="false" flipV="false" rot="0">
              <a:off x="0" y="0"/>
              <a:ext cx="1780162" cy="463014"/>
            </a:xfrm>
            <a:custGeom>
              <a:avLst/>
              <a:gdLst/>
              <a:ahLst/>
              <a:cxnLst/>
              <a:rect r="r" b="b" t="t" l="l"/>
              <a:pathLst>
                <a:path h="463014" w="1780162">
                  <a:moveTo>
                    <a:pt x="59562" y="0"/>
                  </a:moveTo>
                  <a:lnTo>
                    <a:pt x="1720601" y="0"/>
                  </a:lnTo>
                  <a:cubicBezTo>
                    <a:pt x="1736398" y="0"/>
                    <a:pt x="1751547" y="6275"/>
                    <a:pt x="1762717" y="17445"/>
                  </a:cubicBezTo>
                  <a:cubicBezTo>
                    <a:pt x="1773887" y="28615"/>
                    <a:pt x="1780162" y="43765"/>
                    <a:pt x="1780162" y="59562"/>
                  </a:cubicBezTo>
                  <a:lnTo>
                    <a:pt x="1780162" y="403453"/>
                  </a:lnTo>
                  <a:cubicBezTo>
                    <a:pt x="1780162" y="419250"/>
                    <a:pt x="1773887" y="434399"/>
                    <a:pt x="1762717" y="445569"/>
                  </a:cubicBezTo>
                  <a:cubicBezTo>
                    <a:pt x="1751547" y="456739"/>
                    <a:pt x="1736398" y="463014"/>
                    <a:pt x="1720601" y="463014"/>
                  </a:cubicBezTo>
                  <a:lnTo>
                    <a:pt x="59562" y="463014"/>
                  </a:lnTo>
                  <a:cubicBezTo>
                    <a:pt x="26667" y="463014"/>
                    <a:pt x="0" y="436348"/>
                    <a:pt x="0" y="403453"/>
                  </a:cubicBezTo>
                  <a:lnTo>
                    <a:pt x="0" y="59562"/>
                  </a:lnTo>
                  <a:cubicBezTo>
                    <a:pt x="0" y="43765"/>
                    <a:pt x="6275" y="28615"/>
                    <a:pt x="17445" y="17445"/>
                  </a:cubicBezTo>
                  <a:cubicBezTo>
                    <a:pt x="28615" y="6275"/>
                    <a:pt x="43765" y="0"/>
                    <a:pt x="59562" y="0"/>
                  </a:cubicBezTo>
                  <a:close/>
                </a:path>
              </a:pathLst>
            </a:custGeom>
            <a:solidFill>
              <a:srgbClr val="FF3131"/>
            </a:solidFill>
          </p:spPr>
        </p:sp>
        <p:sp>
          <p:nvSpPr>
            <p:cNvPr name="TextBox 7" id="7"/>
            <p:cNvSpPr txBox="true"/>
            <p:nvPr/>
          </p:nvSpPr>
          <p:spPr>
            <a:xfrm>
              <a:off x="0" y="-38100"/>
              <a:ext cx="1780162" cy="501114"/>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1237105" y="827485"/>
            <a:ext cx="6687706" cy="726927"/>
          </a:xfrm>
          <a:prstGeom prst="rect">
            <a:avLst/>
          </a:prstGeom>
        </p:spPr>
        <p:txBody>
          <a:bodyPr anchor="t" rtlCol="false" tIns="0" lIns="0" bIns="0" rIns="0">
            <a:spAutoFit/>
          </a:bodyPr>
          <a:lstStyle/>
          <a:p>
            <a:pPr algn="l">
              <a:lnSpc>
                <a:spcPts val="2983"/>
              </a:lnSpc>
              <a:spcBef>
                <a:spcPct val="0"/>
              </a:spcBef>
            </a:pPr>
            <a:r>
              <a:rPr lang="en-US" b="true" sz="2130">
                <a:solidFill>
                  <a:srgbClr val="000000"/>
                </a:solidFill>
                <a:latin typeface="Open Sans Bold"/>
                <a:ea typeface="Open Sans Bold"/>
                <a:cs typeface="Open Sans Bold"/>
                <a:sym typeface="Open Sans Bold"/>
              </a:rPr>
              <a:t>L’operation du Rotation Word de le premier mot du key initial (pour tous les clés en generale )</a:t>
            </a:r>
          </a:p>
        </p:txBody>
      </p:sp>
      <p:sp>
        <p:nvSpPr>
          <p:cNvPr name="AutoShape 9" id="9"/>
          <p:cNvSpPr/>
          <p:nvPr/>
        </p:nvSpPr>
        <p:spPr>
          <a:xfrm>
            <a:off x="2633924" y="679847"/>
            <a:ext cx="8495633" cy="610869"/>
          </a:xfrm>
          <a:prstGeom prst="line">
            <a:avLst/>
          </a:prstGeom>
          <a:ln cap="flat" w="38100">
            <a:solidFill>
              <a:srgbClr val="FF3131"/>
            </a:solidFill>
            <a:prstDash val="solid"/>
            <a:headEnd type="triangle" len="med" w="lg"/>
            <a:tailEnd type="none" len="sm" w="sm"/>
          </a:ln>
        </p:spPr>
      </p:sp>
      <p:grpSp>
        <p:nvGrpSpPr>
          <p:cNvPr name="Group 10" id="10"/>
          <p:cNvGrpSpPr/>
          <p:nvPr/>
        </p:nvGrpSpPr>
        <p:grpSpPr>
          <a:xfrm rot="0">
            <a:off x="11143248" y="2640493"/>
            <a:ext cx="7006664" cy="2503007"/>
            <a:chOff x="0" y="0"/>
            <a:chExt cx="1845377" cy="659228"/>
          </a:xfrm>
        </p:grpSpPr>
        <p:sp>
          <p:nvSpPr>
            <p:cNvPr name="Freeform 11" id="11"/>
            <p:cNvSpPr/>
            <p:nvPr/>
          </p:nvSpPr>
          <p:spPr>
            <a:xfrm flipH="false" flipV="false" rot="0">
              <a:off x="0" y="0"/>
              <a:ext cx="1845377" cy="659228"/>
            </a:xfrm>
            <a:custGeom>
              <a:avLst/>
              <a:gdLst/>
              <a:ahLst/>
              <a:cxnLst/>
              <a:rect r="r" b="b" t="t" l="l"/>
              <a:pathLst>
                <a:path h="659228" w="1845377">
                  <a:moveTo>
                    <a:pt x="57457" y="0"/>
                  </a:moveTo>
                  <a:lnTo>
                    <a:pt x="1787920" y="0"/>
                  </a:lnTo>
                  <a:cubicBezTo>
                    <a:pt x="1803158" y="0"/>
                    <a:pt x="1817773" y="6053"/>
                    <a:pt x="1828548" y="16829"/>
                  </a:cubicBezTo>
                  <a:cubicBezTo>
                    <a:pt x="1839323" y="27604"/>
                    <a:pt x="1845377" y="42218"/>
                    <a:pt x="1845377" y="57457"/>
                  </a:cubicBezTo>
                  <a:lnTo>
                    <a:pt x="1845377" y="601772"/>
                  </a:lnTo>
                  <a:cubicBezTo>
                    <a:pt x="1845377" y="633504"/>
                    <a:pt x="1819652" y="659228"/>
                    <a:pt x="1787920" y="659228"/>
                  </a:cubicBezTo>
                  <a:lnTo>
                    <a:pt x="57457" y="659228"/>
                  </a:lnTo>
                  <a:cubicBezTo>
                    <a:pt x="42218" y="659228"/>
                    <a:pt x="27604" y="653175"/>
                    <a:pt x="16829" y="642400"/>
                  </a:cubicBezTo>
                  <a:cubicBezTo>
                    <a:pt x="6053" y="631624"/>
                    <a:pt x="0" y="617010"/>
                    <a:pt x="0" y="601772"/>
                  </a:cubicBezTo>
                  <a:lnTo>
                    <a:pt x="0" y="57457"/>
                  </a:lnTo>
                  <a:cubicBezTo>
                    <a:pt x="0" y="42218"/>
                    <a:pt x="6053" y="27604"/>
                    <a:pt x="16829" y="16829"/>
                  </a:cubicBezTo>
                  <a:cubicBezTo>
                    <a:pt x="27604" y="6053"/>
                    <a:pt x="42218" y="0"/>
                    <a:pt x="57457" y="0"/>
                  </a:cubicBezTo>
                  <a:close/>
                </a:path>
              </a:pathLst>
            </a:custGeom>
            <a:solidFill>
              <a:srgbClr val="7ED957"/>
            </a:solidFill>
          </p:spPr>
        </p:sp>
        <p:sp>
          <p:nvSpPr>
            <p:cNvPr name="TextBox 12" id="12"/>
            <p:cNvSpPr txBox="true"/>
            <p:nvPr/>
          </p:nvSpPr>
          <p:spPr>
            <a:xfrm>
              <a:off x="0" y="-38100"/>
              <a:ext cx="1845377" cy="697328"/>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1462206" y="2952270"/>
            <a:ext cx="6687706" cy="1841352"/>
          </a:xfrm>
          <a:prstGeom prst="rect">
            <a:avLst/>
          </a:prstGeom>
        </p:spPr>
        <p:txBody>
          <a:bodyPr anchor="t" rtlCol="false" tIns="0" lIns="0" bIns="0" rIns="0">
            <a:spAutoFit/>
          </a:bodyPr>
          <a:lstStyle/>
          <a:p>
            <a:pPr algn="l">
              <a:lnSpc>
                <a:spcPts val="2983"/>
              </a:lnSpc>
              <a:spcBef>
                <a:spcPct val="0"/>
              </a:spcBef>
            </a:pPr>
            <a:r>
              <a:rPr lang="en-US" b="true" sz="2130">
                <a:solidFill>
                  <a:srgbClr val="000000"/>
                </a:solidFill>
                <a:latin typeface="Open Sans Bold"/>
                <a:ea typeface="Open Sans Bold"/>
                <a:cs typeface="Open Sans Bold"/>
                <a:sym typeface="Open Sans Bold"/>
              </a:rPr>
              <a:t>I</a:t>
            </a:r>
            <a:r>
              <a:rPr lang="en-US" b="true" sz="2130">
                <a:solidFill>
                  <a:srgbClr val="000000"/>
                </a:solidFill>
                <a:latin typeface="Open Sans Bold"/>
                <a:ea typeface="Open Sans Bold"/>
                <a:cs typeface="Open Sans Bold"/>
                <a:sym typeface="Open Sans Bold"/>
              </a:rPr>
              <a:t>ci, quatre instances de la S-Box sont utilisées, une pour chaque octet du mot après RotWord. Chaque octet du signal rotated est envoyé séparément vers une S-Box, ce qui permet d’appliquer l’opération SubWord octet par octet.</a:t>
            </a:r>
          </a:p>
        </p:txBody>
      </p:sp>
      <p:sp>
        <p:nvSpPr>
          <p:cNvPr name="AutoShape 14" id="14"/>
          <p:cNvSpPr/>
          <p:nvPr/>
        </p:nvSpPr>
        <p:spPr>
          <a:xfrm>
            <a:off x="2841659" y="1740149"/>
            <a:ext cx="8220368" cy="2116712"/>
          </a:xfrm>
          <a:prstGeom prst="line">
            <a:avLst/>
          </a:prstGeom>
          <a:ln cap="flat" w="38100">
            <a:solidFill>
              <a:srgbClr val="7ED957"/>
            </a:solidFill>
            <a:prstDash val="solid"/>
            <a:headEnd type="triangle" len="med" w="lg"/>
            <a:tailEnd type="none" len="sm" w="sm"/>
          </a:ln>
        </p:spPr>
      </p:sp>
      <p:grpSp>
        <p:nvGrpSpPr>
          <p:cNvPr name="Group 15" id="15"/>
          <p:cNvGrpSpPr/>
          <p:nvPr/>
        </p:nvGrpSpPr>
        <p:grpSpPr>
          <a:xfrm rot="0">
            <a:off x="10996932" y="5672772"/>
            <a:ext cx="7096704" cy="2951040"/>
            <a:chOff x="0" y="0"/>
            <a:chExt cx="1869091" cy="777229"/>
          </a:xfrm>
        </p:grpSpPr>
        <p:sp>
          <p:nvSpPr>
            <p:cNvPr name="Freeform 16" id="16"/>
            <p:cNvSpPr/>
            <p:nvPr/>
          </p:nvSpPr>
          <p:spPr>
            <a:xfrm flipH="false" flipV="false" rot="0">
              <a:off x="0" y="0"/>
              <a:ext cx="1869091" cy="777229"/>
            </a:xfrm>
            <a:custGeom>
              <a:avLst/>
              <a:gdLst/>
              <a:ahLst/>
              <a:cxnLst/>
              <a:rect r="r" b="b" t="t" l="l"/>
              <a:pathLst>
                <a:path h="777229" w="1869091">
                  <a:moveTo>
                    <a:pt x="56728" y="0"/>
                  </a:moveTo>
                  <a:lnTo>
                    <a:pt x="1812363" y="0"/>
                  </a:lnTo>
                  <a:cubicBezTo>
                    <a:pt x="1843693" y="0"/>
                    <a:pt x="1869091" y="25398"/>
                    <a:pt x="1869091" y="56728"/>
                  </a:cubicBezTo>
                  <a:lnTo>
                    <a:pt x="1869091" y="720501"/>
                  </a:lnTo>
                  <a:cubicBezTo>
                    <a:pt x="1869091" y="751831"/>
                    <a:pt x="1843693" y="777229"/>
                    <a:pt x="1812363" y="777229"/>
                  </a:cubicBezTo>
                  <a:lnTo>
                    <a:pt x="56728" y="777229"/>
                  </a:lnTo>
                  <a:cubicBezTo>
                    <a:pt x="25398" y="777229"/>
                    <a:pt x="0" y="751831"/>
                    <a:pt x="0" y="720501"/>
                  </a:cubicBezTo>
                  <a:lnTo>
                    <a:pt x="0" y="56728"/>
                  </a:lnTo>
                  <a:cubicBezTo>
                    <a:pt x="0" y="25398"/>
                    <a:pt x="25398" y="0"/>
                    <a:pt x="56728" y="0"/>
                  </a:cubicBezTo>
                  <a:close/>
                </a:path>
              </a:pathLst>
            </a:custGeom>
            <a:solidFill>
              <a:srgbClr val="38B6FF"/>
            </a:solidFill>
          </p:spPr>
        </p:sp>
        <p:sp>
          <p:nvSpPr>
            <p:cNvPr name="TextBox 17" id="17"/>
            <p:cNvSpPr txBox="true"/>
            <p:nvPr/>
          </p:nvSpPr>
          <p:spPr>
            <a:xfrm>
              <a:off x="0" y="-38100"/>
              <a:ext cx="1869091" cy="815329"/>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1462206" y="5885646"/>
            <a:ext cx="6687706" cy="2212827"/>
          </a:xfrm>
          <a:prstGeom prst="rect">
            <a:avLst/>
          </a:prstGeom>
        </p:spPr>
        <p:txBody>
          <a:bodyPr anchor="t" rtlCol="false" tIns="0" lIns="0" bIns="0" rIns="0">
            <a:spAutoFit/>
          </a:bodyPr>
          <a:lstStyle/>
          <a:p>
            <a:pPr algn="l">
              <a:lnSpc>
                <a:spcPts val="2983"/>
              </a:lnSpc>
              <a:spcBef>
                <a:spcPct val="0"/>
              </a:spcBef>
            </a:pPr>
            <a:r>
              <a:rPr lang="en-US" b="true" sz="2130">
                <a:solidFill>
                  <a:srgbClr val="000000"/>
                </a:solidFill>
                <a:latin typeface="Open Sans Bold"/>
                <a:ea typeface="Open Sans Bold"/>
                <a:cs typeface="Open Sans Bold"/>
                <a:sym typeface="Open Sans Bold"/>
              </a:rPr>
              <a:t>Ce blo</a:t>
            </a:r>
            <a:r>
              <a:rPr lang="en-US" b="true" sz="2130">
                <a:solidFill>
                  <a:srgbClr val="000000"/>
                </a:solidFill>
                <a:latin typeface="Open Sans Bold"/>
                <a:ea typeface="Open Sans Bold"/>
                <a:cs typeface="Open Sans Bold"/>
                <a:sym typeface="Open Sans Bold"/>
              </a:rPr>
              <a:t>c est un processus synchrone contrôlé par l’horloge. À chaque front montant du signal clk, le key expansion avance d’une étape et met à jour ses registres internes. Cette organisation permet de générer les clés de tour de manière séquentielle et contrôlée dans le temps.</a:t>
            </a:r>
          </a:p>
        </p:txBody>
      </p:sp>
      <p:sp>
        <p:nvSpPr>
          <p:cNvPr name="AutoShape 19" id="19"/>
          <p:cNvSpPr/>
          <p:nvPr/>
        </p:nvSpPr>
        <p:spPr>
          <a:xfrm>
            <a:off x="5920390" y="4793622"/>
            <a:ext cx="4984067" cy="2304684"/>
          </a:xfrm>
          <a:prstGeom prst="line">
            <a:avLst/>
          </a:prstGeom>
          <a:ln cap="flat" w="38100">
            <a:solidFill>
              <a:srgbClr val="38B6FF"/>
            </a:solidFill>
            <a:prstDash val="solid"/>
            <a:headEnd type="triangle" len="med" w="lg"/>
            <a:tailEnd type="none" len="sm" w="sm"/>
          </a:ln>
        </p:spPr>
      </p:sp>
    </p:spTree>
  </p:cSld>
  <p:clrMapOvr>
    <a:masterClrMapping/>
  </p:clrMapOvr>
  <p:transition spd="slow">
    <p:fade/>
  </p:transition>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654388" cy="4851927"/>
          </a:xfrm>
          <a:custGeom>
            <a:avLst/>
            <a:gdLst/>
            <a:ahLst/>
            <a:cxnLst/>
            <a:rect r="r" b="b" t="t" l="l"/>
            <a:pathLst>
              <a:path h="4851927" w="8654388">
                <a:moveTo>
                  <a:pt x="0" y="0"/>
                </a:moveTo>
                <a:lnTo>
                  <a:pt x="8654388" y="0"/>
                </a:lnTo>
                <a:lnTo>
                  <a:pt x="8654388" y="4851927"/>
                </a:lnTo>
                <a:lnTo>
                  <a:pt x="0" y="4851927"/>
                </a:lnTo>
                <a:lnTo>
                  <a:pt x="0" y="0"/>
                </a:lnTo>
                <a:close/>
              </a:path>
            </a:pathLst>
          </a:custGeom>
          <a:blipFill>
            <a:blip r:embed="rId2"/>
            <a:stretch>
              <a:fillRect l="-23929" t="0" r="0" b="0"/>
            </a:stretch>
          </a:blipFill>
        </p:spPr>
      </p:sp>
      <p:sp>
        <p:nvSpPr>
          <p:cNvPr name="Freeform 3" id="3"/>
          <p:cNvSpPr/>
          <p:nvPr/>
        </p:nvSpPr>
        <p:spPr>
          <a:xfrm flipH="false" flipV="false" rot="0">
            <a:off x="0" y="4851927"/>
            <a:ext cx="8654388" cy="5231457"/>
          </a:xfrm>
          <a:custGeom>
            <a:avLst/>
            <a:gdLst/>
            <a:ahLst/>
            <a:cxnLst/>
            <a:rect r="r" b="b" t="t" l="l"/>
            <a:pathLst>
              <a:path h="5231457" w="8654388">
                <a:moveTo>
                  <a:pt x="0" y="0"/>
                </a:moveTo>
                <a:lnTo>
                  <a:pt x="8654388" y="0"/>
                </a:lnTo>
                <a:lnTo>
                  <a:pt x="8654388" y="5231457"/>
                </a:lnTo>
                <a:lnTo>
                  <a:pt x="0" y="5231457"/>
                </a:lnTo>
                <a:lnTo>
                  <a:pt x="0" y="0"/>
                </a:lnTo>
                <a:close/>
              </a:path>
            </a:pathLst>
          </a:custGeom>
          <a:blipFill>
            <a:blip r:embed="rId3"/>
            <a:stretch>
              <a:fillRect l="0" t="0" r="-7373" b="0"/>
            </a:stretch>
          </a:blipFill>
        </p:spPr>
      </p:sp>
      <p:sp>
        <p:nvSpPr>
          <p:cNvPr name="Freeform 4" id="4"/>
          <p:cNvSpPr/>
          <p:nvPr/>
        </p:nvSpPr>
        <p:spPr>
          <a:xfrm flipH="false" flipV="false" rot="0">
            <a:off x="10547321" y="0"/>
            <a:ext cx="7740679" cy="2581491"/>
          </a:xfrm>
          <a:custGeom>
            <a:avLst/>
            <a:gdLst/>
            <a:ahLst/>
            <a:cxnLst/>
            <a:rect r="r" b="b" t="t" l="l"/>
            <a:pathLst>
              <a:path h="2581491" w="7740679">
                <a:moveTo>
                  <a:pt x="0" y="0"/>
                </a:moveTo>
                <a:lnTo>
                  <a:pt x="7740679" y="0"/>
                </a:lnTo>
                <a:lnTo>
                  <a:pt x="7740679" y="2581491"/>
                </a:lnTo>
                <a:lnTo>
                  <a:pt x="0" y="2581491"/>
                </a:lnTo>
                <a:lnTo>
                  <a:pt x="0" y="0"/>
                </a:lnTo>
                <a:close/>
              </a:path>
            </a:pathLst>
          </a:custGeom>
          <a:blipFill>
            <a:blip r:embed="rId4"/>
            <a:stretch>
              <a:fillRect l="-36641" t="0" r="0" b="0"/>
            </a:stretch>
          </a:blipFill>
        </p:spPr>
      </p:sp>
      <p:sp>
        <p:nvSpPr>
          <p:cNvPr name="TextBox 5" id="5"/>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56</a:t>
            </a:r>
          </a:p>
        </p:txBody>
      </p:sp>
      <p:grpSp>
        <p:nvGrpSpPr>
          <p:cNvPr name="Group 6" id="6"/>
          <p:cNvGrpSpPr/>
          <p:nvPr/>
        </p:nvGrpSpPr>
        <p:grpSpPr>
          <a:xfrm rot="0">
            <a:off x="10774670" y="3172759"/>
            <a:ext cx="6711979" cy="1301676"/>
            <a:chOff x="0" y="0"/>
            <a:chExt cx="1767764" cy="342828"/>
          </a:xfrm>
        </p:grpSpPr>
        <p:sp>
          <p:nvSpPr>
            <p:cNvPr name="Freeform 7" id="7"/>
            <p:cNvSpPr/>
            <p:nvPr/>
          </p:nvSpPr>
          <p:spPr>
            <a:xfrm flipH="false" flipV="false" rot="0">
              <a:off x="0" y="0"/>
              <a:ext cx="1767764" cy="342828"/>
            </a:xfrm>
            <a:custGeom>
              <a:avLst/>
              <a:gdLst/>
              <a:ahLst/>
              <a:cxnLst/>
              <a:rect r="r" b="b" t="t" l="l"/>
              <a:pathLst>
                <a:path h="342828" w="1767764">
                  <a:moveTo>
                    <a:pt x="48445" y="0"/>
                  </a:moveTo>
                  <a:lnTo>
                    <a:pt x="1719319" y="0"/>
                  </a:lnTo>
                  <a:cubicBezTo>
                    <a:pt x="1746075" y="0"/>
                    <a:pt x="1767764" y="21689"/>
                    <a:pt x="1767764" y="48445"/>
                  </a:cubicBezTo>
                  <a:lnTo>
                    <a:pt x="1767764" y="294383"/>
                  </a:lnTo>
                  <a:cubicBezTo>
                    <a:pt x="1767764" y="307232"/>
                    <a:pt x="1762660" y="319554"/>
                    <a:pt x="1753575" y="328639"/>
                  </a:cubicBezTo>
                  <a:cubicBezTo>
                    <a:pt x="1744490" y="337724"/>
                    <a:pt x="1732168" y="342828"/>
                    <a:pt x="1719319" y="342828"/>
                  </a:cubicBezTo>
                  <a:lnTo>
                    <a:pt x="48445" y="342828"/>
                  </a:lnTo>
                  <a:cubicBezTo>
                    <a:pt x="21689" y="342828"/>
                    <a:pt x="0" y="321139"/>
                    <a:pt x="0" y="294383"/>
                  </a:cubicBezTo>
                  <a:lnTo>
                    <a:pt x="0" y="48445"/>
                  </a:lnTo>
                  <a:cubicBezTo>
                    <a:pt x="0" y="21689"/>
                    <a:pt x="21689" y="0"/>
                    <a:pt x="48445" y="0"/>
                  </a:cubicBezTo>
                  <a:close/>
                </a:path>
              </a:pathLst>
            </a:custGeom>
            <a:solidFill>
              <a:srgbClr val="FF3131"/>
            </a:solidFill>
          </p:spPr>
        </p:sp>
        <p:sp>
          <p:nvSpPr>
            <p:cNvPr name="TextBox 8" id="8"/>
            <p:cNvSpPr txBox="true"/>
            <p:nvPr/>
          </p:nvSpPr>
          <p:spPr>
            <a:xfrm>
              <a:off x="0" y="-38100"/>
              <a:ext cx="1767764" cy="38092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774670" y="5924605"/>
            <a:ext cx="7162180" cy="1543050"/>
            <a:chOff x="0" y="0"/>
            <a:chExt cx="1886336" cy="406400"/>
          </a:xfrm>
        </p:grpSpPr>
        <p:sp>
          <p:nvSpPr>
            <p:cNvPr name="Freeform 10" id="10"/>
            <p:cNvSpPr/>
            <p:nvPr/>
          </p:nvSpPr>
          <p:spPr>
            <a:xfrm flipH="false" flipV="false" rot="0">
              <a:off x="0" y="0"/>
              <a:ext cx="1886335" cy="406400"/>
            </a:xfrm>
            <a:custGeom>
              <a:avLst/>
              <a:gdLst/>
              <a:ahLst/>
              <a:cxnLst/>
              <a:rect r="r" b="b" t="t" l="l"/>
              <a:pathLst>
                <a:path h="406400" w="1886335">
                  <a:moveTo>
                    <a:pt x="45400" y="0"/>
                  </a:moveTo>
                  <a:lnTo>
                    <a:pt x="1840936" y="0"/>
                  </a:lnTo>
                  <a:cubicBezTo>
                    <a:pt x="1866009" y="0"/>
                    <a:pt x="1886335" y="20326"/>
                    <a:pt x="1886335" y="45400"/>
                  </a:cubicBezTo>
                  <a:lnTo>
                    <a:pt x="1886335" y="361000"/>
                  </a:lnTo>
                  <a:cubicBezTo>
                    <a:pt x="1886335" y="386074"/>
                    <a:pt x="1866009" y="406400"/>
                    <a:pt x="1840936" y="406400"/>
                  </a:cubicBezTo>
                  <a:lnTo>
                    <a:pt x="45400" y="406400"/>
                  </a:lnTo>
                  <a:cubicBezTo>
                    <a:pt x="20326" y="406400"/>
                    <a:pt x="0" y="386074"/>
                    <a:pt x="0" y="361000"/>
                  </a:cubicBezTo>
                  <a:lnTo>
                    <a:pt x="0" y="45400"/>
                  </a:lnTo>
                  <a:cubicBezTo>
                    <a:pt x="0" y="20326"/>
                    <a:pt x="20326" y="0"/>
                    <a:pt x="45400" y="0"/>
                  </a:cubicBezTo>
                  <a:close/>
                </a:path>
              </a:pathLst>
            </a:custGeom>
            <a:solidFill>
              <a:srgbClr val="7ED957"/>
            </a:solidFill>
          </p:spPr>
        </p:sp>
        <p:sp>
          <p:nvSpPr>
            <p:cNvPr name="TextBox 11" id="11"/>
            <p:cNvSpPr txBox="true"/>
            <p:nvPr/>
          </p:nvSpPr>
          <p:spPr>
            <a:xfrm>
              <a:off x="0" y="-38100"/>
              <a:ext cx="1886336" cy="444500"/>
            </a:xfrm>
            <a:prstGeom prst="rect">
              <a:avLst/>
            </a:prstGeom>
          </p:spPr>
          <p:txBody>
            <a:bodyPr anchor="ctr" rtlCol="false" tIns="50800" lIns="50800" bIns="50800" rIns="50800"/>
            <a:lstStyle/>
            <a:p>
              <a:pPr algn="ctr">
                <a:lnSpc>
                  <a:spcPts val="2659"/>
                </a:lnSpc>
              </a:pPr>
            </a:p>
          </p:txBody>
        </p:sp>
      </p:grpSp>
      <p:sp>
        <p:nvSpPr>
          <p:cNvPr name="AutoShape 12" id="12"/>
          <p:cNvSpPr/>
          <p:nvPr/>
        </p:nvSpPr>
        <p:spPr>
          <a:xfrm>
            <a:off x="6577856" y="1290746"/>
            <a:ext cx="4196815" cy="2532851"/>
          </a:xfrm>
          <a:prstGeom prst="line">
            <a:avLst/>
          </a:prstGeom>
          <a:ln cap="flat" w="38100">
            <a:solidFill>
              <a:srgbClr val="FF3131"/>
            </a:solidFill>
            <a:prstDash val="solid"/>
            <a:headEnd type="triangle" len="med" w="lg"/>
            <a:tailEnd type="none" len="sm" w="sm"/>
          </a:ln>
        </p:spPr>
      </p:sp>
      <p:sp>
        <p:nvSpPr>
          <p:cNvPr name="AutoShape 13" id="13"/>
          <p:cNvSpPr/>
          <p:nvPr/>
        </p:nvSpPr>
        <p:spPr>
          <a:xfrm>
            <a:off x="6577856" y="6111539"/>
            <a:ext cx="4196815" cy="584592"/>
          </a:xfrm>
          <a:prstGeom prst="line">
            <a:avLst/>
          </a:prstGeom>
          <a:ln cap="flat" w="38100">
            <a:solidFill>
              <a:srgbClr val="7ED957"/>
            </a:solidFill>
            <a:prstDash val="solid"/>
            <a:headEnd type="triangle" len="med" w="lg"/>
            <a:tailEnd type="none" len="sm" w="sm"/>
          </a:ln>
        </p:spPr>
      </p:sp>
      <p:sp>
        <p:nvSpPr>
          <p:cNvPr name="TextBox 14" id="14"/>
          <p:cNvSpPr txBox="true"/>
          <p:nvPr/>
        </p:nvSpPr>
        <p:spPr>
          <a:xfrm rot="0">
            <a:off x="11026293" y="3376033"/>
            <a:ext cx="6687706" cy="1098402"/>
          </a:xfrm>
          <a:prstGeom prst="rect">
            <a:avLst/>
          </a:prstGeom>
        </p:spPr>
        <p:txBody>
          <a:bodyPr anchor="t" rtlCol="false" tIns="0" lIns="0" bIns="0" rIns="0">
            <a:spAutoFit/>
          </a:bodyPr>
          <a:lstStyle/>
          <a:p>
            <a:pPr algn="l">
              <a:lnSpc>
                <a:spcPts val="2983"/>
              </a:lnSpc>
              <a:spcBef>
                <a:spcPct val="0"/>
              </a:spcBef>
            </a:pPr>
            <a:r>
              <a:rPr lang="en-US" b="true" sz="2130">
                <a:solidFill>
                  <a:srgbClr val="000000"/>
                </a:solidFill>
                <a:latin typeface="Open Sans Bold"/>
                <a:ea typeface="Open Sans Bold"/>
                <a:cs typeface="Open Sans Bold"/>
                <a:sym typeface="Open Sans Bold"/>
              </a:rPr>
              <a:t>Divise</a:t>
            </a:r>
            <a:r>
              <a:rPr lang="en-US" b="true" sz="2130">
                <a:solidFill>
                  <a:srgbClr val="000000"/>
                </a:solidFill>
                <a:latin typeface="Open Sans Bold"/>
                <a:ea typeface="Open Sans Bold"/>
                <a:cs typeface="Open Sans Bold"/>
                <a:sym typeface="Open Sans Bold"/>
              </a:rPr>
              <a:t>r key_in en quatre mots afin de pouvoir commencer les opérations</a:t>
            </a:r>
          </a:p>
          <a:p>
            <a:pPr algn="l">
              <a:lnSpc>
                <a:spcPts val="2983"/>
              </a:lnSpc>
              <a:spcBef>
                <a:spcPct val="0"/>
              </a:spcBef>
            </a:pPr>
          </a:p>
        </p:txBody>
      </p:sp>
      <p:sp>
        <p:nvSpPr>
          <p:cNvPr name="TextBox 15" id="15"/>
          <p:cNvSpPr txBox="true"/>
          <p:nvPr/>
        </p:nvSpPr>
        <p:spPr>
          <a:xfrm rot="0">
            <a:off x="11026293" y="6127879"/>
            <a:ext cx="6687706" cy="1469877"/>
          </a:xfrm>
          <a:prstGeom prst="rect">
            <a:avLst/>
          </a:prstGeom>
        </p:spPr>
        <p:txBody>
          <a:bodyPr anchor="t" rtlCol="false" tIns="0" lIns="0" bIns="0" rIns="0">
            <a:spAutoFit/>
          </a:bodyPr>
          <a:lstStyle/>
          <a:p>
            <a:pPr algn="l">
              <a:lnSpc>
                <a:spcPts val="2983"/>
              </a:lnSpc>
              <a:spcBef>
                <a:spcPct val="0"/>
              </a:spcBef>
            </a:pPr>
            <a:r>
              <a:rPr lang="en-US" b="true" sz="2130">
                <a:solidFill>
                  <a:srgbClr val="000000"/>
                </a:solidFill>
                <a:latin typeface="Open Sans Bold"/>
                <a:ea typeface="Open Sans Bold"/>
                <a:cs typeface="Open Sans Bold"/>
                <a:sym typeface="Open Sans Bold"/>
              </a:rPr>
              <a:t>applique</a:t>
            </a:r>
            <a:r>
              <a:rPr lang="en-US" b="true" sz="2130">
                <a:solidFill>
                  <a:srgbClr val="000000"/>
                </a:solidFill>
                <a:latin typeface="Open Sans Bold"/>
                <a:ea typeface="Open Sans Bold"/>
                <a:cs typeface="Open Sans Bold"/>
                <a:sym typeface="Open Sans Bold"/>
              </a:rPr>
              <a:t>r les opérations de XOR entre ces quatre mots, puis commencer l’envoi des round keys vers le datapath</a:t>
            </a:r>
          </a:p>
          <a:p>
            <a:pPr algn="l">
              <a:lnSpc>
                <a:spcPts val="2983"/>
              </a:lnSpc>
              <a:spcBef>
                <a:spcPct val="0"/>
              </a:spcBef>
            </a:pPr>
          </a:p>
        </p:txBody>
      </p:sp>
    </p:spTree>
  </p:cSld>
  <p:clrMapOvr>
    <a:masterClrMapping/>
  </p:clrMapOvr>
  <p:transition spd="slow">
    <p:fade/>
  </p:transition>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469091" cy="10287000"/>
          </a:xfrm>
          <a:custGeom>
            <a:avLst/>
            <a:gdLst/>
            <a:ahLst/>
            <a:cxnLst/>
            <a:rect r="r" b="b" t="t" l="l"/>
            <a:pathLst>
              <a:path h="10287000" w="12469091">
                <a:moveTo>
                  <a:pt x="0" y="0"/>
                </a:moveTo>
                <a:lnTo>
                  <a:pt x="12469091" y="0"/>
                </a:lnTo>
                <a:lnTo>
                  <a:pt x="12469091"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7503961"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57</a:t>
            </a:r>
          </a:p>
        </p:txBody>
      </p:sp>
      <p:grpSp>
        <p:nvGrpSpPr>
          <p:cNvPr name="Group 4" id="4"/>
          <p:cNvGrpSpPr/>
          <p:nvPr/>
        </p:nvGrpSpPr>
        <p:grpSpPr>
          <a:xfrm rot="0">
            <a:off x="13811905" y="719165"/>
            <a:ext cx="3919405" cy="4998816"/>
            <a:chOff x="0" y="0"/>
            <a:chExt cx="1032271" cy="1316561"/>
          </a:xfrm>
        </p:grpSpPr>
        <p:sp>
          <p:nvSpPr>
            <p:cNvPr name="Freeform 5" id="5"/>
            <p:cNvSpPr/>
            <p:nvPr/>
          </p:nvSpPr>
          <p:spPr>
            <a:xfrm flipH="false" flipV="false" rot="0">
              <a:off x="0" y="0"/>
              <a:ext cx="1032271" cy="1316561"/>
            </a:xfrm>
            <a:custGeom>
              <a:avLst/>
              <a:gdLst/>
              <a:ahLst/>
              <a:cxnLst/>
              <a:rect r="r" b="b" t="t" l="l"/>
              <a:pathLst>
                <a:path h="1316561" w="1032271">
                  <a:moveTo>
                    <a:pt x="33580" y="0"/>
                  </a:moveTo>
                  <a:lnTo>
                    <a:pt x="998692" y="0"/>
                  </a:lnTo>
                  <a:cubicBezTo>
                    <a:pt x="1017237" y="0"/>
                    <a:pt x="1032271" y="15034"/>
                    <a:pt x="1032271" y="33580"/>
                  </a:cubicBezTo>
                  <a:lnTo>
                    <a:pt x="1032271" y="1282981"/>
                  </a:lnTo>
                  <a:cubicBezTo>
                    <a:pt x="1032271" y="1301526"/>
                    <a:pt x="1017237" y="1316561"/>
                    <a:pt x="998692" y="1316561"/>
                  </a:cubicBezTo>
                  <a:lnTo>
                    <a:pt x="33580" y="1316561"/>
                  </a:lnTo>
                  <a:cubicBezTo>
                    <a:pt x="15034" y="1316561"/>
                    <a:pt x="0" y="1301526"/>
                    <a:pt x="0" y="1282981"/>
                  </a:cubicBezTo>
                  <a:lnTo>
                    <a:pt x="0" y="33580"/>
                  </a:lnTo>
                  <a:cubicBezTo>
                    <a:pt x="0" y="15034"/>
                    <a:pt x="15034" y="0"/>
                    <a:pt x="33580" y="0"/>
                  </a:cubicBezTo>
                  <a:close/>
                </a:path>
              </a:pathLst>
            </a:custGeom>
            <a:solidFill>
              <a:srgbClr val="FFF78A"/>
            </a:solidFill>
          </p:spPr>
        </p:sp>
        <p:sp>
          <p:nvSpPr>
            <p:cNvPr name="TextBox 6" id="6"/>
            <p:cNvSpPr txBox="true"/>
            <p:nvPr/>
          </p:nvSpPr>
          <p:spPr>
            <a:xfrm>
              <a:off x="0" y="-38100"/>
              <a:ext cx="1032271" cy="1354661"/>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4057700" y="904829"/>
            <a:ext cx="3446261" cy="4813152"/>
          </a:xfrm>
          <a:prstGeom prst="rect">
            <a:avLst/>
          </a:prstGeom>
        </p:spPr>
        <p:txBody>
          <a:bodyPr anchor="t" rtlCol="false" tIns="0" lIns="0" bIns="0" rIns="0">
            <a:spAutoFit/>
          </a:bodyPr>
          <a:lstStyle/>
          <a:p>
            <a:pPr algn="l">
              <a:lnSpc>
                <a:spcPts val="2983"/>
              </a:lnSpc>
              <a:spcBef>
                <a:spcPct val="0"/>
              </a:spcBef>
            </a:pPr>
            <a:r>
              <a:rPr lang="en-US" b="true" sz="2130">
                <a:solidFill>
                  <a:srgbClr val="000000"/>
                </a:solidFill>
                <a:latin typeface="Open Sans Bold"/>
                <a:ea typeface="Open Sans Bold"/>
                <a:cs typeface="Open Sans Bold"/>
                <a:sym typeface="Open Sans Bold"/>
              </a:rPr>
              <a:t> Déclaration du S‑Box complet sous forme de tableau. Ensuite, nous combinons plusieu</a:t>
            </a:r>
            <a:r>
              <a:rPr lang="en-US" b="true" sz="2130">
                <a:solidFill>
                  <a:srgbClr val="000000"/>
                </a:solidFill>
                <a:latin typeface="Open Sans Bold"/>
                <a:ea typeface="Open Sans Bold"/>
                <a:cs typeface="Open Sans Bold"/>
                <a:sym typeface="Open Sans Bold"/>
              </a:rPr>
              <a:t>rs commandes : unsigned pour garantir que la valeur reste positive, et to_integer pour convertir cette valeur en entier afin d’effectuer un accès (lookup) à l’indice correspondant. </a:t>
            </a:r>
          </a:p>
          <a:p>
            <a:pPr algn="l">
              <a:lnSpc>
                <a:spcPts val="2983"/>
              </a:lnSpc>
              <a:spcBef>
                <a:spcPct val="0"/>
              </a:spcBef>
            </a:pPr>
          </a:p>
        </p:txBody>
      </p:sp>
      <p:sp>
        <p:nvSpPr>
          <p:cNvPr name="AutoShape 8" id="8"/>
          <p:cNvSpPr/>
          <p:nvPr/>
        </p:nvSpPr>
        <p:spPr>
          <a:xfrm flipV="true">
            <a:off x="7113422" y="3114029"/>
            <a:ext cx="6559770" cy="1020086"/>
          </a:xfrm>
          <a:prstGeom prst="line">
            <a:avLst/>
          </a:prstGeom>
          <a:ln cap="flat" w="38100">
            <a:solidFill>
              <a:srgbClr val="FFF78A"/>
            </a:solidFill>
            <a:prstDash val="solid"/>
            <a:headEnd type="triangle" len="med" w="lg"/>
            <a:tailEnd type="none" len="sm" w="sm"/>
          </a:ln>
        </p:spPr>
      </p:sp>
      <p:sp>
        <p:nvSpPr>
          <p:cNvPr name="AutoShape 9" id="9"/>
          <p:cNvSpPr/>
          <p:nvPr/>
        </p:nvSpPr>
        <p:spPr>
          <a:xfrm flipV="true">
            <a:off x="1028700" y="5810064"/>
            <a:ext cx="14800286" cy="3448236"/>
          </a:xfrm>
          <a:prstGeom prst="line">
            <a:avLst/>
          </a:prstGeom>
          <a:ln cap="flat" w="38100">
            <a:solidFill>
              <a:srgbClr val="FFF78A"/>
            </a:solidFill>
            <a:prstDash val="solid"/>
            <a:headEnd type="triangle" len="med" w="lg"/>
            <a:tailEnd type="none" len="sm" w="sm"/>
          </a:ln>
        </p:spPr>
      </p:sp>
    </p:spTree>
  </p:cSld>
  <p:clrMapOvr>
    <a:masterClrMapping/>
  </p:clrMapOvr>
  <p:transition spd="slow">
    <p:fade/>
  </p:transition>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4210602" y="-3520192"/>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TextBox 3" id="3"/>
          <p:cNvSpPr txBox="true"/>
          <p:nvPr/>
        </p:nvSpPr>
        <p:spPr>
          <a:xfrm rot="0">
            <a:off x="2725352" y="2543175"/>
            <a:ext cx="12837296" cy="2600325"/>
          </a:xfrm>
          <a:prstGeom prst="rect">
            <a:avLst/>
          </a:prstGeom>
        </p:spPr>
        <p:txBody>
          <a:bodyPr anchor="t" rtlCol="false" tIns="0" lIns="0" bIns="0" rIns="0">
            <a:spAutoFit/>
          </a:bodyPr>
          <a:lstStyle/>
          <a:p>
            <a:pPr algn="ctr">
              <a:lnSpc>
                <a:spcPts val="6600"/>
              </a:lnSpc>
            </a:pPr>
            <a:r>
              <a:rPr lang="en-US" b="true" sz="6000">
                <a:solidFill>
                  <a:srgbClr val="FF9F29"/>
                </a:solidFill>
                <a:latin typeface="Poppins Bold"/>
                <a:ea typeface="Poppins Bold"/>
                <a:cs typeface="Poppins Bold"/>
                <a:sym typeface="Poppins Bold"/>
              </a:rPr>
              <a:t>AES-128 ENCRYPTION — DATAPATH ARCHITECTURE &amp; HARDWARE IMPLEMENTATION</a:t>
            </a:r>
          </a:p>
        </p:txBody>
      </p:sp>
      <p:sp>
        <p:nvSpPr>
          <p:cNvPr name="Freeform 4" id="4"/>
          <p:cNvSpPr/>
          <p:nvPr/>
        </p:nvSpPr>
        <p:spPr>
          <a:xfrm flipH="false" flipV="false" rot="-10800000">
            <a:off x="-7212613" y="5143500"/>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TextBox 5" id="5"/>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58</a:t>
            </a:r>
          </a:p>
        </p:txBody>
      </p:sp>
    </p:spTree>
  </p:cSld>
  <p:clrMapOvr>
    <a:masterClrMapping/>
  </p:clrMapOvr>
  <p:transition spd="slow">
    <p:fade/>
  </p:transition>
</p:sld>
</file>

<file path=ppt/slides/slide5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702978" y="1532582"/>
            <a:ext cx="3860053" cy="582930"/>
            <a:chOff x="0" y="0"/>
            <a:chExt cx="1016639" cy="153529"/>
          </a:xfrm>
        </p:grpSpPr>
        <p:sp>
          <p:nvSpPr>
            <p:cNvPr name="Freeform 3" id="3"/>
            <p:cNvSpPr/>
            <p:nvPr/>
          </p:nvSpPr>
          <p:spPr>
            <a:xfrm flipH="false" flipV="false" rot="0">
              <a:off x="0" y="0"/>
              <a:ext cx="1016639" cy="153529"/>
            </a:xfrm>
            <a:custGeom>
              <a:avLst/>
              <a:gdLst/>
              <a:ahLst/>
              <a:cxnLst/>
              <a:rect r="r" b="b" t="t" l="l"/>
              <a:pathLst>
                <a:path h="153529" w="1016639">
                  <a:moveTo>
                    <a:pt x="34096" y="0"/>
                  </a:moveTo>
                  <a:lnTo>
                    <a:pt x="982543" y="0"/>
                  </a:lnTo>
                  <a:cubicBezTo>
                    <a:pt x="1001374" y="0"/>
                    <a:pt x="1016639" y="15265"/>
                    <a:pt x="1016639" y="34096"/>
                  </a:cubicBezTo>
                  <a:lnTo>
                    <a:pt x="1016639" y="119433"/>
                  </a:lnTo>
                  <a:cubicBezTo>
                    <a:pt x="1016639" y="138264"/>
                    <a:pt x="1001374" y="153529"/>
                    <a:pt x="982543" y="153529"/>
                  </a:cubicBezTo>
                  <a:lnTo>
                    <a:pt x="34096" y="153529"/>
                  </a:lnTo>
                  <a:cubicBezTo>
                    <a:pt x="25053" y="153529"/>
                    <a:pt x="16381" y="149937"/>
                    <a:pt x="9987" y="143542"/>
                  </a:cubicBezTo>
                  <a:cubicBezTo>
                    <a:pt x="3592" y="137148"/>
                    <a:pt x="0" y="128476"/>
                    <a:pt x="0" y="119433"/>
                  </a:cubicBezTo>
                  <a:lnTo>
                    <a:pt x="0" y="34096"/>
                  </a:lnTo>
                  <a:cubicBezTo>
                    <a:pt x="0" y="25053"/>
                    <a:pt x="3592" y="16381"/>
                    <a:pt x="9987" y="9987"/>
                  </a:cubicBezTo>
                  <a:cubicBezTo>
                    <a:pt x="16381" y="3592"/>
                    <a:pt x="25053" y="0"/>
                    <a:pt x="34096" y="0"/>
                  </a:cubicBezTo>
                  <a:close/>
                </a:path>
              </a:pathLst>
            </a:custGeom>
            <a:solidFill>
              <a:srgbClr val="FFFFFF"/>
            </a:solidFill>
          </p:spPr>
        </p:sp>
        <p:sp>
          <p:nvSpPr>
            <p:cNvPr name="TextBox 4" id="4"/>
            <p:cNvSpPr txBox="true"/>
            <p:nvPr/>
          </p:nvSpPr>
          <p:spPr>
            <a:xfrm>
              <a:off x="0" y="-47625"/>
              <a:ext cx="1016639" cy="201154"/>
            </a:xfrm>
            <a:prstGeom prst="rect">
              <a:avLst/>
            </a:prstGeom>
          </p:spPr>
          <p:txBody>
            <a:bodyPr anchor="ctr" rtlCol="false" tIns="50800" lIns="50800" bIns="50800" rIns="50800"/>
            <a:lstStyle/>
            <a:p>
              <a:pPr algn="ctr">
                <a:lnSpc>
                  <a:spcPts val="3499"/>
                </a:lnSpc>
              </a:pPr>
              <a:r>
                <a:rPr lang="en-US" b="true" sz="2499">
                  <a:solidFill>
                    <a:srgbClr val="000000"/>
                  </a:solidFill>
                  <a:latin typeface="Lato Bold"/>
                  <a:ea typeface="Lato Bold"/>
                  <a:cs typeface="Lato Bold"/>
                  <a:sym typeface="Lato Bold"/>
                </a:rPr>
                <a:t>Register</a:t>
              </a:r>
            </a:p>
          </p:txBody>
        </p:sp>
      </p:grpSp>
      <p:grpSp>
        <p:nvGrpSpPr>
          <p:cNvPr name="Group 5" id="5"/>
          <p:cNvGrpSpPr/>
          <p:nvPr/>
        </p:nvGrpSpPr>
        <p:grpSpPr>
          <a:xfrm rot="0">
            <a:off x="2702978" y="4450024"/>
            <a:ext cx="3860053" cy="590043"/>
            <a:chOff x="0" y="0"/>
            <a:chExt cx="1016639" cy="155402"/>
          </a:xfrm>
        </p:grpSpPr>
        <p:sp>
          <p:nvSpPr>
            <p:cNvPr name="Freeform 6" id="6"/>
            <p:cNvSpPr/>
            <p:nvPr/>
          </p:nvSpPr>
          <p:spPr>
            <a:xfrm flipH="false" flipV="false" rot="0">
              <a:off x="0" y="0"/>
              <a:ext cx="1016639" cy="155402"/>
            </a:xfrm>
            <a:custGeom>
              <a:avLst/>
              <a:gdLst/>
              <a:ahLst/>
              <a:cxnLst/>
              <a:rect r="r" b="b" t="t" l="l"/>
              <a:pathLst>
                <a:path h="155402" w="1016639">
                  <a:moveTo>
                    <a:pt x="34096" y="0"/>
                  </a:moveTo>
                  <a:lnTo>
                    <a:pt x="982543" y="0"/>
                  </a:lnTo>
                  <a:cubicBezTo>
                    <a:pt x="1001374" y="0"/>
                    <a:pt x="1016639" y="15265"/>
                    <a:pt x="1016639" y="34096"/>
                  </a:cubicBezTo>
                  <a:lnTo>
                    <a:pt x="1016639" y="121306"/>
                  </a:lnTo>
                  <a:cubicBezTo>
                    <a:pt x="1016639" y="130349"/>
                    <a:pt x="1013047" y="139021"/>
                    <a:pt x="1006653" y="145416"/>
                  </a:cubicBezTo>
                  <a:cubicBezTo>
                    <a:pt x="1000259" y="151810"/>
                    <a:pt x="991586" y="155402"/>
                    <a:pt x="982543" y="155402"/>
                  </a:cubicBezTo>
                  <a:lnTo>
                    <a:pt x="34096" y="155402"/>
                  </a:lnTo>
                  <a:cubicBezTo>
                    <a:pt x="15265" y="155402"/>
                    <a:pt x="0" y="140137"/>
                    <a:pt x="0" y="121306"/>
                  </a:cubicBezTo>
                  <a:lnTo>
                    <a:pt x="0" y="34096"/>
                  </a:lnTo>
                  <a:cubicBezTo>
                    <a:pt x="0" y="25053"/>
                    <a:pt x="3592" y="16381"/>
                    <a:pt x="9987" y="9987"/>
                  </a:cubicBezTo>
                  <a:cubicBezTo>
                    <a:pt x="16381" y="3592"/>
                    <a:pt x="25053" y="0"/>
                    <a:pt x="34096" y="0"/>
                  </a:cubicBezTo>
                  <a:close/>
                </a:path>
              </a:pathLst>
            </a:custGeom>
            <a:solidFill>
              <a:srgbClr val="FFD944"/>
            </a:solidFill>
          </p:spPr>
        </p:sp>
        <p:sp>
          <p:nvSpPr>
            <p:cNvPr name="TextBox 7" id="7"/>
            <p:cNvSpPr txBox="true"/>
            <p:nvPr/>
          </p:nvSpPr>
          <p:spPr>
            <a:xfrm>
              <a:off x="0" y="-47625"/>
              <a:ext cx="1016639" cy="203027"/>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2702978" y="5325817"/>
            <a:ext cx="3860053" cy="582930"/>
            <a:chOff x="0" y="0"/>
            <a:chExt cx="1016639" cy="153529"/>
          </a:xfrm>
        </p:grpSpPr>
        <p:sp>
          <p:nvSpPr>
            <p:cNvPr name="Freeform 9" id="9"/>
            <p:cNvSpPr/>
            <p:nvPr/>
          </p:nvSpPr>
          <p:spPr>
            <a:xfrm flipH="false" flipV="false" rot="0">
              <a:off x="0" y="0"/>
              <a:ext cx="1016639" cy="153529"/>
            </a:xfrm>
            <a:custGeom>
              <a:avLst/>
              <a:gdLst/>
              <a:ahLst/>
              <a:cxnLst/>
              <a:rect r="r" b="b" t="t" l="l"/>
              <a:pathLst>
                <a:path h="153529" w="1016639">
                  <a:moveTo>
                    <a:pt x="34096" y="0"/>
                  </a:moveTo>
                  <a:lnTo>
                    <a:pt x="982543" y="0"/>
                  </a:lnTo>
                  <a:cubicBezTo>
                    <a:pt x="1001374" y="0"/>
                    <a:pt x="1016639" y="15265"/>
                    <a:pt x="1016639" y="34096"/>
                  </a:cubicBezTo>
                  <a:lnTo>
                    <a:pt x="1016639" y="119433"/>
                  </a:lnTo>
                  <a:cubicBezTo>
                    <a:pt x="1016639" y="138264"/>
                    <a:pt x="1001374" y="153529"/>
                    <a:pt x="982543" y="153529"/>
                  </a:cubicBezTo>
                  <a:lnTo>
                    <a:pt x="34096" y="153529"/>
                  </a:lnTo>
                  <a:cubicBezTo>
                    <a:pt x="25053" y="153529"/>
                    <a:pt x="16381" y="149937"/>
                    <a:pt x="9987" y="143542"/>
                  </a:cubicBezTo>
                  <a:cubicBezTo>
                    <a:pt x="3592" y="137148"/>
                    <a:pt x="0" y="128476"/>
                    <a:pt x="0" y="119433"/>
                  </a:cubicBezTo>
                  <a:lnTo>
                    <a:pt x="0" y="34096"/>
                  </a:lnTo>
                  <a:cubicBezTo>
                    <a:pt x="0" y="25053"/>
                    <a:pt x="3592" y="16381"/>
                    <a:pt x="9987" y="9987"/>
                  </a:cubicBezTo>
                  <a:cubicBezTo>
                    <a:pt x="16381" y="3592"/>
                    <a:pt x="25053" y="0"/>
                    <a:pt x="34096" y="0"/>
                  </a:cubicBezTo>
                  <a:close/>
                </a:path>
              </a:pathLst>
            </a:custGeom>
            <a:solidFill>
              <a:srgbClr val="7ED957"/>
            </a:solidFill>
          </p:spPr>
        </p:sp>
        <p:sp>
          <p:nvSpPr>
            <p:cNvPr name="TextBox 10" id="10"/>
            <p:cNvSpPr txBox="true"/>
            <p:nvPr/>
          </p:nvSpPr>
          <p:spPr>
            <a:xfrm>
              <a:off x="0" y="-47625"/>
              <a:ext cx="1016639" cy="201154"/>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0">
            <a:off x="2702978" y="6469198"/>
            <a:ext cx="3860053" cy="591035"/>
            <a:chOff x="0" y="0"/>
            <a:chExt cx="1016639" cy="155664"/>
          </a:xfrm>
        </p:grpSpPr>
        <p:sp>
          <p:nvSpPr>
            <p:cNvPr name="Freeform 12" id="12"/>
            <p:cNvSpPr/>
            <p:nvPr/>
          </p:nvSpPr>
          <p:spPr>
            <a:xfrm flipH="false" flipV="false" rot="0">
              <a:off x="0" y="0"/>
              <a:ext cx="1016639" cy="155664"/>
            </a:xfrm>
            <a:custGeom>
              <a:avLst/>
              <a:gdLst/>
              <a:ahLst/>
              <a:cxnLst/>
              <a:rect r="r" b="b" t="t" l="l"/>
              <a:pathLst>
                <a:path h="155664" w="1016639">
                  <a:moveTo>
                    <a:pt x="34096" y="0"/>
                  </a:moveTo>
                  <a:lnTo>
                    <a:pt x="982543" y="0"/>
                  </a:lnTo>
                  <a:cubicBezTo>
                    <a:pt x="1001374" y="0"/>
                    <a:pt x="1016639" y="15265"/>
                    <a:pt x="1016639" y="34096"/>
                  </a:cubicBezTo>
                  <a:lnTo>
                    <a:pt x="1016639" y="121567"/>
                  </a:lnTo>
                  <a:cubicBezTo>
                    <a:pt x="1016639" y="130610"/>
                    <a:pt x="1013047" y="139283"/>
                    <a:pt x="1006653" y="145677"/>
                  </a:cubicBezTo>
                  <a:cubicBezTo>
                    <a:pt x="1000259" y="152071"/>
                    <a:pt x="991586" y="155664"/>
                    <a:pt x="982543" y="155664"/>
                  </a:cubicBezTo>
                  <a:lnTo>
                    <a:pt x="34096" y="155664"/>
                  </a:lnTo>
                  <a:cubicBezTo>
                    <a:pt x="15265" y="155664"/>
                    <a:pt x="0" y="140398"/>
                    <a:pt x="0" y="121567"/>
                  </a:cubicBezTo>
                  <a:lnTo>
                    <a:pt x="0" y="34096"/>
                  </a:lnTo>
                  <a:cubicBezTo>
                    <a:pt x="0" y="25053"/>
                    <a:pt x="3592" y="16381"/>
                    <a:pt x="9987" y="9987"/>
                  </a:cubicBezTo>
                  <a:cubicBezTo>
                    <a:pt x="16381" y="3592"/>
                    <a:pt x="25053" y="0"/>
                    <a:pt x="34096" y="0"/>
                  </a:cubicBezTo>
                  <a:close/>
                </a:path>
              </a:pathLst>
            </a:custGeom>
            <a:solidFill>
              <a:srgbClr val="FF751F"/>
            </a:solidFill>
          </p:spPr>
        </p:sp>
        <p:sp>
          <p:nvSpPr>
            <p:cNvPr name="TextBox 13" id="13"/>
            <p:cNvSpPr txBox="true"/>
            <p:nvPr/>
          </p:nvSpPr>
          <p:spPr>
            <a:xfrm>
              <a:off x="0" y="-47625"/>
              <a:ext cx="1016639" cy="203289"/>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2702978" y="2399808"/>
            <a:ext cx="3860053" cy="582930"/>
            <a:chOff x="0" y="0"/>
            <a:chExt cx="1016639" cy="153529"/>
          </a:xfrm>
        </p:grpSpPr>
        <p:sp>
          <p:nvSpPr>
            <p:cNvPr name="Freeform 15" id="15"/>
            <p:cNvSpPr/>
            <p:nvPr/>
          </p:nvSpPr>
          <p:spPr>
            <a:xfrm flipH="false" flipV="false" rot="0">
              <a:off x="0" y="0"/>
              <a:ext cx="1016639" cy="153529"/>
            </a:xfrm>
            <a:custGeom>
              <a:avLst/>
              <a:gdLst/>
              <a:ahLst/>
              <a:cxnLst/>
              <a:rect r="r" b="b" t="t" l="l"/>
              <a:pathLst>
                <a:path h="153529" w="1016639">
                  <a:moveTo>
                    <a:pt x="34096" y="0"/>
                  </a:moveTo>
                  <a:lnTo>
                    <a:pt x="982543" y="0"/>
                  </a:lnTo>
                  <a:cubicBezTo>
                    <a:pt x="1001374" y="0"/>
                    <a:pt x="1016639" y="15265"/>
                    <a:pt x="1016639" y="34096"/>
                  </a:cubicBezTo>
                  <a:lnTo>
                    <a:pt x="1016639" y="119433"/>
                  </a:lnTo>
                  <a:cubicBezTo>
                    <a:pt x="1016639" y="138264"/>
                    <a:pt x="1001374" y="153529"/>
                    <a:pt x="982543" y="153529"/>
                  </a:cubicBezTo>
                  <a:lnTo>
                    <a:pt x="34096" y="153529"/>
                  </a:lnTo>
                  <a:cubicBezTo>
                    <a:pt x="25053" y="153529"/>
                    <a:pt x="16381" y="149937"/>
                    <a:pt x="9987" y="143542"/>
                  </a:cubicBezTo>
                  <a:cubicBezTo>
                    <a:pt x="3592" y="137148"/>
                    <a:pt x="0" y="128476"/>
                    <a:pt x="0" y="119433"/>
                  </a:cubicBezTo>
                  <a:lnTo>
                    <a:pt x="0" y="34096"/>
                  </a:lnTo>
                  <a:cubicBezTo>
                    <a:pt x="0" y="25053"/>
                    <a:pt x="3592" y="16381"/>
                    <a:pt x="9987" y="9987"/>
                  </a:cubicBezTo>
                  <a:cubicBezTo>
                    <a:pt x="16381" y="3592"/>
                    <a:pt x="25053" y="0"/>
                    <a:pt x="34096" y="0"/>
                  </a:cubicBezTo>
                  <a:close/>
                </a:path>
              </a:pathLst>
            </a:custGeom>
            <a:solidFill>
              <a:srgbClr val="5CE1E6"/>
            </a:solidFill>
          </p:spPr>
        </p:sp>
        <p:sp>
          <p:nvSpPr>
            <p:cNvPr name="TextBox 16" id="16"/>
            <p:cNvSpPr txBox="true"/>
            <p:nvPr/>
          </p:nvSpPr>
          <p:spPr>
            <a:xfrm>
              <a:off x="0" y="-47625"/>
              <a:ext cx="1016639" cy="201154"/>
            </a:xfrm>
            <a:prstGeom prst="rect">
              <a:avLst/>
            </a:prstGeom>
          </p:spPr>
          <p:txBody>
            <a:bodyPr anchor="ctr" rtlCol="false" tIns="50800" lIns="50800" bIns="50800" rIns="50800"/>
            <a:lstStyle/>
            <a:p>
              <a:pPr algn="ctr">
                <a:lnSpc>
                  <a:spcPts val="3499"/>
                </a:lnSpc>
              </a:pPr>
              <a:r>
                <a:rPr lang="en-US" b="true" sz="2499">
                  <a:solidFill>
                    <a:srgbClr val="000000"/>
                  </a:solidFill>
                  <a:latin typeface="Lato Bold"/>
                  <a:ea typeface="Lato Bold"/>
                  <a:cs typeface="Lato Bold"/>
                  <a:sym typeface="Lato Bold"/>
                </a:rPr>
                <a:t>initial addRoundKey</a:t>
              </a:r>
            </a:p>
          </p:txBody>
        </p:sp>
      </p:grpSp>
      <p:grpSp>
        <p:nvGrpSpPr>
          <p:cNvPr name="Group 17" id="17"/>
          <p:cNvGrpSpPr/>
          <p:nvPr/>
        </p:nvGrpSpPr>
        <p:grpSpPr>
          <a:xfrm rot="0">
            <a:off x="2702978" y="8201306"/>
            <a:ext cx="3860053" cy="582930"/>
            <a:chOff x="0" y="0"/>
            <a:chExt cx="1016639" cy="153529"/>
          </a:xfrm>
        </p:grpSpPr>
        <p:sp>
          <p:nvSpPr>
            <p:cNvPr name="Freeform 18" id="18"/>
            <p:cNvSpPr/>
            <p:nvPr/>
          </p:nvSpPr>
          <p:spPr>
            <a:xfrm flipH="false" flipV="false" rot="0">
              <a:off x="0" y="0"/>
              <a:ext cx="1016639" cy="153529"/>
            </a:xfrm>
            <a:custGeom>
              <a:avLst/>
              <a:gdLst/>
              <a:ahLst/>
              <a:cxnLst/>
              <a:rect r="r" b="b" t="t" l="l"/>
              <a:pathLst>
                <a:path h="153529" w="1016639">
                  <a:moveTo>
                    <a:pt x="34096" y="0"/>
                  </a:moveTo>
                  <a:lnTo>
                    <a:pt x="982543" y="0"/>
                  </a:lnTo>
                  <a:cubicBezTo>
                    <a:pt x="1001374" y="0"/>
                    <a:pt x="1016639" y="15265"/>
                    <a:pt x="1016639" y="34096"/>
                  </a:cubicBezTo>
                  <a:lnTo>
                    <a:pt x="1016639" y="119433"/>
                  </a:lnTo>
                  <a:cubicBezTo>
                    <a:pt x="1016639" y="138264"/>
                    <a:pt x="1001374" y="153529"/>
                    <a:pt x="982543" y="153529"/>
                  </a:cubicBezTo>
                  <a:lnTo>
                    <a:pt x="34096" y="153529"/>
                  </a:lnTo>
                  <a:cubicBezTo>
                    <a:pt x="25053" y="153529"/>
                    <a:pt x="16381" y="149937"/>
                    <a:pt x="9987" y="143542"/>
                  </a:cubicBezTo>
                  <a:cubicBezTo>
                    <a:pt x="3592" y="137148"/>
                    <a:pt x="0" y="128476"/>
                    <a:pt x="0" y="119433"/>
                  </a:cubicBezTo>
                  <a:lnTo>
                    <a:pt x="0" y="34096"/>
                  </a:lnTo>
                  <a:cubicBezTo>
                    <a:pt x="0" y="25053"/>
                    <a:pt x="3592" y="16381"/>
                    <a:pt x="9987" y="9987"/>
                  </a:cubicBezTo>
                  <a:cubicBezTo>
                    <a:pt x="16381" y="3592"/>
                    <a:pt x="25053" y="0"/>
                    <a:pt x="34096" y="0"/>
                  </a:cubicBezTo>
                  <a:close/>
                </a:path>
              </a:pathLst>
            </a:custGeom>
            <a:solidFill>
              <a:srgbClr val="38B6FF"/>
            </a:solidFill>
          </p:spPr>
        </p:sp>
        <p:sp>
          <p:nvSpPr>
            <p:cNvPr name="TextBox 19" id="19"/>
            <p:cNvSpPr txBox="true"/>
            <p:nvPr/>
          </p:nvSpPr>
          <p:spPr>
            <a:xfrm>
              <a:off x="0" y="-47625"/>
              <a:ext cx="1016639" cy="201154"/>
            </a:xfrm>
            <a:prstGeom prst="rect">
              <a:avLst/>
            </a:prstGeom>
          </p:spPr>
          <p:txBody>
            <a:bodyPr anchor="ctr" rtlCol="false" tIns="50800" lIns="50800" bIns="50800" rIns="50800"/>
            <a:lstStyle/>
            <a:p>
              <a:pPr algn="ctr">
                <a:lnSpc>
                  <a:spcPts val="3499"/>
                </a:lnSpc>
              </a:pPr>
            </a:p>
          </p:txBody>
        </p:sp>
      </p:grpSp>
      <p:grpSp>
        <p:nvGrpSpPr>
          <p:cNvPr name="Group 20" id="20"/>
          <p:cNvGrpSpPr/>
          <p:nvPr/>
        </p:nvGrpSpPr>
        <p:grpSpPr>
          <a:xfrm rot="0">
            <a:off x="3089955" y="7497446"/>
            <a:ext cx="3086100" cy="418110"/>
            <a:chOff x="0" y="0"/>
            <a:chExt cx="812800" cy="110119"/>
          </a:xfrm>
        </p:grpSpPr>
        <p:sp>
          <p:nvSpPr>
            <p:cNvPr name="Freeform 21" id="21"/>
            <p:cNvSpPr/>
            <p:nvPr/>
          </p:nvSpPr>
          <p:spPr>
            <a:xfrm flipH="false" flipV="false" rot="0">
              <a:off x="0" y="0"/>
              <a:ext cx="812800" cy="110119"/>
            </a:xfrm>
            <a:custGeom>
              <a:avLst/>
              <a:gdLst/>
              <a:ahLst/>
              <a:cxnLst/>
              <a:rect r="r" b="b" t="t" l="l"/>
              <a:pathLst>
                <a:path h="110119" w="812800">
                  <a:moveTo>
                    <a:pt x="203200" y="110119"/>
                  </a:moveTo>
                  <a:lnTo>
                    <a:pt x="609600" y="110119"/>
                  </a:lnTo>
                  <a:lnTo>
                    <a:pt x="812800" y="0"/>
                  </a:lnTo>
                  <a:lnTo>
                    <a:pt x="0" y="0"/>
                  </a:lnTo>
                  <a:lnTo>
                    <a:pt x="203200" y="110119"/>
                  </a:lnTo>
                  <a:close/>
                </a:path>
              </a:pathLst>
            </a:custGeom>
            <a:solidFill>
              <a:srgbClr val="618BC1"/>
            </a:solidFill>
          </p:spPr>
        </p:sp>
        <p:sp>
          <p:nvSpPr>
            <p:cNvPr name="TextBox 22" id="22"/>
            <p:cNvSpPr txBox="true"/>
            <p:nvPr/>
          </p:nvSpPr>
          <p:spPr>
            <a:xfrm>
              <a:off x="127000" y="-38100"/>
              <a:ext cx="558800" cy="148219"/>
            </a:xfrm>
            <a:prstGeom prst="rect">
              <a:avLst/>
            </a:prstGeom>
          </p:spPr>
          <p:txBody>
            <a:bodyPr anchor="ctr" rtlCol="false" tIns="50800" lIns="50800" bIns="50800" rIns="50800"/>
            <a:lstStyle/>
            <a:p>
              <a:pPr algn="ctr">
                <a:lnSpc>
                  <a:spcPts val="2380"/>
                </a:lnSpc>
              </a:pPr>
              <a:r>
                <a:rPr lang="en-US" b="true" sz="1700">
                  <a:solidFill>
                    <a:srgbClr val="000000"/>
                  </a:solidFill>
                  <a:latin typeface="Lato Bold"/>
                  <a:ea typeface="Lato Bold"/>
                  <a:cs typeface="Lato Bold"/>
                  <a:sym typeface="Lato Bold"/>
                </a:rPr>
                <a:t>MUX</a:t>
              </a:r>
            </a:p>
          </p:txBody>
        </p:sp>
      </p:grpSp>
      <p:sp>
        <p:nvSpPr>
          <p:cNvPr name="AutoShape 23" id="23"/>
          <p:cNvSpPr/>
          <p:nvPr/>
        </p:nvSpPr>
        <p:spPr>
          <a:xfrm flipH="true" flipV="true">
            <a:off x="4633005" y="7060233"/>
            <a:ext cx="0" cy="437213"/>
          </a:xfrm>
          <a:prstGeom prst="line">
            <a:avLst/>
          </a:prstGeom>
          <a:ln cap="flat" w="38100">
            <a:solidFill>
              <a:srgbClr val="FFFFFF"/>
            </a:solidFill>
            <a:prstDash val="solid"/>
            <a:headEnd type="arrow" len="sm" w="med"/>
            <a:tailEnd type="none" len="sm" w="sm"/>
          </a:ln>
        </p:spPr>
      </p:sp>
      <p:sp>
        <p:nvSpPr>
          <p:cNvPr name="AutoShape 24" id="24"/>
          <p:cNvSpPr/>
          <p:nvPr/>
        </p:nvSpPr>
        <p:spPr>
          <a:xfrm flipV="true">
            <a:off x="4164673" y="6188972"/>
            <a:ext cx="468332" cy="1308474"/>
          </a:xfrm>
          <a:prstGeom prst="line">
            <a:avLst/>
          </a:prstGeom>
          <a:ln cap="flat" w="38100">
            <a:solidFill>
              <a:srgbClr val="FFFFFF"/>
            </a:solidFill>
            <a:prstDash val="solid"/>
            <a:headEnd type="arrow" len="sm" w="med"/>
            <a:tailEnd type="none" len="sm" w="sm"/>
          </a:ln>
        </p:spPr>
      </p:sp>
      <p:sp>
        <p:nvSpPr>
          <p:cNvPr name="AutoShape 25" id="25"/>
          <p:cNvSpPr/>
          <p:nvPr/>
        </p:nvSpPr>
        <p:spPr>
          <a:xfrm flipV="true">
            <a:off x="4633005" y="7915556"/>
            <a:ext cx="0" cy="285750"/>
          </a:xfrm>
          <a:prstGeom prst="line">
            <a:avLst/>
          </a:prstGeom>
          <a:ln cap="flat" w="38100">
            <a:solidFill>
              <a:srgbClr val="FFFFFF"/>
            </a:solidFill>
            <a:prstDash val="solid"/>
            <a:headEnd type="arrow" len="sm" w="med"/>
            <a:tailEnd type="none" len="sm" w="sm"/>
          </a:ln>
        </p:spPr>
      </p:sp>
      <p:sp>
        <p:nvSpPr>
          <p:cNvPr name="AutoShape 26" id="26"/>
          <p:cNvSpPr/>
          <p:nvPr/>
        </p:nvSpPr>
        <p:spPr>
          <a:xfrm flipH="true" flipV="true">
            <a:off x="4633005" y="5908747"/>
            <a:ext cx="0" cy="560451"/>
          </a:xfrm>
          <a:prstGeom prst="line">
            <a:avLst/>
          </a:prstGeom>
          <a:ln cap="flat" w="38100">
            <a:solidFill>
              <a:srgbClr val="FFFFFF"/>
            </a:solidFill>
            <a:prstDash val="solid"/>
            <a:headEnd type="arrow" len="sm" w="med"/>
            <a:tailEnd type="none" len="sm" w="sm"/>
          </a:ln>
        </p:spPr>
      </p:sp>
      <p:sp>
        <p:nvSpPr>
          <p:cNvPr name="AutoShape 27" id="27"/>
          <p:cNvSpPr/>
          <p:nvPr/>
        </p:nvSpPr>
        <p:spPr>
          <a:xfrm flipH="true">
            <a:off x="5790292" y="7706501"/>
            <a:ext cx="598054" cy="0"/>
          </a:xfrm>
          <a:prstGeom prst="line">
            <a:avLst/>
          </a:prstGeom>
          <a:ln cap="flat" w="38100">
            <a:solidFill>
              <a:srgbClr val="FFFFFF"/>
            </a:solidFill>
            <a:prstDash val="solid"/>
            <a:headEnd type="none" len="sm" w="sm"/>
            <a:tailEnd type="arrow" len="sm" w="med"/>
          </a:ln>
        </p:spPr>
      </p:sp>
      <p:sp>
        <p:nvSpPr>
          <p:cNvPr name="TextBox 28" id="28"/>
          <p:cNvSpPr txBox="true"/>
          <p:nvPr/>
        </p:nvSpPr>
        <p:spPr>
          <a:xfrm rot="0">
            <a:off x="6272155" y="6726615"/>
            <a:ext cx="1670777" cy="1186982"/>
          </a:xfrm>
          <a:prstGeom prst="rect">
            <a:avLst/>
          </a:prstGeom>
        </p:spPr>
        <p:txBody>
          <a:bodyPr anchor="t" rtlCol="false" tIns="0" lIns="0" bIns="0" rIns="0">
            <a:spAutoFit/>
          </a:bodyPr>
          <a:lstStyle/>
          <a:p>
            <a:pPr algn="ctr">
              <a:lnSpc>
                <a:spcPts val="2349"/>
              </a:lnSpc>
            </a:pPr>
            <a:r>
              <a:rPr lang="en-US" sz="1678" b="true">
                <a:solidFill>
                  <a:srgbClr val="FBF9F1"/>
                </a:solidFill>
                <a:latin typeface="Lato Bold"/>
                <a:ea typeface="Lato Bold"/>
                <a:cs typeface="Lato Bold"/>
                <a:sym typeface="Lato Bold"/>
              </a:rPr>
              <a:t>Round</a:t>
            </a:r>
          </a:p>
          <a:p>
            <a:pPr algn="ctr">
              <a:lnSpc>
                <a:spcPts val="2349"/>
              </a:lnSpc>
              <a:spcBef>
                <a:spcPct val="0"/>
              </a:spcBef>
            </a:pPr>
            <a:r>
              <a:rPr lang="en-US" b="true" sz="1678">
                <a:solidFill>
                  <a:srgbClr val="FBF9F1"/>
                </a:solidFill>
                <a:latin typeface="Lato Bold"/>
                <a:ea typeface="Lato Bold"/>
                <a:cs typeface="Lato Bold"/>
                <a:sym typeface="Lato Bold"/>
              </a:rPr>
              <a:t>Last round (bypass MixColumns</a:t>
            </a:r>
          </a:p>
        </p:txBody>
      </p:sp>
      <p:sp>
        <p:nvSpPr>
          <p:cNvPr name="TextBox 29" id="29"/>
          <p:cNvSpPr txBox="true"/>
          <p:nvPr/>
        </p:nvSpPr>
        <p:spPr>
          <a:xfrm rot="0">
            <a:off x="3567643" y="586459"/>
            <a:ext cx="2168823"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Input - 128 bits</a:t>
            </a:r>
          </a:p>
        </p:txBody>
      </p:sp>
      <p:sp>
        <p:nvSpPr>
          <p:cNvPr name="AutoShape 30" id="30"/>
          <p:cNvSpPr/>
          <p:nvPr/>
        </p:nvSpPr>
        <p:spPr>
          <a:xfrm flipV="true">
            <a:off x="4633005" y="5040067"/>
            <a:ext cx="0" cy="285750"/>
          </a:xfrm>
          <a:prstGeom prst="line">
            <a:avLst/>
          </a:prstGeom>
          <a:ln cap="flat" w="38100">
            <a:solidFill>
              <a:srgbClr val="FFFFFF"/>
            </a:solidFill>
            <a:prstDash val="solid"/>
            <a:headEnd type="arrow" len="sm" w="med"/>
            <a:tailEnd type="none" len="sm" w="sm"/>
          </a:ln>
        </p:spPr>
      </p:sp>
      <p:sp>
        <p:nvSpPr>
          <p:cNvPr name="AutoShape 31" id="31"/>
          <p:cNvSpPr/>
          <p:nvPr/>
        </p:nvSpPr>
        <p:spPr>
          <a:xfrm flipH="true" flipV="true">
            <a:off x="4633005" y="4024142"/>
            <a:ext cx="0" cy="425882"/>
          </a:xfrm>
          <a:prstGeom prst="line">
            <a:avLst/>
          </a:prstGeom>
          <a:ln cap="flat" w="38100">
            <a:solidFill>
              <a:srgbClr val="FFFFFF"/>
            </a:solidFill>
            <a:prstDash val="solid"/>
            <a:headEnd type="arrow" len="sm" w="med"/>
            <a:tailEnd type="none" len="sm" w="sm"/>
          </a:ln>
        </p:spPr>
      </p:sp>
      <p:sp>
        <p:nvSpPr>
          <p:cNvPr name="AutoShape 32" id="32"/>
          <p:cNvSpPr/>
          <p:nvPr/>
        </p:nvSpPr>
        <p:spPr>
          <a:xfrm flipV="true">
            <a:off x="4633005" y="2115512"/>
            <a:ext cx="0" cy="284295"/>
          </a:xfrm>
          <a:prstGeom prst="line">
            <a:avLst/>
          </a:prstGeom>
          <a:ln cap="flat" w="38100">
            <a:solidFill>
              <a:srgbClr val="FFFFFF"/>
            </a:solidFill>
            <a:prstDash val="solid"/>
            <a:headEnd type="arrow" len="sm" w="med"/>
            <a:tailEnd type="none" len="sm" w="sm"/>
          </a:ln>
        </p:spPr>
      </p:sp>
      <p:sp>
        <p:nvSpPr>
          <p:cNvPr name="AutoShape 33" id="33"/>
          <p:cNvSpPr/>
          <p:nvPr/>
        </p:nvSpPr>
        <p:spPr>
          <a:xfrm flipV="true">
            <a:off x="4633005" y="1119333"/>
            <a:ext cx="19050" cy="413250"/>
          </a:xfrm>
          <a:prstGeom prst="line">
            <a:avLst/>
          </a:prstGeom>
          <a:ln cap="flat" w="38100">
            <a:solidFill>
              <a:srgbClr val="FFFFFF"/>
            </a:solidFill>
            <a:prstDash val="solid"/>
            <a:headEnd type="arrow" len="sm" w="med"/>
            <a:tailEnd type="none" len="sm" w="sm"/>
          </a:ln>
        </p:spPr>
      </p:sp>
      <p:grpSp>
        <p:nvGrpSpPr>
          <p:cNvPr name="Group 34" id="34"/>
          <p:cNvGrpSpPr/>
          <p:nvPr/>
        </p:nvGrpSpPr>
        <p:grpSpPr>
          <a:xfrm rot="0">
            <a:off x="2702978" y="9069986"/>
            <a:ext cx="3860053" cy="582930"/>
            <a:chOff x="0" y="0"/>
            <a:chExt cx="1016639" cy="153529"/>
          </a:xfrm>
        </p:grpSpPr>
        <p:sp>
          <p:nvSpPr>
            <p:cNvPr name="Freeform 35" id="35"/>
            <p:cNvSpPr/>
            <p:nvPr/>
          </p:nvSpPr>
          <p:spPr>
            <a:xfrm flipH="false" flipV="false" rot="0">
              <a:off x="0" y="0"/>
              <a:ext cx="1016639" cy="153529"/>
            </a:xfrm>
            <a:custGeom>
              <a:avLst/>
              <a:gdLst/>
              <a:ahLst/>
              <a:cxnLst/>
              <a:rect r="r" b="b" t="t" l="l"/>
              <a:pathLst>
                <a:path h="153529" w="1016639">
                  <a:moveTo>
                    <a:pt x="34096" y="0"/>
                  </a:moveTo>
                  <a:lnTo>
                    <a:pt x="982543" y="0"/>
                  </a:lnTo>
                  <a:cubicBezTo>
                    <a:pt x="1001374" y="0"/>
                    <a:pt x="1016639" y="15265"/>
                    <a:pt x="1016639" y="34096"/>
                  </a:cubicBezTo>
                  <a:lnTo>
                    <a:pt x="1016639" y="119433"/>
                  </a:lnTo>
                  <a:cubicBezTo>
                    <a:pt x="1016639" y="138264"/>
                    <a:pt x="1001374" y="153529"/>
                    <a:pt x="982543" y="153529"/>
                  </a:cubicBezTo>
                  <a:lnTo>
                    <a:pt x="34096" y="153529"/>
                  </a:lnTo>
                  <a:cubicBezTo>
                    <a:pt x="25053" y="153529"/>
                    <a:pt x="16381" y="149937"/>
                    <a:pt x="9987" y="143542"/>
                  </a:cubicBezTo>
                  <a:cubicBezTo>
                    <a:pt x="3592" y="137148"/>
                    <a:pt x="0" y="128476"/>
                    <a:pt x="0" y="119433"/>
                  </a:cubicBezTo>
                  <a:lnTo>
                    <a:pt x="0" y="34096"/>
                  </a:lnTo>
                  <a:cubicBezTo>
                    <a:pt x="0" y="25053"/>
                    <a:pt x="3592" y="16381"/>
                    <a:pt x="9987" y="9987"/>
                  </a:cubicBezTo>
                  <a:cubicBezTo>
                    <a:pt x="16381" y="3592"/>
                    <a:pt x="25053" y="0"/>
                    <a:pt x="34096" y="0"/>
                  </a:cubicBezTo>
                  <a:close/>
                </a:path>
              </a:pathLst>
            </a:custGeom>
            <a:solidFill>
              <a:srgbClr val="FF3131"/>
            </a:solidFill>
          </p:spPr>
        </p:sp>
        <p:sp>
          <p:nvSpPr>
            <p:cNvPr name="TextBox 36" id="36"/>
            <p:cNvSpPr txBox="true"/>
            <p:nvPr/>
          </p:nvSpPr>
          <p:spPr>
            <a:xfrm>
              <a:off x="0" y="-47625"/>
              <a:ext cx="1016639" cy="201154"/>
            </a:xfrm>
            <a:prstGeom prst="rect">
              <a:avLst/>
            </a:prstGeom>
          </p:spPr>
          <p:txBody>
            <a:bodyPr anchor="ctr" rtlCol="false" tIns="50800" lIns="50800" bIns="50800" rIns="50800"/>
            <a:lstStyle/>
            <a:p>
              <a:pPr algn="ctr">
                <a:lnSpc>
                  <a:spcPts val="3499"/>
                </a:lnSpc>
              </a:pPr>
            </a:p>
          </p:txBody>
        </p:sp>
      </p:grpSp>
      <p:sp>
        <p:nvSpPr>
          <p:cNvPr name="AutoShape 37" id="37"/>
          <p:cNvSpPr/>
          <p:nvPr/>
        </p:nvSpPr>
        <p:spPr>
          <a:xfrm flipV="true">
            <a:off x="4633005" y="8784236"/>
            <a:ext cx="0" cy="285750"/>
          </a:xfrm>
          <a:prstGeom prst="line">
            <a:avLst/>
          </a:prstGeom>
          <a:ln cap="flat" w="38100">
            <a:solidFill>
              <a:srgbClr val="FFFFFF"/>
            </a:solidFill>
            <a:prstDash val="solid"/>
            <a:headEnd type="arrow" len="sm" w="med"/>
            <a:tailEnd type="none" len="sm" w="sm"/>
          </a:ln>
        </p:spPr>
      </p:sp>
      <p:grpSp>
        <p:nvGrpSpPr>
          <p:cNvPr name="Group 38" id="38"/>
          <p:cNvGrpSpPr/>
          <p:nvPr/>
        </p:nvGrpSpPr>
        <p:grpSpPr>
          <a:xfrm rot="0">
            <a:off x="3089955" y="3488303"/>
            <a:ext cx="3086100" cy="535839"/>
            <a:chOff x="0" y="0"/>
            <a:chExt cx="812800" cy="141126"/>
          </a:xfrm>
        </p:grpSpPr>
        <p:sp>
          <p:nvSpPr>
            <p:cNvPr name="Freeform 39" id="39"/>
            <p:cNvSpPr/>
            <p:nvPr/>
          </p:nvSpPr>
          <p:spPr>
            <a:xfrm flipH="false" flipV="false" rot="0">
              <a:off x="0" y="0"/>
              <a:ext cx="812800" cy="141126"/>
            </a:xfrm>
            <a:custGeom>
              <a:avLst/>
              <a:gdLst/>
              <a:ahLst/>
              <a:cxnLst/>
              <a:rect r="r" b="b" t="t" l="l"/>
              <a:pathLst>
                <a:path h="141126" w="812800">
                  <a:moveTo>
                    <a:pt x="203200" y="141126"/>
                  </a:moveTo>
                  <a:lnTo>
                    <a:pt x="609600" y="141126"/>
                  </a:lnTo>
                  <a:lnTo>
                    <a:pt x="812800" y="0"/>
                  </a:lnTo>
                  <a:lnTo>
                    <a:pt x="0" y="0"/>
                  </a:lnTo>
                  <a:lnTo>
                    <a:pt x="203200" y="141126"/>
                  </a:lnTo>
                  <a:close/>
                </a:path>
              </a:pathLst>
            </a:custGeom>
            <a:solidFill>
              <a:srgbClr val="618BC1"/>
            </a:solidFill>
          </p:spPr>
        </p:sp>
        <p:sp>
          <p:nvSpPr>
            <p:cNvPr name="TextBox 40" id="40"/>
            <p:cNvSpPr txBox="true"/>
            <p:nvPr/>
          </p:nvSpPr>
          <p:spPr>
            <a:xfrm>
              <a:off x="127000" y="-38100"/>
              <a:ext cx="558800" cy="179226"/>
            </a:xfrm>
            <a:prstGeom prst="rect">
              <a:avLst/>
            </a:prstGeom>
          </p:spPr>
          <p:txBody>
            <a:bodyPr anchor="ctr" rtlCol="false" tIns="50800" lIns="50800" bIns="50800" rIns="50800"/>
            <a:lstStyle/>
            <a:p>
              <a:pPr algn="ctr">
                <a:lnSpc>
                  <a:spcPts val="2380"/>
                </a:lnSpc>
              </a:pPr>
              <a:r>
                <a:rPr lang="en-US" b="true" sz="1700">
                  <a:solidFill>
                    <a:srgbClr val="000000"/>
                  </a:solidFill>
                  <a:latin typeface="Lato Bold"/>
                  <a:ea typeface="Lato Bold"/>
                  <a:cs typeface="Lato Bold"/>
                  <a:sym typeface="Lato Bold"/>
                </a:rPr>
                <a:t>MUX</a:t>
              </a:r>
            </a:p>
          </p:txBody>
        </p:sp>
      </p:grpSp>
      <p:sp>
        <p:nvSpPr>
          <p:cNvPr name="AutoShape 41" id="41"/>
          <p:cNvSpPr/>
          <p:nvPr/>
        </p:nvSpPr>
        <p:spPr>
          <a:xfrm flipV="true">
            <a:off x="4633005" y="2982738"/>
            <a:ext cx="0" cy="505566"/>
          </a:xfrm>
          <a:prstGeom prst="line">
            <a:avLst/>
          </a:prstGeom>
          <a:ln cap="flat" w="38100">
            <a:solidFill>
              <a:srgbClr val="FFFFFF"/>
            </a:solidFill>
            <a:prstDash val="solid"/>
            <a:headEnd type="arrow" len="sm" w="med"/>
            <a:tailEnd type="none" len="sm" w="sm"/>
          </a:ln>
        </p:spPr>
      </p:sp>
      <p:sp>
        <p:nvSpPr>
          <p:cNvPr name="AutoShape 42" id="42"/>
          <p:cNvSpPr/>
          <p:nvPr/>
        </p:nvSpPr>
        <p:spPr>
          <a:xfrm flipV="true">
            <a:off x="2702978" y="3488303"/>
            <a:ext cx="1535407" cy="5004467"/>
          </a:xfrm>
          <a:prstGeom prst="line">
            <a:avLst/>
          </a:prstGeom>
          <a:ln cap="flat" w="38100">
            <a:solidFill>
              <a:srgbClr val="FFFFFF"/>
            </a:solidFill>
            <a:prstDash val="solid"/>
            <a:headEnd type="none" len="sm" w="sm"/>
            <a:tailEnd type="arrow" len="sm" w="med"/>
          </a:ln>
        </p:spPr>
      </p:sp>
      <p:sp>
        <p:nvSpPr>
          <p:cNvPr name="AutoShape 43" id="43"/>
          <p:cNvSpPr/>
          <p:nvPr/>
        </p:nvSpPr>
        <p:spPr>
          <a:xfrm flipH="true">
            <a:off x="5790292" y="3756223"/>
            <a:ext cx="598054" cy="0"/>
          </a:xfrm>
          <a:prstGeom prst="line">
            <a:avLst/>
          </a:prstGeom>
          <a:ln cap="flat" w="38100">
            <a:solidFill>
              <a:srgbClr val="FFFFFF"/>
            </a:solidFill>
            <a:prstDash val="solid"/>
            <a:headEnd type="none" len="sm" w="sm"/>
            <a:tailEnd type="arrow" len="sm" w="med"/>
          </a:ln>
        </p:spPr>
      </p:sp>
      <p:sp>
        <p:nvSpPr>
          <p:cNvPr name="TextBox 44" id="44"/>
          <p:cNvSpPr txBox="true"/>
          <p:nvPr/>
        </p:nvSpPr>
        <p:spPr>
          <a:xfrm rot="0">
            <a:off x="6563031" y="3404342"/>
            <a:ext cx="1089025" cy="585978"/>
          </a:xfrm>
          <a:prstGeom prst="rect">
            <a:avLst/>
          </a:prstGeom>
        </p:spPr>
        <p:txBody>
          <a:bodyPr anchor="t" rtlCol="false" tIns="0" lIns="0" bIns="0" rIns="0">
            <a:spAutoFit/>
          </a:bodyPr>
          <a:lstStyle/>
          <a:p>
            <a:pPr algn="ctr">
              <a:lnSpc>
                <a:spcPts val="2351"/>
              </a:lnSpc>
            </a:pPr>
            <a:r>
              <a:rPr lang="en-US" sz="1679" b="true">
                <a:solidFill>
                  <a:srgbClr val="FBF9F1"/>
                </a:solidFill>
                <a:latin typeface="Lato Bold"/>
                <a:ea typeface="Lato Bold"/>
                <a:cs typeface="Lato Bold"/>
                <a:sym typeface="Lato Bold"/>
              </a:rPr>
              <a:t>Round = 0</a:t>
            </a:r>
          </a:p>
          <a:p>
            <a:pPr algn="ctr">
              <a:lnSpc>
                <a:spcPts val="2351"/>
              </a:lnSpc>
              <a:spcBef>
                <a:spcPct val="0"/>
              </a:spcBef>
            </a:pPr>
            <a:r>
              <a:rPr lang="en-US" b="true" sz="1679">
                <a:solidFill>
                  <a:srgbClr val="FBF9F1"/>
                </a:solidFill>
                <a:latin typeface="Lato Bold"/>
                <a:ea typeface="Lato Bold"/>
                <a:cs typeface="Lato Bold"/>
                <a:sym typeface="Lato Bold"/>
              </a:rPr>
              <a:t>Round &gt;= 1</a:t>
            </a:r>
          </a:p>
        </p:txBody>
      </p:sp>
      <p:grpSp>
        <p:nvGrpSpPr>
          <p:cNvPr name="Group 45" id="45"/>
          <p:cNvGrpSpPr/>
          <p:nvPr/>
        </p:nvGrpSpPr>
        <p:grpSpPr>
          <a:xfrm rot="0">
            <a:off x="12612394" y="3051774"/>
            <a:ext cx="4366396" cy="4812684"/>
            <a:chOff x="0" y="0"/>
            <a:chExt cx="1149997" cy="1267538"/>
          </a:xfrm>
        </p:grpSpPr>
        <p:sp>
          <p:nvSpPr>
            <p:cNvPr name="Freeform 46" id="46"/>
            <p:cNvSpPr/>
            <p:nvPr/>
          </p:nvSpPr>
          <p:spPr>
            <a:xfrm flipH="false" flipV="false" rot="0">
              <a:off x="0" y="0"/>
              <a:ext cx="1149997" cy="1267538"/>
            </a:xfrm>
            <a:custGeom>
              <a:avLst/>
              <a:gdLst/>
              <a:ahLst/>
              <a:cxnLst/>
              <a:rect r="r" b="b" t="t" l="l"/>
              <a:pathLst>
                <a:path h="1267538" w="1149997">
                  <a:moveTo>
                    <a:pt x="30142" y="0"/>
                  </a:moveTo>
                  <a:lnTo>
                    <a:pt x="1119855" y="0"/>
                  </a:lnTo>
                  <a:cubicBezTo>
                    <a:pt x="1136502" y="0"/>
                    <a:pt x="1149997" y="13495"/>
                    <a:pt x="1149997" y="30142"/>
                  </a:cubicBezTo>
                  <a:lnTo>
                    <a:pt x="1149997" y="1237396"/>
                  </a:lnTo>
                  <a:cubicBezTo>
                    <a:pt x="1149997" y="1245390"/>
                    <a:pt x="1146822" y="1253057"/>
                    <a:pt x="1141169" y="1258710"/>
                  </a:cubicBezTo>
                  <a:cubicBezTo>
                    <a:pt x="1135516" y="1264362"/>
                    <a:pt x="1127849" y="1267538"/>
                    <a:pt x="1119855" y="1267538"/>
                  </a:cubicBezTo>
                  <a:lnTo>
                    <a:pt x="30142" y="1267538"/>
                  </a:lnTo>
                  <a:cubicBezTo>
                    <a:pt x="22148" y="1267538"/>
                    <a:pt x="14481" y="1264362"/>
                    <a:pt x="8828" y="1258710"/>
                  </a:cubicBezTo>
                  <a:cubicBezTo>
                    <a:pt x="3176" y="1253057"/>
                    <a:pt x="0" y="1245390"/>
                    <a:pt x="0" y="1237396"/>
                  </a:cubicBezTo>
                  <a:lnTo>
                    <a:pt x="0" y="30142"/>
                  </a:lnTo>
                  <a:cubicBezTo>
                    <a:pt x="0" y="22148"/>
                    <a:pt x="3176" y="14481"/>
                    <a:pt x="8828" y="8828"/>
                  </a:cubicBezTo>
                  <a:cubicBezTo>
                    <a:pt x="14481" y="3176"/>
                    <a:pt x="22148" y="0"/>
                    <a:pt x="30142" y="0"/>
                  </a:cubicBezTo>
                  <a:close/>
                </a:path>
              </a:pathLst>
            </a:custGeom>
            <a:solidFill>
              <a:srgbClr val="545454"/>
            </a:solidFill>
          </p:spPr>
        </p:sp>
        <p:sp>
          <p:nvSpPr>
            <p:cNvPr name="TextBox 47" id="47"/>
            <p:cNvSpPr txBox="true"/>
            <p:nvPr/>
          </p:nvSpPr>
          <p:spPr>
            <a:xfrm>
              <a:off x="0" y="-47625"/>
              <a:ext cx="1149997" cy="1315163"/>
            </a:xfrm>
            <a:prstGeom prst="rect">
              <a:avLst/>
            </a:prstGeom>
          </p:spPr>
          <p:txBody>
            <a:bodyPr anchor="ctr" rtlCol="false" tIns="50800" lIns="50800" bIns="50800" rIns="50800"/>
            <a:lstStyle/>
            <a:p>
              <a:pPr algn="ctr">
                <a:lnSpc>
                  <a:spcPts val="3499"/>
                </a:lnSpc>
              </a:pPr>
              <a:r>
                <a:rPr lang="en-US" sz="2499" b="true">
                  <a:solidFill>
                    <a:srgbClr val="000000"/>
                  </a:solidFill>
                  <a:latin typeface="Lato Bold"/>
                  <a:ea typeface="Lato Bold"/>
                  <a:cs typeface="Lato Bold"/>
                  <a:sym typeface="Lato Bold"/>
                </a:rPr>
                <a:t>Key expansion</a:t>
              </a:r>
            </a:p>
            <a:p>
              <a:pPr algn="ctr">
                <a:lnSpc>
                  <a:spcPts val="3499"/>
                </a:lnSpc>
              </a:pPr>
              <a:r>
                <a:rPr lang="en-US" b="true" sz="2499">
                  <a:solidFill>
                    <a:srgbClr val="000000"/>
                  </a:solidFill>
                  <a:latin typeface="Lato Bold"/>
                  <a:ea typeface="Lato Bold"/>
                  <a:cs typeface="Lato Bold"/>
                  <a:sym typeface="Lato Bold"/>
                </a:rPr>
                <a:t>Black box</a:t>
              </a:r>
            </a:p>
          </p:txBody>
        </p:sp>
      </p:grpSp>
      <p:sp>
        <p:nvSpPr>
          <p:cNvPr name="AutoShape 48" id="48"/>
          <p:cNvSpPr/>
          <p:nvPr/>
        </p:nvSpPr>
        <p:spPr>
          <a:xfrm flipH="true" flipV="true">
            <a:off x="14795592" y="2399808"/>
            <a:ext cx="0" cy="651966"/>
          </a:xfrm>
          <a:prstGeom prst="line">
            <a:avLst/>
          </a:prstGeom>
          <a:ln cap="flat" w="38100">
            <a:solidFill>
              <a:srgbClr val="FFFFFF"/>
            </a:solidFill>
            <a:prstDash val="solid"/>
            <a:headEnd type="arrow" len="sm" w="med"/>
            <a:tailEnd type="none" len="sm" w="sm"/>
          </a:ln>
        </p:spPr>
      </p:sp>
      <p:sp>
        <p:nvSpPr>
          <p:cNvPr name="TextBox 49" id="49"/>
          <p:cNvSpPr txBox="true"/>
          <p:nvPr/>
        </p:nvSpPr>
        <p:spPr>
          <a:xfrm rot="0">
            <a:off x="13820172" y="1776422"/>
            <a:ext cx="1950839"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Key - 128 bits</a:t>
            </a:r>
          </a:p>
        </p:txBody>
      </p:sp>
      <p:sp>
        <p:nvSpPr>
          <p:cNvPr name="AutoShape 50" id="50"/>
          <p:cNvSpPr/>
          <p:nvPr/>
        </p:nvSpPr>
        <p:spPr>
          <a:xfrm flipV="true">
            <a:off x="14795592" y="7864457"/>
            <a:ext cx="0" cy="919779"/>
          </a:xfrm>
          <a:prstGeom prst="line">
            <a:avLst/>
          </a:prstGeom>
          <a:ln cap="flat" w="38100">
            <a:solidFill>
              <a:srgbClr val="FFFFFF"/>
            </a:solidFill>
            <a:prstDash val="solid"/>
            <a:headEnd type="arrow" len="sm" w="med"/>
            <a:tailEnd type="none" len="sm" w="sm"/>
          </a:ln>
        </p:spPr>
      </p:sp>
      <p:sp>
        <p:nvSpPr>
          <p:cNvPr name="AutoShape 51" id="51"/>
          <p:cNvSpPr/>
          <p:nvPr/>
        </p:nvSpPr>
        <p:spPr>
          <a:xfrm>
            <a:off x="6563031" y="2691273"/>
            <a:ext cx="8232561" cy="34518"/>
          </a:xfrm>
          <a:prstGeom prst="line">
            <a:avLst/>
          </a:prstGeom>
          <a:ln cap="flat" w="38100">
            <a:solidFill>
              <a:srgbClr val="FF3131"/>
            </a:solidFill>
            <a:prstDash val="solid"/>
            <a:headEnd type="arrow" len="sm" w="med"/>
            <a:tailEnd type="none" len="sm" w="sm"/>
          </a:ln>
        </p:spPr>
      </p:sp>
      <p:sp>
        <p:nvSpPr>
          <p:cNvPr name="AutoShape 52" id="52"/>
          <p:cNvSpPr/>
          <p:nvPr/>
        </p:nvSpPr>
        <p:spPr>
          <a:xfrm>
            <a:off x="6563031" y="8492771"/>
            <a:ext cx="8232561" cy="0"/>
          </a:xfrm>
          <a:prstGeom prst="line">
            <a:avLst/>
          </a:prstGeom>
          <a:ln cap="flat" w="38100">
            <a:solidFill>
              <a:srgbClr val="FF3131"/>
            </a:solidFill>
            <a:prstDash val="solid"/>
            <a:headEnd type="arrow" len="sm" w="med"/>
            <a:tailEnd type="none" len="sm" w="sm"/>
          </a:ln>
        </p:spPr>
      </p:sp>
      <p:sp>
        <p:nvSpPr>
          <p:cNvPr name="TextBox 53" id="53"/>
          <p:cNvSpPr txBox="true"/>
          <p:nvPr/>
        </p:nvSpPr>
        <p:spPr>
          <a:xfrm rot="0">
            <a:off x="14053088" y="8835036"/>
            <a:ext cx="1485007"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Round key</a:t>
            </a:r>
          </a:p>
        </p:txBody>
      </p:sp>
      <p:grpSp>
        <p:nvGrpSpPr>
          <p:cNvPr name="Group 54" id="54"/>
          <p:cNvGrpSpPr/>
          <p:nvPr/>
        </p:nvGrpSpPr>
        <p:grpSpPr>
          <a:xfrm rot="0">
            <a:off x="3089955" y="4450024"/>
            <a:ext cx="3086100" cy="621122"/>
            <a:chOff x="0" y="0"/>
            <a:chExt cx="812800" cy="163588"/>
          </a:xfrm>
        </p:grpSpPr>
        <p:sp>
          <p:nvSpPr>
            <p:cNvPr name="Freeform 55" id="55"/>
            <p:cNvSpPr/>
            <p:nvPr/>
          </p:nvSpPr>
          <p:spPr>
            <a:xfrm flipH="false" flipV="false" rot="0">
              <a:off x="0" y="0"/>
              <a:ext cx="812800" cy="163588"/>
            </a:xfrm>
            <a:custGeom>
              <a:avLst/>
              <a:gdLst/>
              <a:ahLst/>
              <a:cxnLst/>
              <a:rect r="r" b="b" t="t" l="l"/>
              <a:pathLst>
                <a:path h="163588" w="812800">
                  <a:moveTo>
                    <a:pt x="42647" y="0"/>
                  </a:moveTo>
                  <a:lnTo>
                    <a:pt x="770153" y="0"/>
                  </a:lnTo>
                  <a:cubicBezTo>
                    <a:pt x="781464" y="0"/>
                    <a:pt x="792311" y="4493"/>
                    <a:pt x="800309" y="12491"/>
                  </a:cubicBezTo>
                  <a:cubicBezTo>
                    <a:pt x="808307" y="20489"/>
                    <a:pt x="812800" y="31336"/>
                    <a:pt x="812800" y="42647"/>
                  </a:cubicBezTo>
                  <a:lnTo>
                    <a:pt x="812800" y="120941"/>
                  </a:lnTo>
                  <a:cubicBezTo>
                    <a:pt x="812800" y="132251"/>
                    <a:pt x="808307" y="143099"/>
                    <a:pt x="800309" y="151097"/>
                  </a:cubicBezTo>
                  <a:cubicBezTo>
                    <a:pt x="792311" y="159095"/>
                    <a:pt x="781464" y="163588"/>
                    <a:pt x="770153" y="163588"/>
                  </a:cubicBezTo>
                  <a:lnTo>
                    <a:pt x="42647" y="163588"/>
                  </a:lnTo>
                  <a:cubicBezTo>
                    <a:pt x="31336" y="163588"/>
                    <a:pt x="20489" y="159095"/>
                    <a:pt x="12491" y="151097"/>
                  </a:cubicBezTo>
                  <a:cubicBezTo>
                    <a:pt x="4493" y="143099"/>
                    <a:pt x="0" y="132251"/>
                    <a:pt x="0" y="120941"/>
                  </a:cubicBezTo>
                  <a:lnTo>
                    <a:pt x="0" y="42647"/>
                  </a:lnTo>
                  <a:cubicBezTo>
                    <a:pt x="0" y="31336"/>
                    <a:pt x="4493" y="20489"/>
                    <a:pt x="12491" y="12491"/>
                  </a:cubicBezTo>
                  <a:cubicBezTo>
                    <a:pt x="20489" y="4493"/>
                    <a:pt x="31336" y="0"/>
                    <a:pt x="42647" y="0"/>
                  </a:cubicBezTo>
                  <a:close/>
                </a:path>
              </a:pathLst>
            </a:custGeom>
            <a:solidFill>
              <a:srgbClr val="000000">
                <a:alpha val="0"/>
              </a:srgbClr>
            </a:solidFill>
          </p:spPr>
        </p:sp>
        <p:sp>
          <p:nvSpPr>
            <p:cNvPr name="TextBox 56" id="56"/>
            <p:cNvSpPr txBox="true"/>
            <p:nvPr/>
          </p:nvSpPr>
          <p:spPr>
            <a:xfrm>
              <a:off x="0" y="-47625"/>
              <a:ext cx="812800" cy="211213"/>
            </a:xfrm>
            <a:prstGeom prst="rect">
              <a:avLst/>
            </a:prstGeom>
          </p:spPr>
          <p:txBody>
            <a:bodyPr anchor="ctr" rtlCol="false" tIns="50800" lIns="50800" bIns="50800" rIns="50800"/>
            <a:lstStyle/>
            <a:p>
              <a:pPr algn="ctr">
                <a:lnSpc>
                  <a:spcPts val="3499"/>
                </a:lnSpc>
              </a:pPr>
              <a:r>
                <a:rPr lang="en-US" b="true" sz="2499">
                  <a:solidFill>
                    <a:srgbClr val="000000"/>
                  </a:solidFill>
                  <a:latin typeface="Lato Bold"/>
                  <a:ea typeface="Lato Bold"/>
                  <a:cs typeface="Lato Bold"/>
                  <a:sym typeface="Lato Bold"/>
                </a:rPr>
                <a:t>SubBytes</a:t>
              </a:r>
            </a:p>
          </p:txBody>
        </p:sp>
      </p:grpSp>
      <p:grpSp>
        <p:nvGrpSpPr>
          <p:cNvPr name="Group 57" id="57"/>
          <p:cNvGrpSpPr/>
          <p:nvPr/>
        </p:nvGrpSpPr>
        <p:grpSpPr>
          <a:xfrm rot="0">
            <a:off x="3089955" y="5318796"/>
            <a:ext cx="3086100" cy="621122"/>
            <a:chOff x="0" y="0"/>
            <a:chExt cx="812800" cy="163588"/>
          </a:xfrm>
        </p:grpSpPr>
        <p:sp>
          <p:nvSpPr>
            <p:cNvPr name="Freeform 58" id="58"/>
            <p:cNvSpPr/>
            <p:nvPr/>
          </p:nvSpPr>
          <p:spPr>
            <a:xfrm flipH="false" flipV="false" rot="0">
              <a:off x="0" y="0"/>
              <a:ext cx="812800" cy="163588"/>
            </a:xfrm>
            <a:custGeom>
              <a:avLst/>
              <a:gdLst/>
              <a:ahLst/>
              <a:cxnLst/>
              <a:rect r="r" b="b" t="t" l="l"/>
              <a:pathLst>
                <a:path h="163588" w="812800">
                  <a:moveTo>
                    <a:pt x="42647" y="0"/>
                  </a:moveTo>
                  <a:lnTo>
                    <a:pt x="770153" y="0"/>
                  </a:lnTo>
                  <a:cubicBezTo>
                    <a:pt x="781464" y="0"/>
                    <a:pt x="792311" y="4493"/>
                    <a:pt x="800309" y="12491"/>
                  </a:cubicBezTo>
                  <a:cubicBezTo>
                    <a:pt x="808307" y="20489"/>
                    <a:pt x="812800" y="31336"/>
                    <a:pt x="812800" y="42647"/>
                  </a:cubicBezTo>
                  <a:lnTo>
                    <a:pt x="812800" y="120941"/>
                  </a:lnTo>
                  <a:cubicBezTo>
                    <a:pt x="812800" y="132251"/>
                    <a:pt x="808307" y="143099"/>
                    <a:pt x="800309" y="151097"/>
                  </a:cubicBezTo>
                  <a:cubicBezTo>
                    <a:pt x="792311" y="159095"/>
                    <a:pt x="781464" y="163588"/>
                    <a:pt x="770153" y="163588"/>
                  </a:cubicBezTo>
                  <a:lnTo>
                    <a:pt x="42647" y="163588"/>
                  </a:lnTo>
                  <a:cubicBezTo>
                    <a:pt x="31336" y="163588"/>
                    <a:pt x="20489" y="159095"/>
                    <a:pt x="12491" y="151097"/>
                  </a:cubicBezTo>
                  <a:cubicBezTo>
                    <a:pt x="4493" y="143099"/>
                    <a:pt x="0" y="132251"/>
                    <a:pt x="0" y="120941"/>
                  </a:cubicBezTo>
                  <a:lnTo>
                    <a:pt x="0" y="42647"/>
                  </a:lnTo>
                  <a:cubicBezTo>
                    <a:pt x="0" y="31336"/>
                    <a:pt x="4493" y="20489"/>
                    <a:pt x="12491" y="12491"/>
                  </a:cubicBezTo>
                  <a:cubicBezTo>
                    <a:pt x="20489" y="4493"/>
                    <a:pt x="31336" y="0"/>
                    <a:pt x="42647" y="0"/>
                  </a:cubicBezTo>
                  <a:close/>
                </a:path>
              </a:pathLst>
            </a:custGeom>
            <a:solidFill>
              <a:srgbClr val="000000">
                <a:alpha val="0"/>
              </a:srgbClr>
            </a:solidFill>
          </p:spPr>
        </p:sp>
        <p:sp>
          <p:nvSpPr>
            <p:cNvPr name="TextBox 59" id="59"/>
            <p:cNvSpPr txBox="true"/>
            <p:nvPr/>
          </p:nvSpPr>
          <p:spPr>
            <a:xfrm>
              <a:off x="0" y="-47625"/>
              <a:ext cx="812800" cy="211213"/>
            </a:xfrm>
            <a:prstGeom prst="rect">
              <a:avLst/>
            </a:prstGeom>
          </p:spPr>
          <p:txBody>
            <a:bodyPr anchor="ctr" rtlCol="false" tIns="50800" lIns="50800" bIns="50800" rIns="50800"/>
            <a:lstStyle/>
            <a:p>
              <a:pPr algn="ctr">
                <a:lnSpc>
                  <a:spcPts val="3499"/>
                </a:lnSpc>
              </a:pPr>
              <a:r>
                <a:rPr lang="en-US" b="true" sz="2499">
                  <a:solidFill>
                    <a:srgbClr val="000000"/>
                  </a:solidFill>
                  <a:latin typeface="Lato Bold"/>
                  <a:ea typeface="Lato Bold"/>
                  <a:cs typeface="Lato Bold"/>
                  <a:sym typeface="Lato Bold"/>
                </a:rPr>
                <a:t>ShiftRows</a:t>
              </a:r>
            </a:p>
          </p:txBody>
        </p:sp>
      </p:grpSp>
      <p:grpSp>
        <p:nvGrpSpPr>
          <p:cNvPr name="Group 60" id="60"/>
          <p:cNvGrpSpPr/>
          <p:nvPr/>
        </p:nvGrpSpPr>
        <p:grpSpPr>
          <a:xfrm rot="0">
            <a:off x="3089955" y="6469198"/>
            <a:ext cx="3086100" cy="621122"/>
            <a:chOff x="0" y="0"/>
            <a:chExt cx="812800" cy="163588"/>
          </a:xfrm>
        </p:grpSpPr>
        <p:sp>
          <p:nvSpPr>
            <p:cNvPr name="Freeform 61" id="61"/>
            <p:cNvSpPr/>
            <p:nvPr/>
          </p:nvSpPr>
          <p:spPr>
            <a:xfrm flipH="false" flipV="false" rot="0">
              <a:off x="0" y="0"/>
              <a:ext cx="812800" cy="163588"/>
            </a:xfrm>
            <a:custGeom>
              <a:avLst/>
              <a:gdLst/>
              <a:ahLst/>
              <a:cxnLst/>
              <a:rect r="r" b="b" t="t" l="l"/>
              <a:pathLst>
                <a:path h="163588" w="812800">
                  <a:moveTo>
                    <a:pt x="42647" y="0"/>
                  </a:moveTo>
                  <a:lnTo>
                    <a:pt x="770153" y="0"/>
                  </a:lnTo>
                  <a:cubicBezTo>
                    <a:pt x="781464" y="0"/>
                    <a:pt x="792311" y="4493"/>
                    <a:pt x="800309" y="12491"/>
                  </a:cubicBezTo>
                  <a:cubicBezTo>
                    <a:pt x="808307" y="20489"/>
                    <a:pt x="812800" y="31336"/>
                    <a:pt x="812800" y="42647"/>
                  </a:cubicBezTo>
                  <a:lnTo>
                    <a:pt x="812800" y="120941"/>
                  </a:lnTo>
                  <a:cubicBezTo>
                    <a:pt x="812800" y="132251"/>
                    <a:pt x="808307" y="143099"/>
                    <a:pt x="800309" y="151097"/>
                  </a:cubicBezTo>
                  <a:cubicBezTo>
                    <a:pt x="792311" y="159095"/>
                    <a:pt x="781464" y="163588"/>
                    <a:pt x="770153" y="163588"/>
                  </a:cubicBezTo>
                  <a:lnTo>
                    <a:pt x="42647" y="163588"/>
                  </a:lnTo>
                  <a:cubicBezTo>
                    <a:pt x="31336" y="163588"/>
                    <a:pt x="20489" y="159095"/>
                    <a:pt x="12491" y="151097"/>
                  </a:cubicBezTo>
                  <a:cubicBezTo>
                    <a:pt x="4493" y="143099"/>
                    <a:pt x="0" y="132251"/>
                    <a:pt x="0" y="120941"/>
                  </a:cubicBezTo>
                  <a:lnTo>
                    <a:pt x="0" y="42647"/>
                  </a:lnTo>
                  <a:cubicBezTo>
                    <a:pt x="0" y="31336"/>
                    <a:pt x="4493" y="20489"/>
                    <a:pt x="12491" y="12491"/>
                  </a:cubicBezTo>
                  <a:cubicBezTo>
                    <a:pt x="20489" y="4493"/>
                    <a:pt x="31336" y="0"/>
                    <a:pt x="42647" y="0"/>
                  </a:cubicBezTo>
                  <a:close/>
                </a:path>
              </a:pathLst>
            </a:custGeom>
            <a:solidFill>
              <a:srgbClr val="000000">
                <a:alpha val="0"/>
              </a:srgbClr>
            </a:solidFill>
          </p:spPr>
        </p:sp>
        <p:sp>
          <p:nvSpPr>
            <p:cNvPr name="TextBox 62" id="62"/>
            <p:cNvSpPr txBox="true"/>
            <p:nvPr/>
          </p:nvSpPr>
          <p:spPr>
            <a:xfrm>
              <a:off x="0" y="-47625"/>
              <a:ext cx="812800" cy="211213"/>
            </a:xfrm>
            <a:prstGeom prst="rect">
              <a:avLst/>
            </a:prstGeom>
          </p:spPr>
          <p:txBody>
            <a:bodyPr anchor="ctr" rtlCol="false" tIns="50800" lIns="50800" bIns="50800" rIns="50800"/>
            <a:lstStyle/>
            <a:p>
              <a:pPr algn="ctr">
                <a:lnSpc>
                  <a:spcPts val="3499"/>
                </a:lnSpc>
              </a:pPr>
              <a:r>
                <a:rPr lang="en-US" b="true" sz="2499">
                  <a:solidFill>
                    <a:srgbClr val="000000"/>
                  </a:solidFill>
                  <a:latin typeface="Lato Bold"/>
                  <a:ea typeface="Lato Bold"/>
                  <a:cs typeface="Lato Bold"/>
                  <a:sym typeface="Lato Bold"/>
                </a:rPr>
                <a:t>MixColumns</a:t>
              </a:r>
            </a:p>
          </p:txBody>
        </p:sp>
      </p:grpSp>
      <p:grpSp>
        <p:nvGrpSpPr>
          <p:cNvPr name="Group 63" id="63"/>
          <p:cNvGrpSpPr/>
          <p:nvPr/>
        </p:nvGrpSpPr>
        <p:grpSpPr>
          <a:xfrm rot="0">
            <a:off x="3089955" y="8201306"/>
            <a:ext cx="3086100" cy="621122"/>
            <a:chOff x="0" y="0"/>
            <a:chExt cx="812800" cy="163588"/>
          </a:xfrm>
        </p:grpSpPr>
        <p:sp>
          <p:nvSpPr>
            <p:cNvPr name="Freeform 64" id="64"/>
            <p:cNvSpPr/>
            <p:nvPr/>
          </p:nvSpPr>
          <p:spPr>
            <a:xfrm flipH="false" flipV="false" rot="0">
              <a:off x="0" y="0"/>
              <a:ext cx="812800" cy="163588"/>
            </a:xfrm>
            <a:custGeom>
              <a:avLst/>
              <a:gdLst/>
              <a:ahLst/>
              <a:cxnLst/>
              <a:rect r="r" b="b" t="t" l="l"/>
              <a:pathLst>
                <a:path h="163588" w="812800">
                  <a:moveTo>
                    <a:pt x="42647" y="0"/>
                  </a:moveTo>
                  <a:lnTo>
                    <a:pt x="770153" y="0"/>
                  </a:lnTo>
                  <a:cubicBezTo>
                    <a:pt x="781464" y="0"/>
                    <a:pt x="792311" y="4493"/>
                    <a:pt x="800309" y="12491"/>
                  </a:cubicBezTo>
                  <a:cubicBezTo>
                    <a:pt x="808307" y="20489"/>
                    <a:pt x="812800" y="31336"/>
                    <a:pt x="812800" y="42647"/>
                  </a:cubicBezTo>
                  <a:lnTo>
                    <a:pt x="812800" y="120941"/>
                  </a:lnTo>
                  <a:cubicBezTo>
                    <a:pt x="812800" y="132251"/>
                    <a:pt x="808307" y="143099"/>
                    <a:pt x="800309" y="151097"/>
                  </a:cubicBezTo>
                  <a:cubicBezTo>
                    <a:pt x="792311" y="159095"/>
                    <a:pt x="781464" y="163588"/>
                    <a:pt x="770153" y="163588"/>
                  </a:cubicBezTo>
                  <a:lnTo>
                    <a:pt x="42647" y="163588"/>
                  </a:lnTo>
                  <a:cubicBezTo>
                    <a:pt x="31336" y="163588"/>
                    <a:pt x="20489" y="159095"/>
                    <a:pt x="12491" y="151097"/>
                  </a:cubicBezTo>
                  <a:cubicBezTo>
                    <a:pt x="4493" y="143099"/>
                    <a:pt x="0" y="132251"/>
                    <a:pt x="0" y="120941"/>
                  </a:cubicBezTo>
                  <a:lnTo>
                    <a:pt x="0" y="42647"/>
                  </a:lnTo>
                  <a:cubicBezTo>
                    <a:pt x="0" y="31336"/>
                    <a:pt x="4493" y="20489"/>
                    <a:pt x="12491" y="12491"/>
                  </a:cubicBezTo>
                  <a:cubicBezTo>
                    <a:pt x="20489" y="4493"/>
                    <a:pt x="31336" y="0"/>
                    <a:pt x="42647" y="0"/>
                  </a:cubicBezTo>
                  <a:close/>
                </a:path>
              </a:pathLst>
            </a:custGeom>
            <a:solidFill>
              <a:srgbClr val="000000">
                <a:alpha val="0"/>
              </a:srgbClr>
            </a:solidFill>
          </p:spPr>
        </p:sp>
        <p:sp>
          <p:nvSpPr>
            <p:cNvPr name="TextBox 65" id="65"/>
            <p:cNvSpPr txBox="true"/>
            <p:nvPr/>
          </p:nvSpPr>
          <p:spPr>
            <a:xfrm>
              <a:off x="0" y="-47625"/>
              <a:ext cx="812800" cy="211213"/>
            </a:xfrm>
            <a:prstGeom prst="rect">
              <a:avLst/>
            </a:prstGeom>
          </p:spPr>
          <p:txBody>
            <a:bodyPr anchor="ctr" rtlCol="false" tIns="50800" lIns="50800" bIns="50800" rIns="50800"/>
            <a:lstStyle/>
            <a:p>
              <a:pPr algn="ctr">
                <a:lnSpc>
                  <a:spcPts val="3499"/>
                </a:lnSpc>
              </a:pPr>
              <a:r>
                <a:rPr lang="en-US" b="true" sz="2499">
                  <a:solidFill>
                    <a:srgbClr val="000000"/>
                  </a:solidFill>
                  <a:latin typeface="Lato Bold"/>
                  <a:ea typeface="Lato Bold"/>
                  <a:cs typeface="Lato Bold"/>
                  <a:sym typeface="Lato Bold"/>
                </a:rPr>
                <a:t>AddRoundKey</a:t>
              </a:r>
            </a:p>
          </p:txBody>
        </p:sp>
      </p:grpSp>
      <p:grpSp>
        <p:nvGrpSpPr>
          <p:cNvPr name="Group 66" id="66"/>
          <p:cNvGrpSpPr/>
          <p:nvPr/>
        </p:nvGrpSpPr>
        <p:grpSpPr>
          <a:xfrm rot="0">
            <a:off x="3089955" y="9050890"/>
            <a:ext cx="3086100" cy="621122"/>
            <a:chOff x="0" y="0"/>
            <a:chExt cx="812800" cy="163588"/>
          </a:xfrm>
        </p:grpSpPr>
        <p:sp>
          <p:nvSpPr>
            <p:cNvPr name="Freeform 67" id="67"/>
            <p:cNvSpPr/>
            <p:nvPr/>
          </p:nvSpPr>
          <p:spPr>
            <a:xfrm flipH="false" flipV="false" rot="0">
              <a:off x="0" y="0"/>
              <a:ext cx="812800" cy="163588"/>
            </a:xfrm>
            <a:custGeom>
              <a:avLst/>
              <a:gdLst/>
              <a:ahLst/>
              <a:cxnLst/>
              <a:rect r="r" b="b" t="t" l="l"/>
              <a:pathLst>
                <a:path h="163588" w="812800">
                  <a:moveTo>
                    <a:pt x="42647" y="0"/>
                  </a:moveTo>
                  <a:lnTo>
                    <a:pt x="770153" y="0"/>
                  </a:lnTo>
                  <a:cubicBezTo>
                    <a:pt x="781464" y="0"/>
                    <a:pt x="792311" y="4493"/>
                    <a:pt x="800309" y="12491"/>
                  </a:cubicBezTo>
                  <a:cubicBezTo>
                    <a:pt x="808307" y="20489"/>
                    <a:pt x="812800" y="31336"/>
                    <a:pt x="812800" y="42647"/>
                  </a:cubicBezTo>
                  <a:lnTo>
                    <a:pt x="812800" y="120941"/>
                  </a:lnTo>
                  <a:cubicBezTo>
                    <a:pt x="812800" y="132251"/>
                    <a:pt x="808307" y="143099"/>
                    <a:pt x="800309" y="151097"/>
                  </a:cubicBezTo>
                  <a:cubicBezTo>
                    <a:pt x="792311" y="159095"/>
                    <a:pt x="781464" y="163588"/>
                    <a:pt x="770153" y="163588"/>
                  </a:cubicBezTo>
                  <a:lnTo>
                    <a:pt x="42647" y="163588"/>
                  </a:lnTo>
                  <a:cubicBezTo>
                    <a:pt x="31336" y="163588"/>
                    <a:pt x="20489" y="159095"/>
                    <a:pt x="12491" y="151097"/>
                  </a:cubicBezTo>
                  <a:cubicBezTo>
                    <a:pt x="4493" y="143099"/>
                    <a:pt x="0" y="132251"/>
                    <a:pt x="0" y="120941"/>
                  </a:cubicBezTo>
                  <a:lnTo>
                    <a:pt x="0" y="42647"/>
                  </a:lnTo>
                  <a:cubicBezTo>
                    <a:pt x="0" y="31336"/>
                    <a:pt x="4493" y="20489"/>
                    <a:pt x="12491" y="12491"/>
                  </a:cubicBezTo>
                  <a:cubicBezTo>
                    <a:pt x="20489" y="4493"/>
                    <a:pt x="31336" y="0"/>
                    <a:pt x="42647" y="0"/>
                  </a:cubicBezTo>
                  <a:close/>
                </a:path>
              </a:pathLst>
            </a:custGeom>
            <a:solidFill>
              <a:srgbClr val="000000">
                <a:alpha val="0"/>
              </a:srgbClr>
            </a:solidFill>
          </p:spPr>
        </p:sp>
        <p:sp>
          <p:nvSpPr>
            <p:cNvPr name="TextBox 68" id="68"/>
            <p:cNvSpPr txBox="true"/>
            <p:nvPr/>
          </p:nvSpPr>
          <p:spPr>
            <a:xfrm>
              <a:off x="0" y="-47625"/>
              <a:ext cx="812800" cy="211213"/>
            </a:xfrm>
            <a:prstGeom prst="rect">
              <a:avLst/>
            </a:prstGeom>
          </p:spPr>
          <p:txBody>
            <a:bodyPr anchor="ctr" rtlCol="false" tIns="50800" lIns="50800" bIns="50800" rIns="50800"/>
            <a:lstStyle/>
            <a:p>
              <a:pPr algn="ctr">
                <a:lnSpc>
                  <a:spcPts val="3499"/>
                </a:lnSpc>
              </a:pPr>
              <a:r>
                <a:rPr lang="en-US" b="true" sz="2499">
                  <a:solidFill>
                    <a:srgbClr val="000000"/>
                  </a:solidFill>
                  <a:latin typeface="Lato Bold"/>
                  <a:ea typeface="Lato Bold"/>
                  <a:cs typeface="Lato Bold"/>
                  <a:sym typeface="Lato Bold"/>
                </a:rPr>
                <a:t>Ciphertext</a:t>
              </a:r>
            </a:p>
          </p:txBody>
        </p:sp>
      </p:grpSp>
      <p:sp>
        <p:nvSpPr>
          <p:cNvPr name="TextBox 69" id="69"/>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59</a:t>
            </a:r>
          </a:p>
        </p:txBody>
      </p:sp>
    </p:spTree>
  </p:cSld>
  <p:clrMapOvr>
    <a:masterClrMapping/>
  </p:clrMapOvr>
  <p:transition spd="slow">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100837">
            <a:off x="-4713140" y="5295554"/>
            <a:ext cx="8234382" cy="8701481"/>
          </a:xfrm>
          <a:custGeom>
            <a:avLst/>
            <a:gdLst/>
            <a:ahLst/>
            <a:cxnLst/>
            <a:rect r="r" b="b" t="t" l="l"/>
            <a:pathLst>
              <a:path h="8701481" w="8234382">
                <a:moveTo>
                  <a:pt x="8234382" y="0"/>
                </a:moveTo>
                <a:lnTo>
                  <a:pt x="0" y="0"/>
                </a:lnTo>
                <a:lnTo>
                  <a:pt x="0" y="8701482"/>
                </a:lnTo>
                <a:lnTo>
                  <a:pt x="8234382" y="8701482"/>
                </a:lnTo>
                <a:lnTo>
                  <a:pt x="8234382" y="0"/>
                </a:lnTo>
                <a:close/>
              </a:path>
            </a:pathLst>
          </a:custGeom>
          <a:blipFill>
            <a:blip r:embed="rId2"/>
            <a:stretch>
              <a:fillRect l="0" t="0" r="-381" b="-1869"/>
            </a:stretch>
          </a:blipFill>
        </p:spPr>
      </p:sp>
      <p:sp>
        <p:nvSpPr>
          <p:cNvPr name="Freeform 3" id="3"/>
          <p:cNvSpPr/>
          <p:nvPr/>
        </p:nvSpPr>
        <p:spPr>
          <a:xfrm flipH="false" flipV="false" rot="0">
            <a:off x="6001524" y="4812117"/>
            <a:ext cx="6323052" cy="4927308"/>
          </a:xfrm>
          <a:custGeom>
            <a:avLst/>
            <a:gdLst/>
            <a:ahLst/>
            <a:cxnLst/>
            <a:rect r="r" b="b" t="t" l="l"/>
            <a:pathLst>
              <a:path h="4927308" w="6323052">
                <a:moveTo>
                  <a:pt x="0" y="0"/>
                </a:moveTo>
                <a:lnTo>
                  <a:pt x="6323052" y="0"/>
                </a:lnTo>
                <a:lnTo>
                  <a:pt x="6323052" y="4927308"/>
                </a:lnTo>
                <a:lnTo>
                  <a:pt x="0" y="4927308"/>
                </a:lnTo>
                <a:lnTo>
                  <a:pt x="0" y="0"/>
                </a:lnTo>
                <a:close/>
              </a:path>
            </a:pathLst>
          </a:custGeom>
          <a:blipFill>
            <a:blip r:embed="rId3"/>
            <a:stretch>
              <a:fillRect l="-10256" t="0" r="-6706" b="0"/>
            </a:stretch>
          </a:blipFill>
        </p:spPr>
      </p:sp>
      <p:sp>
        <p:nvSpPr>
          <p:cNvPr name="TextBox 4" id="4"/>
          <p:cNvSpPr txBox="true"/>
          <p:nvPr/>
        </p:nvSpPr>
        <p:spPr>
          <a:xfrm rot="0">
            <a:off x="1435519" y="511811"/>
            <a:ext cx="15823781" cy="875666"/>
          </a:xfrm>
          <a:prstGeom prst="rect">
            <a:avLst/>
          </a:prstGeom>
        </p:spPr>
        <p:txBody>
          <a:bodyPr anchor="t" rtlCol="false" tIns="0" lIns="0" bIns="0" rIns="0">
            <a:spAutoFit/>
          </a:bodyPr>
          <a:lstStyle/>
          <a:p>
            <a:pPr algn="ctr">
              <a:lnSpc>
                <a:spcPts val="6859"/>
              </a:lnSpc>
              <a:spcBef>
                <a:spcPct val="0"/>
              </a:spcBef>
            </a:pPr>
            <a:r>
              <a:rPr lang="en-US" b="true" sz="4899" i="true">
                <a:solidFill>
                  <a:srgbClr val="FF9F29"/>
                </a:solidFill>
                <a:latin typeface="Poppins Bold Italics"/>
                <a:ea typeface="Poppins Bold Italics"/>
                <a:cs typeface="Poppins Bold Italics"/>
                <a:sym typeface="Poppins Bold Italics"/>
              </a:rPr>
              <a:t>FIFO (First In First Out) </a:t>
            </a:r>
          </a:p>
        </p:txBody>
      </p:sp>
      <p:sp>
        <p:nvSpPr>
          <p:cNvPr name="TextBox 5" id="5"/>
          <p:cNvSpPr txBox="true"/>
          <p:nvPr/>
        </p:nvSpPr>
        <p:spPr>
          <a:xfrm rot="0">
            <a:off x="1833255" y="3123357"/>
            <a:ext cx="15426045" cy="1194565"/>
          </a:xfrm>
          <a:prstGeom prst="rect">
            <a:avLst/>
          </a:prstGeom>
        </p:spPr>
        <p:txBody>
          <a:bodyPr anchor="t" rtlCol="false" tIns="0" lIns="0" bIns="0" rIns="0">
            <a:spAutoFit/>
          </a:bodyPr>
          <a:lstStyle/>
          <a:p>
            <a:pPr algn="l">
              <a:lnSpc>
                <a:spcPts val="3088"/>
              </a:lnSpc>
              <a:spcBef>
                <a:spcPct val="0"/>
              </a:spcBef>
            </a:pPr>
            <a:r>
              <a:rPr lang="en-US" b="true" sz="2807">
                <a:solidFill>
                  <a:srgbClr val="FFFFFF"/>
                </a:solidFill>
                <a:latin typeface="Poppins Bold"/>
                <a:ea typeface="Poppins Bold"/>
                <a:cs typeface="Poppins Bold"/>
                <a:sym typeface="Poppins Bold"/>
              </a:rPr>
              <a:t>Le FIFO (First In First Out) es</a:t>
            </a:r>
            <a:r>
              <a:rPr lang="en-US" b="true" sz="2807">
                <a:solidFill>
                  <a:srgbClr val="FFFFFF"/>
                </a:solidFill>
                <a:latin typeface="Poppins Bold"/>
                <a:ea typeface="Poppins Bold"/>
                <a:cs typeface="Poppins Bold"/>
                <a:sym typeface="Poppins Bold"/>
              </a:rPr>
              <a:t>t un module matériel de stockage temporaire qui permet de conserver les blocs de données dans l’ordre exact de leur arrivée afin d’assurer un transfert fiable et continu entre les différents modules du système.</a:t>
            </a:r>
          </a:p>
        </p:txBody>
      </p:sp>
      <p:sp>
        <p:nvSpPr>
          <p:cNvPr name="TextBox 6" id="6"/>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6</a:t>
            </a:r>
          </a:p>
        </p:txBody>
      </p:sp>
    </p:spTree>
  </p:cSld>
  <p:clrMapOvr>
    <a:masterClrMapping/>
  </p:clrMapOvr>
  <p:transition spd="slow">
    <p:fade/>
  </p:transition>
</p:sld>
</file>

<file path=ppt/slides/slide6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6501" y="-1421358"/>
            <a:ext cx="21698926" cy="12168323"/>
            <a:chOff x="0" y="0"/>
            <a:chExt cx="5714943" cy="3204826"/>
          </a:xfrm>
        </p:grpSpPr>
        <p:sp>
          <p:nvSpPr>
            <p:cNvPr name="Freeform 3" id="3"/>
            <p:cNvSpPr/>
            <p:nvPr/>
          </p:nvSpPr>
          <p:spPr>
            <a:xfrm flipH="false" flipV="false" rot="0">
              <a:off x="0" y="0"/>
              <a:ext cx="5714943" cy="3204826"/>
            </a:xfrm>
            <a:custGeom>
              <a:avLst/>
              <a:gdLst/>
              <a:ahLst/>
              <a:cxnLst/>
              <a:rect r="r" b="b" t="t" l="l"/>
              <a:pathLst>
                <a:path h="3204826" w="5714943">
                  <a:moveTo>
                    <a:pt x="6065" y="0"/>
                  </a:moveTo>
                  <a:lnTo>
                    <a:pt x="5708878" y="0"/>
                  </a:lnTo>
                  <a:cubicBezTo>
                    <a:pt x="5710487" y="0"/>
                    <a:pt x="5712029" y="639"/>
                    <a:pt x="5713167" y="1777"/>
                  </a:cubicBezTo>
                  <a:cubicBezTo>
                    <a:pt x="5714304" y="2914"/>
                    <a:pt x="5714943" y="4457"/>
                    <a:pt x="5714943" y="6065"/>
                  </a:cubicBezTo>
                  <a:lnTo>
                    <a:pt x="5714943" y="3198761"/>
                  </a:lnTo>
                  <a:cubicBezTo>
                    <a:pt x="5714943" y="3200369"/>
                    <a:pt x="5714304" y="3201912"/>
                    <a:pt x="5713167" y="3203049"/>
                  </a:cubicBezTo>
                  <a:cubicBezTo>
                    <a:pt x="5712029" y="3204187"/>
                    <a:pt x="5710487" y="3204826"/>
                    <a:pt x="5708878" y="3204826"/>
                  </a:cubicBezTo>
                  <a:lnTo>
                    <a:pt x="6065" y="3204826"/>
                  </a:lnTo>
                  <a:cubicBezTo>
                    <a:pt x="4457" y="3204826"/>
                    <a:pt x="2914" y="3204187"/>
                    <a:pt x="1777" y="3203049"/>
                  </a:cubicBezTo>
                  <a:cubicBezTo>
                    <a:pt x="639" y="3201912"/>
                    <a:pt x="0" y="3200369"/>
                    <a:pt x="0" y="3198761"/>
                  </a:cubicBezTo>
                  <a:lnTo>
                    <a:pt x="0" y="6065"/>
                  </a:lnTo>
                  <a:cubicBezTo>
                    <a:pt x="0" y="4457"/>
                    <a:pt x="639" y="2914"/>
                    <a:pt x="1777" y="1777"/>
                  </a:cubicBezTo>
                  <a:cubicBezTo>
                    <a:pt x="2914" y="639"/>
                    <a:pt x="4457" y="0"/>
                    <a:pt x="6065" y="0"/>
                  </a:cubicBezTo>
                  <a:close/>
                </a:path>
              </a:pathLst>
            </a:custGeom>
            <a:solidFill>
              <a:srgbClr val="7ED957"/>
            </a:solidFill>
          </p:spPr>
        </p:sp>
        <p:sp>
          <p:nvSpPr>
            <p:cNvPr name="TextBox 4" id="4"/>
            <p:cNvSpPr txBox="true"/>
            <p:nvPr/>
          </p:nvSpPr>
          <p:spPr>
            <a:xfrm>
              <a:off x="0" y="-47625"/>
              <a:ext cx="5714943" cy="3252451"/>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6551579" y="583312"/>
            <a:ext cx="5184843" cy="977949"/>
            <a:chOff x="0" y="0"/>
            <a:chExt cx="1365555" cy="257567"/>
          </a:xfrm>
        </p:grpSpPr>
        <p:sp>
          <p:nvSpPr>
            <p:cNvPr name="Freeform 6" id="6"/>
            <p:cNvSpPr/>
            <p:nvPr/>
          </p:nvSpPr>
          <p:spPr>
            <a:xfrm flipH="false" flipV="false" rot="0">
              <a:off x="0" y="0"/>
              <a:ext cx="1365555" cy="257567"/>
            </a:xfrm>
            <a:custGeom>
              <a:avLst/>
              <a:gdLst/>
              <a:ahLst/>
              <a:cxnLst/>
              <a:rect r="r" b="b" t="t" l="l"/>
              <a:pathLst>
                <a:path h="257567" w="1365555">
                  <a:moveTo>
                    <a:pt x="25384" y="0"/>
                  </a:moveTo>
                  <a:lnTo>
                    <a:pt x="1340171" y="0"/>
                  </a:lnTo>
                  <a:cubicBezTo>
                    <a:pt x="1346903" y="0"/>
                    <a:pt x="1353360" y="2674"/>
                    <a:pt x="1358120" y="7435"/>
                  </a:cubicBezTo>
                  <a:cubicBezTo>
                    <a:pt x="1362881" y="12195"/>
                    <a:pt x="1365555" y="18652"/>
                    <a:pt x="1365555" y="25384"/>
                  </a:cubicBezTo>
                  <a:lnTo>
                    <a:pt x="1365555" y="232183"/>
                  </a:lnTo>
                  <a:cubicBezTo>
                    <a:pt x="1365555" y="238915"/>
                    <a:pt x="1362881" y="245372"/>
                    <a:pt x="1358120" y="250132"/>
                  </a:cubicBezTo>
                  <a:cubicBezTo>
                    <a:pt x="1353360" y="254893"/>
                    <a:pt x="1346903" y="257567"/>
                    <a:pt x="1340171" y="257567"/>
                  </a:cubicBezTo>
                  <a:lnTo>
                    <a:pt x="25384" y="257567"/>
                  </a:lnTo>
                  <a:cubicBezTo>
                    <a:pt x="18652" y="257567"/>
                    <a:pt x="12195" y="254893"/>
                    <a:pt x="7435" y="250132"/>
                  </a:cubicBezTo>
                  <a:cubicBezTo>
                    <a:pt x="2674" y="245372"/>
                    <a:pt x="0" y="238915"/>
                    <a:pt x="0" y="232183"/>
                  </a:cubicBezTo>
                  <a:lnTo>
                    <a:pt x="0" y="25384"/>
                  </a:lnTo>
                  <a:cubicBezTo>
                    <a:pt x="0" y="18652"/>
                    <a:pt x="2674" y="12195"/>
                    <a:pt x="7435" y="7435"/>
                  </a:cubicBezTo>
                  <a:cubicBezTo>
                    <a:pt x="12195" y="2674"/>
                    <a:pt x="18652" y="0"/>
                    <a:pt x="25384" y="0"/>
                  </a:cubicBezTo>
                  <a:close/>
                </a:path>
              </a:pathLst>
            </a:custGeom>
            <a:solidFill>
              <a:srgbClr val="000000">
                <a:alpha val="0"/>
              </a:srgbClr>
            </a:solidFill>
          </p:spPr>
        </p:sp>
        <p:sp>
          <p:nvSpPr>
            <p:cNvPr name="TextBox 7" id="7"/>
            <p:cNvSpPr txBox="true"/>
            <p:nvPr/>
          </p:nvSpPr>
          <p:spPr>
            <a:xfrm>
              <a:off x="0" y="-85725"/>
              <a:ext cx="1365555" cy="343292"/>
            </a:xfrm>
            <a:prstGeom prst="rect">
              <a:avLst/>
            </a:prstGeom>
          </p:spPr>
          <p:txBody>
            <a:bodyPr anchor="ctr" rtlCol="false" tIns="50800" lIns="50800" bIns="50800" rIns="50800"/>
            <a:lstStyle/>
            <a:p>
              <a:pPr algn="ctr">
                <a:lnSpc>
                  <a:spcPts val="6159"/>
                </a:lnSpc>
              </a:pPr>
              <a:r>
                <a:rPr lang="en-US" b="true" sz="4399">
                  <a:solidFill>
                    <a:srgbClr val="000000"/>
                  </a:solidFill>
                  <a:latin typeface="Lato Bold"/>
                  <a:ea typeface="Lato Bold"/>
                  <a:cs typeface="Lato Bold"/>
                  <a:sym typeface="Lato Bold"/>
                </a:rPr>
                <a:t>ShiftRows</a:t>
              </a:r>
            </a:p>
          </p:txBody>
        </p:sp>
      </p:grpSp>
      <p:graphicFrame>
        <p:nvGraphicFramePr>
          <p:cNvPr name="Table 8" id="8"/>
          <p:cNvGraphicFramePr>
            <a:graphicFrameLocks noGrp="true"/>
          </p:cNvGraphicFramePr>
          <p:nvPr/>
        </p:nvGraphicFramePr>
        <p:xfrm>
          <a:off x="2634700" y="2107481"/>
          <a:ext cx="4982278" cy="3832860"/>
        </p:xfrm>
        <a:graphic>
          <a:graphicData uri="http://schemas.openxmlformats.org/drawingml/2006/table">
            <a:tbl>
              <a:tblPr/>
              <a:tblGrid>
                <a:gridCol w="1245569"/>
                <a:gridCol w="1245569"/>
                <a:gridCol w="1245569"/>
                <a:gridCol w="1245569"/>
              </a:tblGrid>
              <a:tr h="958215">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b12</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b0</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b4</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b8</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r h="958215">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b13</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b1</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b5</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b9</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r h="958215">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b14</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b2</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b6</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b10</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r h="958215">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b15</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b3</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b7</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b11</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bl>
          </a:graphicData>
        </a:graphic>
      </p:graphicFrame>
      <p:graphicFrame>
        <p:nvGraphicFramePr>
          <p:cNvPr name="Table 9" id="9"/>
          <p:cNvGraphicFramePr>
            <a:graphicFrameLocks noGrp="true"/>
          </p:cNvGraphicFramePr>
          <p:nvPr/>
        </p:nvGraphicFramePr>
        <p:xfrm>
          <a:off x="10661497" y="2107481"/>
          <a:ext cx="4991803" cy="3832860"/>
        </p:xfrm>
        <a:graphic>
          <a:graphicData uri="http://schemas.openxmlformats.org/drawingml/2006/table">
            <a:tbl>
              <a:tblPr/>
              <a:tblGrid>
                <a:gridCol w="1247951"/>
                <a:gridCol w="1247951"/>
                <a:gridCol w="1247951"/>
                <a:gridCol w="1247951"/>
              </a:tblGrid>
              <a:tr h="958215">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b12</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b0</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b4</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b8</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r h="958215">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b1</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b5</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b9</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b13</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r h="958215">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b6</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b10</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b14</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b2</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r h="958215">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b11</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b15</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b3</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Lato Bold"/>
                          <a:ea typeface="Lato Bold"/>
                          <a:cs typeface="Lato Bold"/>
                          <a:sym typeface="Lato Bold"/>
                        </a:rPr>
                        <a:t>b7</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bl>
          </a:graphicData>
        </a:graphic>
      </p:graphicFrame>
      <p:graphicFrame>
        <p:nvGraphicFramePr>
          <p:cNvPr name="Table 10" id="10"/>
          <p:cNvGraphicFramePr>
            <a:graphicFrameLocks noGrp="true"/>
          </p:cNvGraphicFramePr>
          <p:nvPr/>
        </p:nvGraphicFramePr>
        <p:xfrm>
          <a:off x="7946165" y="3232238"/>
          <a:ext cx="2478391" cy="449871"/>
        </p:xfrm>
        <a:graphic>
          <a:graphicData uri="http://schemas.openxmlformats.org/drawingml/2006/table">
            <a:tbl>
              <a:tblPr/>
              <a:tblGrid>
                <a:gridCol w="619598"/>
                <a:gridCol w="619598"/>
                <a:gridCol w="619598"/>
                <a:gridCol w="619598"/>
              </a:tblGrid>
              <a:tr h="449871">
                <a:tc>
                  <a:txBody>
                    <a:bodyPr anchor="t" rtlCol="false"/>
                    <a:lstStyle/>
                    <a:p>
                      <a:pPr algn="ctr">
                        <a:lnSpc>
                          <a:spcPts val="1310"/>
                        </a:lnSpc>
                        <a:defRPr/>
                      </a:pPr>
                      <a:endParaRPr lang="en-US" sz="1100"/>
                    </a:p>
                  </a:txBody>
                  <a:tcPr marL="106229" marR="106229" marT="106229" marB="106229" anchor="ctr">
                    <a:lnL cmpd="sng" algn="ctr" cap="flat" w="21246">
                      <a:solidFill>
                        <a:srgbClr val="000000"/>
                      </a:solidFill>
                      <a:prstDash val="solid"/>
                      <a:round/>
                      <a:headEnd type="none" w="med" len="med"/>
                      <a:tailEnd type="none" w="med" len="med"/>
                    </a:lnL>
                    <a:lnR cmpd="sng" algn="ctr" cap="flat" w="21246">
                      <a:solidFill>
                        <a:srgbClr val="000000"/>
                      </a:solidFill>
                      <a:prstDash val="solid"/>
                      <a:round/>
                      <a:headEnd type="none" w="med" len="med"/>
                      <a:tailEnd type="none" w="med" len="med"/>
                    </a:lnR>
                    <a:lnT cmpd="sng" algn="ctr" cap="flat" w="21246">
                      <a:solidFill>
                        <a:srgbClr val="000000"/>
                      </a:solidFill>
                      <a:prstDash val="solid"/>
                      <a:round/>
                      <a:headEnd type="none" w="med" len="med"/>
                      <a:tailEnd type="none" w="med" len="med"/>
                    </a:lnT>
                    <a:lnB cmpd="sng" algn="ctr" cap="flat" w="21246">
                      <a:solidFill>
                        <a:srgbClr val="000000"/>
                      </a:solidFill>
                      <a:prstDash val="solid"/>
                      <a:round/>
                      <a:headEnd type="none" w="med" len="med"/>
                      <a:tailEnd type="none" w="med" len="med"/>
                    </a:lnB>
                    <a:solidFill>
                      <a:srgbClr val="000000"/>
                    </a:solidFill>
                  </a:tcPr>
                </a:tc>
                <a:tc>
                  <a:txBody>
                    <a:bodyPr anchor="t" rtlCol="false"/>
                    <a:lstStyle/>
                    <a:p>
                      <a:pPr algn="ctr">
                        <a:lnSpc>
                          <a:spcPts val="1310"/>
                        </a:lnSpc>
                        <a:defRPr/>
                      </a:pPr>
                      <a:endParaRPr lang="en-US" sz="1100"/>
                    </a:p>
                  </a:txBody>
                  <a:tcPr marL="106229" marR="106229" marT="106229" marB="106229" anchor="ctr">
                    <a:lnL cmpd="sng" algn="ctr" cap="flat" w="21246">
                      <a:solidFill>
                        <a:srgbClr val="000000"/>
                      </a:solidFill>
                      <a:prstDash val="solid"/>
                      <a:round/>
                      <a:headEnd type="none" w="med" len="med"/>
                      <a:tailEnd type="none" w="med" len="med"/>
                    </a:lnL>
                    <a:lnR cmpd="sng" algn="ctr" cap="flat" w="21246">
                      <a:solidFill>
                        <a:srgbClr val="000000"/>
                      </a:solidFill>
                      <a:prstDash val="solid"/>
                      <a:round/>
                      <a:headEnd type="none" w="med" len="med"/>
                      <a:tailEnd type="none" w="med" len="med"/>
                    </a:lnR>
                    <a:lnT cmpd="sng" algn="ctr" cap="flat" w="21246">
                      <a:solidFill>
                        <a:srgbClr val="000000"/>
                      </a:solidFill>
                      <a:prstDash val="solid"/>
                      <a:round/>
                      <a:headEnd type="none" w="med" len="med"/>
                      <a:tailEnd type="none" w="med" len="med"/>
                    </a:lnT>
                    <a:lnB cmpd="sng" algn="ctr" cap="flat" w="21246">
                      <a:solidFill>
                        <a:srgbClr val="000000"/>
                      </a:solidFill>
                      <a:prstDash val="solid"/>
                      <a:round/>
                      <a:headEnd type="none" w="med" len="med"/>
                      <a:tailEnd type="none" w="med" len="med"/>
                    </a:lnB>
                  </a:tcPr>
                </a:tc>
                <a:tc>
                  <a:txBody>
                    <a:bodyPr anchor="t" rtlCol="false"/>
                    <a:lstStyle/>
                    <a:p>
                      <a:pPr algn="ctr">
                        <a:lnSpc>
                          <a:spcPts val="1310"/>
                        </a:lnSpc>
                        <a:defRPr/>
                      </a:pPr>
                      <a:endParaRPr lang="en-US" sz="1100"/>
                    </a:p>
                  </a:txBody>
                  <a:tcPr marL="106229" marR="106229" marT="106229" marB="106229" anchor="ctr">
                    <a:lnL cmpd="sng" algn="ctr" cap="flat" w="21246">
                      <a:solidFill>
                        <a:srgbClr val="000000"/>
                      </a:solidFill>
                      <a:prstDash val="solid"/>
                      <a:round/>
                      <a:headEnd type="none" w="med" len="med"/>
                      <a:tailEnd type="none" w="med" len="med"/>
                    </a:lnL>
                    <a:lnR cmpd="sng" algn="ctr" cap="flat" w="21246">
                      <a:solidFill>
                        <a:srgbClr val="000000"/>
                      </a:solidFill>
                      <a:prstDash val="solid"/>
                      <a:round/>
                      <a:headEnd type="none" w="med" len="med"/>
                      <a:tailEnd type="none" w="med" len="med"/>
                    </a:lnR>
                    <a:lnT cmpd="sng" algn="ctr" cap="flat" w="21246">
                      <a:solidFill>
                        <a:srgbClr val="000000"/>
                      </a:solidFill>
                      <a:prstDash val="solid"/>
                      <a:round/>
                      <a:headEnd type="none" w="med" len="med"/>
                      <a:tailEnd type="none" w="med" len="med"/>
                    </a:lnT>
                    <a:lnB cmpd="sng" algn="ctr" cap="flat" w="21246">
                      <a:solidFill>
                        <a:srgbClr val="000000"/>
                      </a:solidFill>
                      <a:prstDash val="solid"/>
                      <a:round/>
                      <a:headEnd type="none" w="med" len="med"/>
                      <a:tailEnd type="none" w="med" len="med"/>
                    </a:lnB>
                  </a:tcPr>
                </a:tc>
                <a:tc>
                  <a:txBody>
                    <a:bodyPr anchor="t" rtlCol="false"/>
                    <a:lstStyle/>
                    <a:p>
                      <a:pPr algn="ctr">
                        <a:lnSpc>
                          <a:spcPts val="1310"/>
                        </a:lnSpc>
                        <a:defRPr/>
                      </a:pPr>
                      <a:endParaRPr lang="en-US" sz="1100"/>
                    </a:p>
                  </a:txBody>
                  <a:tcPr marL="106229" marR="106229" marT="106229" marB="106229" anchor="ctr">
                    <a:lnL cmpd="sng" algn="ctr" cap="flat" w="21246">
                      <a:solidFill>
                        <a:srgbClr val="000000"/>
                      </a:solidFill>
                      <a:prstDash val="solid"/>
                      <a:round/>
                      <a:headEnd type="none" w="med" len="med"/>
                      <a:tailEnd type="none" w="med" len="med"/>
                    </a:lnL>
                    <a:lnR cmpd="sng" algn="ctr" cap="flat" w="21246">
                      <a:solidFill>
                        <a:srgbClr val="000000"/>
                      </a:solidFill>
                      <a:prstDash val="solid"/>
                      <a:round/>
                      <a:headEnd type="none" w="med" len="med"/>
                      <a:tailEnd type="none" w="med" len="med"/>
                    </a:lnR>
                    <a:lnT cmpd="sng" algn="ctr" cap="flat" w="21246">
                      <a:solidFill>
                        <a:srgbClr val="000000"/>
                      </a:solidFill>
                      <a:prstDash val="solid"/>
                      <a:round/>
                      <a:headEnd type="none" w="med" len="med"/>
                      <a:tailEnd type="none" w="med" len="med"/>
                    </a:lnT>
                    <a:lnB cmpd="sng" algn="ctr" cap="flat" w="21246">
                      <a:solidFill>
                        <a:srgbClr val="000000"/>
                      </a:solidFill>
                      <a:prstDash val="solid"/>
                      <a:round/>
                      <a:headEnd type="none" w="med" len="med"/>
                      <a:tailEnd type="none" w="med" len="med"/>
                    </a:lnB>
                  </a:tcPr>
                </a:tc>
              </a:tr>
            </a:tbl>
          </a:graphicData>
        </a:graphic>
      </p:graphicFrame>
      <p:sp>
        <p:nvSpPr>
          <p:cNvPr name="AutoShape 11" id="11"/>
          <p:cNvSpPr/>
          <p:nvPr/>
        </p:nvSpPr>
        <p:spPr>
          <a:xfrm>
            <a:off x="7946165" y="3441766"/>
            <a:ext cx="2478391" cy="15407"/>
          </a:xfrm>
          <a:prstGeom prst="line">
            <a:avLst/>
          </a:prstGeom>
          <a:ln cap="flat" w="28575">
            <a:solidFill>
              <a:srgbClr val="FFD944"/>
            </a:solidFill>
            <a:prstDash val="solid"/>
            <a:headEnd type="none" len="sm" w="sm"/>
            <a:tailEnd type="arrow" len="sm" w="med"/>
          </a:ln>
        </p:spPr>
      </p:sp>
      <p:graphicFrame>
        <p:nvGraphicFramePr>
          <p:cNvPr name="Table 12" id="12"/>
          <p:cNvGraphicFramePr>
            <a:graphicFrameLocks noGrp="true"/>
          </p:cNvGraphicFramePr>
          <p:nvPr/>
        </p:nvGraphicFramePr>
        <p:xfrm>
          <a:off x="7946165" y="4209648"/>
          <a:ext cx="2478391" cy="449871"/>
        </p:xfrm>
        <a:graphic>
          <a:graphicData uri="http://schemas.openxmlformats.org/drawingml/2006/table">
            <a:tbl>
              <a:tblPr/>
              <a:tblGrid>
                <a:gridCol w="619598"/>
                <a:gridCol w="619598"/>
                <a:gridCol w="619598"/>
                <a:gridCol w="619598"/>
              </a:tblGrid>
              <a:tr h="449871">
                <a:tc>
                  <a:txBody>
                    <a:bodyPr anchor="t" rtlCol="false"/>
                    <a:lstStyle/>
                    <a:p>
                      <a:pPr algn="ctr">
                        <a:lnSpc>
                          <a:spcPts val="1310"/>
                        </a:lnSpc>
                        <a:defRPr/>
                      </a:pPr>
                      <a:endParaRPr lang="en-US" sz="1100"/>
                    </a:p>
                  </a:txBody>
                  <a:tcPr marL="106229" marR="106229" marT="106229" marB="106229" anchor="ctr">
                    <a:lnL cmpd="sng" algn="ctr" cap="flat" w="21246">
                      <a:solidFill>
                        <a:srgbClr val="FBF9F1"/>
                      </a:solidFill>
                      <a:prstDash val="solid"/>
                      <a:round/>
                      <a:headEnd type="none" w="med" len="med"/>
                      <a:tailEnd type="none" w="med" len="med"/>
                    </a:lnL>
                    <a:lnR cmpd="sng" algn="ctr" cap="flat" w="21246">
                      <a:solidFill>
                        <a:srgbClr val="000000"/>
                      </a:solidFill>
                      <a:prstDash val="solid"/>
                      <a:round/>
                      <a:headEnd type="none" w="med" len="med"/>
                      <a:tailEnd type="none" w="med" len="med"/>
                    </a:lnR>
                    <a:lnT cmpd="sng" algn="ctr" cap="flat" w="21246">
                      <a:solidFill>
                        <a:srgbClr val="000000"/>
                      </a:solidFill>
                      <a:prstDash val="solid"/>
                      <a:round/>
                      <a:headEnd type="none" w="med" len="med"/>
                      <a:tailEnd type="none" w="med" len="med"/>
                    </a:lnT>
                    <a:lnB cmpd="sng" algn="ctr" cap="flat" w="21246">
                      <a:solidFill>
                        <a:srgbClr val="000000"/>
                      </a:solidFill>
                      <a:prstDash val="solid"/>
                      <a:round/>
                      <a:headEnd type="none" w="med" len="med"/>
                      <a:tailEnd type="none" w="med" len="med"/>
                    </a:lnB>
                    <a:solidFill>
                      <a:srgbClr val="000000"/>
                    </a:solidFill>
                  </a:tcPr>
                </a:tc>
                <a:tc>
                  <a:txBody>
                    <a:bodyPr anchor="t" rtlCol="false"/>
                    <a:lstStyle/>
                    <a:p>
                      <a:pPr algn="ctr">
                        <a:lnSpc>
                          <a:spcPts val="1310"/>
                        </a:lnSpc>
                        <a:defRPr/>
                      </a:pPr>
                      <a:endParaRPr lang="en-US" sz="1100"/>
                    </a:p>
                  </a:txBody>
                  <a:tcPr marL="106229" marR="106229" marT="106229" marB="106229" anchor="ctr">
                    <a:lnL cmpd="sng" algn="ctr" cap="flat" w="21246">
                      <a:solidFill>
                        <a:srgbClr val="000000"/>
                      </a:solidFill>
                      <a:prstDash val="solid"/>
                      <a:round/>
                      <a:headEnd type="none" w="med" len="med"/>
                      <a:tailEnd type="none" w="med" len="med"/>
                    </a:lnL>
                    <a:lnR cmpd="sng" algn="ctr" cap="flat" w="21246">
                      <a:solidFill>
                        <a:srgbClr val="000000"/>
                      </a:solidFill>
                      <a:prstDash val="solid"/>
                      <a:round/>
                      <a:headEnd type="none" w="med" len="med"/>
                      <a:tailEnd type="none" w="med" len="med"/>
                    </a:lnR>
                    <a:lnT cmpd="sng" algn="ctr" cap="flat" w="21246">
                      <a:solidFill>
                        <a:srgbClr val="000000"/>
                      </a:solidFill>
                      <a:prstDash val="solid"/>
                      <a:round/>
                      <a:headEnd type="none" w="med" len="med"/>
                      <a:tailEnd type="none" w="med" len="med"/>
                    </a:lnT>
                    <a:lnB cmpd="sng" algn="ctr" cap="flat" w="21246">
                      <a:solidFill>
                        <a:srgbClr val="000000"/>
                      </a:solidFill>
                      <a:prstDash val="solid"/>
                      <a:round/>
                      <a:headEnd type="none" w="med" len="med"/>
                      <a:tailEnd type="none" w="med" len="med"/>
                    </a:lnB>
                  </a:tcPr>
                </a:tc>
                <a:tc>
                  <a:txBody>
                    <a:bodyPr anchor="t" rtlCol="false"/>
                    <a:lstStyle/>
                    <a:p>
                      <a:pPr algn="ctr">
                        <a:lnSpc>
                          <a:spcPts val="1310"/>
                        </a:lnSpc>
                        <a:defRPr/>
                      </a:pPr>
                      <a:endParaRPr lang="en-US" sz="1100"/>
                    </a:p>
                  </a:txBody>
                  <a:tcPr marL="106229" marR="106229" marT="106229" marB="106229" anchor="ctr">
                    <a:lnL cmpd="sng" algn="ctr" cap="flat" w="21246">
                      <a:solidFill>
                        <a:srgbClr val="000000"/>
                      </a:solidFill>
                      <a:prstDash val="solid"/>
                      <a:round/>
                      <a:headEnd type="none" w="med" len="med"/>
                      <a:tailEnd type="none" w="med" len="med"/>
                    </a:lnL>
                    <a:lnR cmpd="sng" algn="ctr" cap="flat" w="21246">
                      <a:solidFill>
                        <a:srgbClr val="FBF9F1"/>
                      </a:solidFill>
                      <a:prstDash val="solid"/>
                      <a:round/>
                      <a:headEnd type="none" w="med" len="med"/>
                      <a:tailEnd type="none" w="med" len="med"/>
                    </a:lnR>
                    <a:lnT cmpd="sng" algn="ctr" cap="flat" w="21246">
                      <a:solidFill>
                        <a:srgbClr val="000000"/>
                      </a:solidFill>
                      <a:prstDash val="solid"/>
                      <a:round/>
                      <a:headEnd type="none" w="med" len="med"/>
                      <a:tailEnd type="none" w="med" len="med"/>
                    </a:lnT>
                    <a:lnB cmpd="sng" algn="ctr" cap="flat" w="21246">
                      <a:solidFill>
                        <a:srgbClr val="000000"/>
                      </a:solidFill>
                      <a:prstDash val="solid"/>
                      <a:round/>
                      <a:headEnd type="none" w="med" len="med"/>
                      <a:tailEnd type="none" w="med" len="med"/>
                    </a:lnB>
                  </a:tcPr>
                </a:tc>
                <a:tc>
                  <a:txBody>
                    <a:bodyPr anchor="t" rtlCol="false"/>
                    <a:lstStyle/>
                    <a:p>
                      <a:pPr algn="ctr">
                        <a:lnSpc>
                          <a:spcPts val="1310"/>
                        </a:lnSpc>
                        <a:defRPr/>
                      </a:pPr>
                      <a:endParaRPr lang="en-US" sz="1100"/>
                    </a:p>
                  </a:txBody>
                  <a:tcPr marL="106229" marR="106229" marT="106229" marB="106229" anchor="ctr">
                    <a:lnL cmpd="sng" algn="ctr" cap="flat" w="21246">
                      <a:solidFill>
                        <a:srgbClr val="FBF9F1"/>
                      </a:solidFill>
                      <a:prstDash val="solid"/>
                      <a:round/>
                      <a:headEnd type="none" w="med" len="med"/>
                      <a:tailEnd type="none" w="med" len="med"/>
                    </a:lnL>
                    <a:lnR cmpd="sng" algn="ctr" cap="flat" w="21246">
                      <a:solidFill>
                        <a:srgbClr val="FBF9F1"/>
                      </a:solidFill>
                      <a:prstDash val="solid"/>
                      <a:round/>
                      <a:headEnd type="none" w="med" len="med"/>
                      <a:tailEnd type="none" w="med" len="med"/>
                    </a:lnR>
                    <a:lnT cmpd="sng" algn="ctr" cap="flat" w="21246">
                      <a:solidFill>
                        <a:srgbClr val="000000"/>
                      </a:solidFill>
                      <a:prstDash val="solid"/>
                      <a:round/>
                      <a:headEnd type="none" w="med" len="med"/>
                      <a:tailEnd type="none" w="med" len="med"/>
                    </a:lnT>
                    <a:lnB cmpd="sng" algn="ctr" cap="flat" w="21246">
                      <a:solidFill>
                        <a:srgbClr val="000000"/>
                      </a:solidFill>
                      <a:prstDash val="solid"/>
                      <a:round/>
                      <a:headEnd type="none" w="med" len="med"/>
                      <a:tailEnd type="none" w="med" len="med"/>
                    </a:lnB>
                    <a:solidFill>
                      <a:srgbClr val="000000"/>
                    </a:solidFill>
                  </a:tcPr>
                </a:tc>
              </a:tr>
            </a:tbl>
          </a:graphicData>
        </a:graphic>
      </p:graphicFrame>
      <p:sp>
        <p:nvSpPr>
          <p:cNvPr name="AutoShape 13" id="13"/>
          <p:cNvSpPr/>
          <p:nvPr/>
        </p:nvSpPr>
        <p:spPr>
          <a:xfrm>
            <a:off x="7946165" y="4434584"/>
            <a:ext cx="2478391" cy="0"/>
          </a:xfrm>
          <a:prstGeom prst="line">
            <a:avLst/>
          </a:prstGeom>
          <a:ln cap="flat" w="28575">
            <a:solidFill>
              <a:srgbClr val="FFD944"/>
            </a:solidFill>
            <a:prstDash val="solid"/>
            <a:headEnd type="none" len="sm" w="sm"/>
            <a:tailEnd type="arrow" len="sm" w="med"/>
          </a:ln>
        </p:spPr>
      </p:sp>
      <p:graphicFrame>
        <p:nvGraphicFramePr>
          <p:cNvPr name="Table 14" id="14"/>
          <p:cNvGraphicFramePr>
            <a:graphicFrameLocks noGrp="true"/>
          </p:cNvGraphicFramePr>
          <p:nvPr/>
        </p:nvGraphicFramePr>
        <p:xfrm>
          <a:off x="7946165" y="5183415"/>
          <a:ext cx="2478391" cy="449871"/>
        </p:xfrm>
        <a:graphic>
          <a:graphicData uri="http://schemas.openxmlformats.org/drawingml/2006/table">
            <a:tbl>
              <a:tblPr/>
              <a:tblGrid>
                <a:gridCol w="619598"/>
                <a:gridCol w="619598"/>
                <a:gridCol w="619598"/>
                <a:gridCol w="619598"/>
              </a:tblGrid>
              <a:tr h="449871">
                <a:tc>
                  <a:txBody>
                    <a:bodyPr anchor="t" rtlCol="false"/>
                    <a:lstStyle/>
                    <a:p>
                      <a:pPr algn="ctr">
                        <a:lnSpc>
                          <a:spcPts val="1310"/>
                        </a:lnSpc>
                        <a:defRPr/>
                      </a:pPr>
                      <a:endParaRPr lang="en-US" sz="1100"/>
                    </a:p>
                  </a:txBody>
                  <a:tcPr marL="106229" marR="106229" marT="106229" marB="106229" anchor="ctr">
                    <a:lnL cmpd="sng" algn="ctr" cap="flat" w="21246">
                      <a:solidFill>
                        <a:srgbClr val="FBF9F1"/>
                      </a:solidFill>
                      <a:prstDash val="solid"/>
                      <a:round/>
                      <a:headEnd type="none" w="med" len="med"/>
                      <a:tailEnd type="none" w="med" len="med"/>
                    </a:lnL>
                    <a:lnR cmpd="sng" algn="ctr" cap="flat" w="21246">
                      <a:solidFill>
                        <a:srgbClr val="000000"/>
                      </a:solidFill>
                      <a:prstDash val="solid"/>
                      <a:round/>
                      <a:headEnd type="none" w="med" len="med"/>
                      <a:tailEnd type="none" w="med" len="med"/>
                    </a:lnR>
                    <a:lnT cmpd="sng" algn="ctr" cap="flat" w="21246">
                      <a:solidFill>
                        <a:srgbClr val="000000"/>
                      </a:solidFill>
                      <a:prstDash val="solid"/>
                      <a:round/>
                      <a:headEnd type="none" w="med" len="med"/>
                      <a:tailEnd type="none" w="med" len="med"/>
                    </a:lnT>
                    <a:lnB cmpd="sng" algn="ctr" cap="flat" w="21246">
                      <a:solidFill>
                        <a:srgbClr val="000000"/>
                      </a:solidFill>
                      <a:prstDash val="solid"/>
                      <a:round/>
                      <a:headEnd type="none" w="med" len="med"/>
                      <a:tailEnd type="none" w="med" len="med"/>
                    </a:lnB>
                    <a:solidFill>
                      <a:srgbClr val="000000"/>
                    </a:solidFill>
                  </a:tcPr>
                </a:tc>
                <a:tc>
                  <a:txBody>
                    <a:bodyPr anchor="t" rtlCol="false"/>
                    <a:lstStyle/>
                    <a:p>
                      <a:pPr algn="ctr">
                        <a:lnSpc>
                          <a:spcPts val="1310"/>
                        </a:lnSpc>
                        <a:defRPr/>
                      </a:pPr>
                      <a:endParaRPr lang="en-US" sz="1100"/>
                    </a:p>
                  </a:txBody>
                  <a:tcPr marL="106229" marR="106229" marT="106229" marB="106229" anchor="ctr">
                    <a:lnL cmpd="sng" algn="ctr" cap="flat" w="21246">
                      <a:solidFill>
                        <a:srgbClr val="000000"/>
                      </a:solidFill>
                      <a:prstDash val="solid"/>
                      <a:round/>
                      <a:headEnd type="none" w="med" len="med"/>
                      <a:tailEnd type="none" w="med" len="med"/>
                    </a:lnL>
                    <a:lnR cmpd="sng" algn="ctr" cap="flat" w="21246">
                      <a:solidFill>
                        <a:srgbClr val="000000"/>
                      </a:solidFill>
                      <a:prstDash val="solid"/>
                      <a:round/>
                      <a:headEnd type="none" w="med" len="med"/>
                      <a:tailEnd type="none" w="med" len="med"/>
                    </a:lnR>
                    <a:lnT cmpd="sng" algn="ctr" cap="flat" w="21246">
                      <a:solidFill>
                        <a:srgbClr val="000000"/>
                      </a:solidFill>
                      <a:prstDash val="solid"/>
                      <a:round/>
                      <a:headEnd type="none" w="med" len="med"/>
                      <a:tailEnd type="none" w="med" len="med"/>
                    </a:lnT>
                    <a:lnB cmpd="sng" algn="ctr" cap="flat" w="21246">
                      <a:solidFill>
                        <a:srgbClr val="000000"/>
                      </a:solidFill>
                      <a:prstDash val="solid"/>
                      <a:round/>
                      <a:headEnd type="none" w="med" len="med"/>
                      <a:tailEnd type="none" w="med" len="med"/>
                    </a:lnB>
                  </a:tcPr>
                </a:tc>
                <a:tc>
                  <a:txBody>
                    <a:bodyPr anchor="t" rtlCol="false"/>
                    <a:lstStyle/>
                    <a:p>
                      <a:pPr algn="ctr">
                        <a:lnSpc>
                          <a:spcPts val="1310"/>
                        </a:lnSpc>
                        <a:defRPr/>
                      </a:pPr>
                      <a:endParaRPr lang="en-US" sz="1100"/>
                    </a:p>
                  </a:txBody>
                  <a:tcPr marL="106229" marR="106229" marT="106229" marB="106229" anchor="ctr">
                    <a:lnL cmpd="sng" algn="ctr" cap="flat" w="21246">
                      <a:solidFill>
                        <a:srgbClr val="000000"/>
                      </a:solidFill>
                      <a:prstDash val="solid"/>
                      <a:round/>
                      <a:headEnd type="none" w="med" len="med"/>
                      <a:tailEnd type="none" w="med" len="med"/>
                    </a:lnL>
                    <a:lnR cmpd="sng" algn="ctr" cap="flat" w="21246">
                      <a:solidFill>
                        <a:srgbClr val="FBF9F1"/>
                      </a:solidFill>
                      <a:prstDash val="solid"/>
                      <a:round/>
                      <a:headEnd type="none" w="med" len="med"/>
                      <a:tailEnd type="none" w="med" len="med"/>
                    </a:lnR>
                    <a:lnT cmpd="sng" algn="ctr" cap="flat" w="21246">
                      <a:solidFill>
                        <a:srgbClr val="000000"/>
                      </a:solidFill>
                      <a:prstDash val="solid"/>
                      <a:round/>
                      <a:headEnd type="none" w="med" len="med"/>
                      <a:tailEnd type="none" w="med" len="med"/>
                    </a:lnT>
                    <a:lnB cmpd="sng" algn="ctr" cap="flat" w="21246">
                      <a:solidFill>
                        <a:srgbClr val="000000"/>
                      </a:solidFill>
                      <a:prstDash val="solid"/>
                      <a:round/>
                      <a:headEnd type="none" w="med" len="med"/>
                      <a:tailEnd type="none" w="med" len="med"/>
                    </a:lnB>
                    <a:solidFill>
                      <a:srgbClr val="000000"/>
                    </a:solidFill>
                  </a:tcPr>
                </a:tc>
                <a:tc>
                  <a:txBody>
                    <a:bodyPr anchor="t" rtlCol="false"/>
                    <a:lstStyle/>
                    <a:p>
                      <a:pPr algn="ctr">
                        <a:lnSpc>
                          <a:spcPts val="1310"/>
                        </a:lnSpc>
                        <a:defRPr/>
                      </a:pPr>
                      <a:endParaRPr lang="en-US" sz="1100"/>
                    </a:p>
                  </a:txBody>
                  <a:tcPr marL="106229" marR="106229" marT="106229" marB="106229" anchor="ctr">
                    <a:lnL cmpd="sng" algn="ctr" cap="flat" w="21246">
                      <a:solidFill>
                        <a:srgbClr val="FBF9F1"/>
                      </a:solidFill>
                      <a:prstDash val="solid"/>
                      <a:round/>
                      <a:headEnd type="none" w="med" len="med"/>
                      <a:tailEnd type="none" w="med" len="med"/>
                    </a:lnL>
                    <a:lnR cmpd="sng" algn="ctr" cap="flat" w="21246">
                      <a:solidFill>
                        <a:srgbClr val="FBF9F1"/>
                      </a:solidFill>
                      <a:prstDash val="solid"/>
                      <a:round/>
                      <a:headEnd type="none" w="med" len="med"/>
                      <a:tailEnd type="none" w="med" len="med"/>
                    </a:lnR>
                    <a:lnT cmpd="sng" algn="ctr" cap="flat" w="21246">
                      <a:solidFill>
                        <a:srgbClr val="000000"/>
                      </a:solidFill>
                      <a:prstDash val="solid"/>
                      <a:round/>
                      <a:headEnd type="none" w="med" len="med"/>
                      <a:tailEnd type="none" w="med" len="med"/>
                    </a:lnT>
                    <a:lnB cmpd="sng" algn="ctr" cap="flat" w="21246">
                      <a:solidFill>
                        <a:srgbClr val="000000"/>
                      </a:solidFill>
                      <a:prstDash val="solid"/>
                      <a:round/>
                      <a:headEnd type="none" w="med" len="med"/>
                      <a:tailEnd type="none" w="med" len="med"/>
                    </a:lnB>
                    <a:solidFill>
                      <a:srgbClr val="000000"/>
                    </a:solidFill>
                  </a:tcPr>
                </a:tc>
              </a:tr>
            </a:tbl>
          </a:graphicData>
        </a:graphic>
      </p:graphicFrame>
      <p:sp>
        <p:nvSpPr>
          <p:cNvPr name="AutoShape 15" id="15"/>
          <p:cNvSpPr/>
          <p:nvPr/>
        </p:nvSpPr>
        <p:spPr>
          <a:xfrm>
            <a:off x="7946165" y="5408351"/>
            <a:ext cx="2478391" cy="0"/>
          </a:xfrm>
          <a:prstGeom prst="line">
            <a:avLst/>
          </a:prstGeom>
          <a:ln cap="flat" w="28575">
            <a:solidFill>
              <a:srgbClr val="FFD944"/>
            </a:solidFill>
            <a:prstDash val="solid"/>
            <a:headEnd type="none" len="sm" w="sm"/>
            <a:tailEnd type="arrow" len="sm" w="med"/>
          </a:ln>
        </p:spPr>
      </p:sp>
      <p:sp>
        <p:nvSpPr>
          <p:cNvPr name="TextBox 16" id="16"/>
          <p:cNvSpPr txBox="true"/>
          <p:nvPr/>
        </p:nvSpPr>
        <p:spPr>
          <a:xfrm rot="0">
            <a:off x="3650655" y="6645275"/>
            <a:ext cx="10986691" cy="2613025"/>
          </a:xfrm>
          <a:prstGeom prst="rect">
            <a:avLst/>
          </a:prstGeom>
        </p:spPr>
        <p:txBody>
          <a:bodyPr anchor="t" rtlCol="false" tIns="0" lIns="0" bIns="0" rIns="0">
            <a:spAutoFit/>
          </a:bodyPr>
          <a:lstStyle/>
          <a:p>
            <a:pPr algn="l">
              <a:lnSpc>
                <a:spcPts val="3499"/>
              </a:lnSpc>
              <a:spcBef>
                <a:spcPct val="0"/>
              </a:spcBef>
            </a:pPr>
            <a:r>
              <a:rPr lang="en-US" b="true" sz="2499">
                <a:solidFill>
                  <a:srgbClr val="000000"/>
                </a:solidFill>
                <a:latin typeface="Lato Bold"/>
                <a:ea typeface="Lato Bold"/>
                <a:cs typeface="Lato Bold"/>
                <a:sym typeface="Lato Bold"/>
              </a:rPr>
              <a:t>L’opération ShiftRows c</a:t>
            </a:r>
            <a:r>
              <a:rPr lang="en-US" b="true" sz="2499">
                <a:solidFill>
                  <a:srgbClr val="000000"/>
                </a:solidFill>
                <a:latin typeface="Lato Bold"/>
                <a:ea typeface="Lato Bold"/>
                <a:cs typeface="Lato Bold"/>
                <a:sym typeface="Lato Bold"/>
              </a:rPr>
              <a:t>onsiste à effectuer une permutation fixe des octets ligne par ligne :</a:t>
            </a:r>
          </a:p>
          <a:p>
            <a:pPr algn="l">
              <a:lnSpc>
                <a:spcPts val="3499"/>
              </a:lnSpc>
              <a:spcBef>
                <a:spcPct val="0"/>
              </a:spcBef>
            </a:pPr>
            <a:r>
              <a:rPr lang="en-US" b="true" sz="2499">
                <a:solidFill>
                  <a:srgbClr val="000000"/>
                </a:solidFill>
                <a:latin typeface="Lato Bold"/>
                <a:ea typeface="Lato Bold"/>
                <a:cs typeface="Lato Bold"/>
                <a:sym typeface="Lato Bold"/>
              </a:rPr>
              <a:t> – la première ligne n’est pas décalée,</a:t>
            </a:r>
          </a:p>
          <a:p>
            <a:pPr algn="l">
              <a:lnSpc>
                <a:spcPts val="3499"/>
              </a:lnSpc>
              <a:spcBef>
                <a:spcPct val="0"/>
              </a:spcBef>
            </a:pPr>
            <a:r>
              <a:rPr lang="en-US" b="true" sz="2499">
                <a:solidFill>
                  <a:srgbClr val="000000"/>
                </a:solidFill>
                <a:latin typeface="Lato Bold"/>
                <a:ea typeface="Lato Bold"/>
                <a:cs typeface="Lato Bold"/>
                <a:sym typeface="Lato Bold"/>
              </a:rPr>
              <a:t> – la deuxième ligne est décalée circulairement d’un octet vers la gauche,</a:t>
            </a:r>
          </a:p>
          <a:p>
            <a:pPr algn="l">
              <a:lnSpc>
                <a:spcPts val="3499"/>
              </a:lnSpc>
              <a:spcBef>
                <a:spcPct val="0"/>
              </a:spcBef>
            </a:pPr>
            <a:r>
              <a:rPr lang="en-US" b="true" sz="2499">
                <a:solidFill>
                  <a:srgbClr val="000000"/>
                </a:solidFill>
                <a:latin typeface="Lato Bold"/>
                <a:ea typeface="Lato Bold"/>
                <a:cs typeface="Lato Bold"/>
                <a:sym typeface="Lato Bold"/>
              </a:rPr>
              <a:t> – la troisième ligne est décalée de deux octets,</a:t>
            </a:r>
          </a:p>
          <a:p>
            <a:pPr algn="l">
              <a:lnSpc>
                <a:spcPts val="3499"/>
              </a:lnSpc>
              <a:spcBef>
                <a:spcPct val="0"/>
              </a:spcBef>
            </a:pPr>
            <a:r>
              <a:rPr lang="en-US" b="true" sz="2499">
                <a:solidFill>
                  <a:srgbClr val="000000"/>
                </a:solidFill>
                <a:latin typeface="Lato Bold"/>
                <a:ea typeface="Lato Bold"/>
                <a:cs typeface="Lato Bold"/>
                <a:sym typeface="Lato Bold"/>
              </a:rPr>
              <a:t> – et la quatrième ligne est décalée de trois octets.</a:t>
            </a:r>
          </a:p>
        </p:txBody>
      </p:sp>
      <p:sp>
        <p:nvSpPr>
          <p:cNvPr name="AutoShape 17" id="17"/>
          <p:cNvSpPr/>
          <p:nvPr/>
        </p:nvSpPr>
        <p:spPr>
          <a:xfrm>
            <a:off x="7521856" y="2031329"/>
            <a:ext cx="3323693" cy="24768"/>
          </a:xfrm>
          <a:prstGeom prst="line">
            <a:avLst/>
          </a:prstGeom>
          <a:ln cap="flat" w="57150">
            <a:solidFill>
              <a:srgbClr val="FF3131"/>
            </a:solidFill>
            <a:prstDash val="solid"/>
            <a:headEnd type="none" len="sm" w="sm"/>
            <a:tailEnd type="arrow" len="sm" w="med"/>
          </a:ln>
        </p:spPr>
      </p:sp>
      <p:sp>
        <p:nvSpPr>
          <p:cNvPr name="TextBox 18" id="18"/>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60</a:t>
            </a:r>
          </a:p>
        </p:txBody>
      </p:sp>
    </p:spTree>
  </p:cSld>
  <p:clrMapOvr>
    <a:masterClrMapping/>
  </p:clrMapOvr>
  <p:transition spd="slow">
    <p:fade/>
  </p:transition>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036501" y="-1421358"/>
            <a:ext cx="21698926" cy="12168323"/>
            <a:chOff x="0" y="0"/>
            <a:chExt cx="5714943" cy="3204826"/>
          </a:xfrm>
        </p:grpSpPr>
        <p:sp>
          <p:nvSpPr>
            <p:cNvPr name="Freeform 3" id="3"/>
            <p:cNvSpPr/>
            <p:nvPr/>
          </p:nvSpPr>
          <p:spPr>
            <a:xfrm flipH="false" flipV="false" rot="0">
              <a:off x="0" y="0"/>
              <a:ext cx="5714943" cy="3204826"/>
            </a:xfrm>
            <a:custGeom>
              <a:avLst/>
              <a:gdLst/>
              <a:ahLst/>
              <a:cxnLst/>
              <a:rect r="r" b="b" t="t" l="l"/>
              <a:pathLst>
                <a:path h="3204826" w="5714943">
                  <a:moveTo>
                    <a:pt x="6065" y="0"/>
                  </a:moveTo>
                  <a:lnTo>
                    <a:pt x="5708878" y="0"/>
                  </a:lnTo>
                  <a:cubicBezTo>
                    <a:pt x="5710487" y="0"/>
                    <a:pt x="5712029" y="639"/>
                    <a:pt x="5713167" y="1777"/>
                  </a:cubicBezTo>
                  <a:cubicBezTo>
                    <a:pt x="5714304" y="2914"/>
                    <a:pt x="5714943" y="4457"/>
                    <a:pt x="5714943" y="6065"/>
                  </a:cubicBezTo>
                  <a:lnTo>
                    <a:pt x="5714943" y="3198761"/>
                  </a:lnTo>
                  <a:cubicBezTo>
                    <a:pt x="5714943" y="3200369"/>
                    <a:pt x="5714304" y="3201912"/>
                    <a:pt x="5713167" y="3203049"/>
                  </a:cubicBezTo>
                  <a:cubicBezTo>
                    <a:pt x="5712029" y="3204187"/>
                    <a:pt x="5710487" y="3204826"/>
                    <a:pt x="5708878" y="3204826"/>
                  </a:cubicBezTo>
                  <a:lnTo>
                    <a:pt x="6065" y="3204826"/>
                  </a:lnTo>
                  <a:cubicBezTo>
                    <a:pt x="4457" y="3204826"/>
                    <a:pt x="2914" y="3204187"/>
                    <a:pt x="1777" y="3203049"/>
                  </a:cubicBezTo>
                  <a:cubicBezTo>
                    <a:pt x="639" y="3201912"/>
                    <a:pt x="0" y="3200369"/>
                    <a:pt x="0" y="3198761"/>
                  </a:cubicBezTo>
                  <a:lnTo>
                    <a:pt x="0" y="6065"/>
                  </a:lnTo>
                  <a:cubicBezTo>
                    <a:pt x="0" y="4457"/>
                    <a:pt x="639" y="2914"/>
                    <a:pt x="1777" y="1777"/>
                  </a:cubicBezTo>
                  <a:cubicBezTo>
                    <a:pt x="2914" y="639"/>
                    <a:pt x="4457" y="0"/>
                    <a:pt x="6065" y="0"/>
                  </a:cubicBezTo>
                  <a:close/>
                </a:path>
              </a:pathLst>
            </a:custGeom>
            <a:solidFill>
              <a:srgbClr val="7ED957"/>
            </a:solidFill>
          </p:spPr>
        </p:sp>
        <p:sp>
          <p:nvSpPr>
            <p:cNvPr name="TextBox 4" id="4"/>
            <p:cNvSpPr txBox="true"/>
            <p:nvPr/>
          </p:nvSpPr>
          <p:spPr>
            <a:xfrm>
              <a:off x="0" y="-47625"/>
              <a:ext cx="5714943" cy="3252451"/>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6551579" y="193670"/>
            <a:ext cx="5184843" cy="977949"/>
            <a:chOff x="0" y="0"/>
            <a:chExt cx="1365555" cy="257567"/>
          </a:xfrm>
        </p:grpSpPr>
        <p:sp>
          <p:nvSpPr>
            <p:cNvPr name="Freeform 6" id="6"/>
            <p:cNvSpPr/>
            <p:nvPr/>
          </p:nvSpPr>
          <p:spPr>
            <a:xfrm flipH="false" flipV="false" rot="0">
              <a:off x="0" y="0"/>
              <a:ext cx="1365555" cy="257567"/>
            </a:xfrm>
            <a:custGeom>
              <a:avLst/>
              <a:gdLst/>
              <a:ahLst/>
              <a:cxnLst/>
              <a:rect r="r" b="b" t="t" l="l"/>
              <a:pathLst>
                <a:path h="257567" w="1365555">
                  <a:moveTo>
                    <a:pt x="25384" y="0"/>
                  </a:moveTo>
                  <a:lnTo>
                    <a:pt x="1340171" y="0"/>
                  </a:lnTo>
                  <a:cubicBezTo>
                    <a:pt x="1346903" y="0"/>
                    <a:pt x="1353360" y="2674"/>
                    <a:pt x="1358120" y="7435"/>
                  </a:cubicBezTo>
                  <a:cubicBezTo>
                    <a:pt x="1362881" y="12195"/>
                    <a:pt x="1365555" y="18652"/>
                    <a:pt x="1365555" y="25384"/>
                  </a:cubicBezTo>
                  <a:lnTo>
                    <a:pt x="1365555" y="232183"/>
                  </a:lnTo>
                  <a:cubicBezTo>
                    <a:pt x="1365555" y="238915"/>
                    <a:pt x="1362881" y="245372"/>
                    <a:pt x="1358120" y="250132"/>
                  </a:cubicBezTo>
                  <a:cubicBezTo>
                    <a:pt x="1353360" y="254893"/>
                    <a:pt x="1346903" y="257567"/>
                    <a:pt x="1340171" y="257567"/>
                  </a:cubicBezTo>
                  <a:lnTo>
                    <a:pt x="25384" y="257567"/>
                  </a:lnTo>
                  <a:cubicBezTo>
                    <a:pt x="18652" y="257567"/>
                    <a:pt x="12195" y="254893"/>
                    <a:pt x="7435" y="250132"/>
                  </a:cubicBezTo>
                  <a:cubicBezTo>
                    <a:pt x="2674" y="245372"/>
                    <a:pt x="0" y="238915"/>
                    <a:pt x="0" y="232183"/>
                  </a:cubicBezTo>
                  <a:lnTo>
                    <a:pt x="0" y="25384"/>
                  </a:lnTo>
                  <a:cubicBezTo>
                    <a:pt x="0" y="18652"/>
                    <a:pt x="2674" y="12195"/>
                    <a:pt x="7435" y="7435"/>
                  </a:cubicBezTo>
                  <a:cubicBezTo>
                    <a:pt x="12195" y="2674"/>
                    <a:pt x="18652" y="0"/>
                    <a:pt x="25384" y="0"/>
                  </a:cubicBezTo>
                  <a:close/>
                </a:path>
              </a:pathLst>
            </a:custGeom>
            <a:solidFill>
              <a:srgbClr val="000000">
                <a:alpha val="0"/>
              </a:srgbClr>
            </a:solidFill>
          </p:spPr>
        </p:sp>
        <p:sp>
          <p:nvSpPr>
            <p:cNvPr name="TextBox 7" id="7"/>
            <p:cNvSpPr txBox="true"/>
            <p:nvPr/>
          </p:nvSpPr>
          <p:spPr>
            <a:xfrm>
              <a:off x="0" y="-85725"/>
              <a:ext cx="1365555" cy="343292"/>
            </a:xfrm>
            <a:prstGeom prst="rect">
              <a:avLst/>
            </a:prstGeom>
          </p:spPr>
          <p:txBody>
            <a:bodyPr anchor="ctr" rtlCol="false" tIns="50800" lIns="50800" bIns="50800" rIns="50800"/>
            <a:lstStyle/>
            <a:p>
              <a:pPr algn="ctr">
                <a:lnSpc>
                  <a:spcPts val="6159"/>
                </a:lnSpc>
              </a:pPr>
              <a:r>
                <a:rPr lang="en-US" b="true" sz="4399">
                  <a:solidFill>
                    <a:srgbClr val="000000"/>
                  </a:solidFill>
                  <a:latin typeface="Lato Bold"/>
                  <a:ea typeface="Lato Bold"/>
                  <a:cs typeface="Lato Bold"/>
                  <a:sym typeface="Lato Bold"/>
                </a:rPr>
                <a:t>ShiftRows</a:t>
              </a:r>
            </a:p>
          </p:txBody>
        </p:sp>
      </p:grpSp>
      <p:sp>
        <p:nvSpPr>
          <p:cNvPr name="Freeform 8" id="8"/>
          <p:cNvSpPr/>
          <p:nvPr/>
        </p:nvSpPr>
        <p:spPr>
          <a:xfrm flipH="false" flipV="false" rot="0">
            <a:off x="270163" y="1357783"/>
            <a:ext cx="10276936" cy="8520816"/>
          </a:xfrm>
          <a:custGeom>
            <a:avLst/>
            <a:gdLst/>
            <a:ahLst/>
            <a:cxnLst/>
            <a:rect r="r" b="b" t="t" l="l"/>
            <a:pathLst>
              <a:path h="8520816" w="10276936">
                <a:moveTo>
                  <a:pt x="0" y="0"/>
                </a:moveTo>
                <a:lnTo>
                  <a:pt x="10276936" y="0"/>
                </a:lnTo>
                <a:lnTo>
                  <a:pt x="10276936" y="8520816"/>
                </a:lnTo>
                <a:lnTo>
                  <a:pt x="0" y="8520816"/>
                </a:lnTo>
                <a:lnTo>
                  <a:pt x="0" y="0"/>
                </a:lnTo>
                <a:close/>
              </a:path>
            </a:pathLst>
          </a:custGeom>
          <a:blipFill>
            <a:blip r:embed="rId2"/>
            <a:stretch>
              <a:fillRect l="0" t="0" r="0" b="0"/>
            </a:stretch>
          </a:blipFill>
        </p:spPr>
      </p:sp>
      <p:grpSp>
        <p:nvGrpSpPr>
          <p:cNvPr name="Group 9" id="9"/>
          <p:cNvGrpSpPr/>
          <p:nvPr/>
        </p:nvGrpSpPr>
        <p:grpSpPr>
          <a:xfrm rot="0">
            <a:off x="10952627" y="1561935"/>
            <a:ext cx="7013589" cy="904740"/>
            <a:chOff x="0" y="0"/>
            <a:chExt cx="1847200" cy="238285"/>
          </a:xfrm>
        </p:grpSpPr>
        <p:sp>
          <p:nvSpPr>
            <p:cNvPr name="Freeform 10" id="10"/>
            <p:cNvSpPr/>
            <p:nvPr/>
          </p:nvSpPr>
          <p:spPr>
            <a:xfrm flipH="false" flipV="false" rot="0">
              <a:off x="0" y="0"/>
              <a:ext cx="1847200" cy="238285"/>
            </a:xfrm>
            <a:custGeom>
              <a:avLst/>
              <a:gdLst/>
              <a:ahLst/>
              <a:cxnLst/>
              <a:rect r="r" b="b" t="t" l="l"/>
              <a:pathLst>
                <a:path h="238285" w="1847200">
                  <a:moveTo>
                    <a:pt x="18765" y="0"/>
                  </a:moveTo>
                  <a:lnTo>
                    <a:pt x="1828435" y="0"/>
                  </a:lnTo>
                  <a:cubicBezTo>
                    <a:pt x="1838799" y="0"/>
                    <a:pt x="1847200" y="8402"/>
                    <a:pt x="1847200" y="18765"/>
                  </a:cubicBezTo>
                  <a:lnTo>
                    <a:pt x="1847200" y="219520"/>
                  </a:lnTo>
                  <a:cubicBezTo>
                    <a:pt x="1847200" y="229884"/>
                    <a:pt x="1838799" y="238285"/>
                    <a:pt x="1828435" y="238285"/>
                  </a:cubicBezTo>
                  <a:lnTo>
                    <a:pt x="18765" y="238285"/>
                  </a:lnTo>
                  <a:cubicBezTo>
                    <a:pt x="8402" y="238285"/>
                    <a:pt x="0" y="229884"/>
                    <a:pt x="0" y="219520"/>
                  </a:cubicBezTo>
                  <a:lnTo>
                    <a:pt x="0" y="18765"/>
                  </a:lnTo>
                  <a:cubicBezTo>
                    <a:pt x="0" y="8402"/>
                    <a:pt x="8402" y="0"/>
                    <a:pt x="18765" y="0"/>
                  </a:cubicBezTo>
                  <a:close/>
                </a:path>
              </a:pathLst>
            </a:custGeom>
            <a:solidFill>
              <a:srgbClr val="FF5757"/>
            </a:solidFill>
          </p:spPr>
        </p:sp>
        <p:sp>
          <p:nvSpPr>
            <p:cNvPr name="TextBox 11" id="11"/>
            <p:cNvSpPr txBox="true"/>
            <p:nvPr/>
          </p:nvSpPr>
          <p:spPr>
            <a:xfrm>
              <a:off x="0" y="-47625"/>
              <a:ext cx="1847200" cy="285910"/>
            </a:xfrm>
            <a:prstGeom prst="rect">
              <a:avLst/>
            </a:prstGeom>
          </p:spPr>
          <p:txBody>
            <a:bodyPr anchor="ctr" rtlCol="false" tIns="50800" lIns="50800" bIns="50800" rIns="50800"/>
            <a:lstStyle/>
            <a:p>
              <a:pPr algn="l">
                <a:lnSpc>
                  <a:spcPts val="2940"/>
                </a:lnSpc>
              </a:pPr>
              <a:r>
                <a:rPr lang="en-US" sz="2100" b="true">
                  <a:solidFill>
                    <a:srgbClr val="000000"/>
                  </a:solidFill>
                  <a:latin typeface="Lato Bold"/>
                  <a:ea typeface="Lato Bold"/>
                  <a:cs typeface="Lato Bold"/>
                  <a:sym typeface="Lato Bold"/>
                </a:rPr>
                <a:t>L’entrée est l’état AES de 128 bits, organisé logiquement comme une matrice de 4 lignes et 4 colonnes</a:t>
              </a:r>
            </a:p>
          </p:txBody>
        </p:sp>
      </p:grpSp>
      <p:grpSp>
        <p:nvGrpSpPr>
          <p:cNvPr name="Group 12" id="12"/>
          <p:cNvGrpSpPr/>
          <p:nvPr/>
        </p:nvGrpSpPr>
        <p:grpSpPr>
          <a:xfrm rot="0">
            <a:off x="10952627" y="2671621"/>
            <a:ext cx="7013589" cy="1991182"/>
            <a:chOff x="0" y="0"/>
            <a:chExt cx="1847200" cy="524427"/>
          </a:xfrm>
        </p:grpSpPr>
        <p:sp>
          <p:nvSpPr>
            <p:cNvPr name="Freeform 13" id="13"/>
            <p:cNvSpPr/>
            <p:nvPr/>
          </p:nvSpPr>
          <p:spPr>
            <a:xfrm flipH="false" flipV="false" rot="0">
              <a:off x="0" y="0"/>
              <a:ext cx="1847200" cy="524427"/>
            </a:xfrm>
            <a:custGeom>
              <a:avLst/>
              <a:gdLst/>
              <a:ahLst/>
              <a:cxnLst/>
              <a:rect r="r" b="b" t="t" l="l"/>
              <a:pathLst>
                <a:path h="524427" w="1847200">
                  <a:moveTo>
                    <a:pt x="18765" y="0"/>
                  </a:moveTo>
                  <a:lnTo>
                    <a:pt x="1828435" y="0"/>
                  </a:lnTo>
                  <a:cubicBezTo>
                    <a:pt x="1838799" y="0"/>
                    <a:pt x="1847200" y="8402"/>
                    <a:pt x="1847200" y="18765"/>
                  </a:cubicBezTo>
                  <a:lnTo>
                    <a:pt x="1847200" y="505661"/>
                  </a:lnTo>
                  <a:cubicBezTo>
                    <a:pt x="1847200" y="516025"/>
                    <a:pt x="1838799" y="524427"/>
                    <a:pt x="1828435" y="524427"/>
                  </a:cubicBezTo>
                  <a:lnTo>
                    <a:pt x="18765" y="524427"/>
                  </a:lnTo>
                  <a:cubicBezTo>
                    <a:pt x="8402" y="524427"/>
                    <a:pt x="0" y="516025"/>
                    <a:pt x="0" y="505661"/>
                  </a:cubicBezTo>
                  <a:lnTo>
                    <a:pt x="0" y="18765"/>
                  </a:lnTo>
                  <a:cubicBezTo>
                    <a:pt x="0" y="8402"/>
                    <a:pt x="8402" y="0"/>
                    <a:pt x="18765" y="0"/>
                  </a:cubicBezTo>
                  <a:close/>
                </a:path>
              </a:pathLst>
            </a:custGeom>
            <a:solidFill>
              <a:srgbClr val="FFF78A"/>
            </a:solidFill>
          </p:spPr>
        </p:sp>
        <p:sp>
          <p:nvSpPr>
            <p:cNvPr name="TextBox 14" id="14"/>
            <p:cNvSpPr txBox="true"/>
            <p:nvPr/>
          </p:nvSpPr>
          <p:spPr>
            <a:xfrm>
              <a:off x="0" y="-47625"/>
              <a:ext cx="1847200" cy="572052"/>
            </a:xfrm>
            <a:prstGeom prst="rect">
              <a:avLst/>
            </a:prstGeom>
          </p:spPr>
          <p:txBody>
            <a:bodyPr anchor="ctr" rtlCol="false" tIns="50800" lIns="50800" bIns="50800" rIns="50800"/>
            <a:lstStyle/>
            <a:p>
              <a:pPr algn="l">
                <a:lnSpc>
                  <a:spcPts val="2940"/>
                </a:lnSpc>
              </a:pPr>
              <a:r>
                <a:rPr lang="en-US" sz="2100" b="true">
                  <a:solidFill>
                    <a:srgbClr val="000000"/>
                  </a:solidFill>
                  <a:latin typeface="Lato Bold"/>
                  <a:ea typeface="Lato Bold"/>
                  <a:cs typeface="Lato Bold"/>
                  <a:sym typeface="Lato Bold"/>
                </a:rPr>
                <a:t>Cette partie correspond à la première ligne de la matrice AES.</a:t>
              </a:r>
            </a:p>
            <a:p>
              <a:pPr algn="l">
                <a:lnSpc>
                  <a:spcPts val="2940"/>
                </a:lnSpc>
              </a:pPr>
              <a:r>
                <a:rPr lang="en-US" sz="2100" b="true">
                  <a:solidFill>
                    <a:srgbClr val="000000"/>
                  </a:solidFill>
                  <a:latin typeface="Lato Bold"/>
                  <a:ea typeface="Lato Bold"/>
                  <a:cs typeface="Lato Bold"/>
                  <a:sym typeface="Lato Bold"/>
                </a:rPr>
                <a:t>Selon l’algorithme AES, la première ligne n’est pas décalée.</a:t>
              </a:r>
            </a:p>
            <a:p>
              <a:pPr algn="l">
                <a:lnSpc>
                  <a:spcPts val="2940"/>
                </a:lnSpc>
              </a:pPr>
              <a:r>
                <a:rPr lang="en-US" sz="2100" b="true">
                  <a:solidFill>
                    <a:srgbClr val="000000"/>
                  </a:solidFill>
                  <a:latin typeface="Lato Bold"/>
                  <a:ea typeface="Lato Bold"/>
                  <a:cs typeface="Lato Bold"/>
                  <a:sym typeface="Lato Bold"/>
                </a:rPr>
                <a:t> Les octets sont donc recopiés directement de l’entrée vers la sortie</a:t>
              </a:r>
            </a:p>
          </p:txBody>
        </p:sp>
      </p:grpSp>
      <p:grpSp>
        <p:nvGrpSpPr>
          <p:cNvPr name="Group 15" id="15"/>
          <p:cNvGrpSpPr/>
          <p:nvPr/>
        </p:nvGrpSpPr>
        <p:grpSpPr>
          <a:xfrm rot="0">
            <a:off x="10952627" y="4872353"/>
            <a:ext cx="7013589" cy="2023188"/>
            <a:chOff x="0" y="0"/>
            <a:chExt cx="1847200" cy="532856"/>
          </a:xfrm>
        </p:grpSpPr>
        <p:sp>
          <p:nvSpPr>
            <p:cNvPr name="Freeform 16" id="16"/>
            <p:cNvSpPr/>
            <p:nvPr/>
          </p:nvSpPr>
          <p:spPr>
            <a:xfrm flipH="false" flipV="false" rot="0">
              <a:off x="0" y="0"/>
              <a:ext cx="1847200" cy="532856"/>
            </a:xfrm>
            <a:custGeom>
              <a:avLst/>
              <a:gdLst/>
              <a:ahLst/>
              <a:cxnLst/>
              <a:rect r="r" b="b" t="t" l="l"/>
              <a:pathLst>
                <a:path h="532856" w="1847200">
                  <a:moveTo>
                    <a:pt x="18765" y="0"/>
                  </a:moveTo>
                  <a:lnTo>
                    <a:pt x="1828435" y="0"/>
                  </a:lnTo>
                  <a:cubicBezTo>
                    <a:pt x="1838799" y="0"/>
                    <a:pt x="1847200" y="8402"/>
                    <a:pt x="1847200" y="18765"/>
                  </a:cubicBezTo>
                  <a:lnTo>
                    <a:pt x="1847200" y="514091"/>
                  </a:lnTo>
                  <a:cubicBezTo>
                    <a:pt x="1847200" y="524455"/>
                    <a:pt x="1838799" y="532856"/>
                    <a:pt x="1828435" y="532856"/>
                  </a:cubicBezTo>
                  <a:lnTo>
                    <a:pt x="18765" y="532856"/>
                  </a:lnTo>
                  <a:cubicBezTo>
                    <a:pt x="8402" y="532856"/>
                    <a:pt x="0" y="524455"/>
                    <a:pt x="0" y="514091"/>
                  </a:cubicBezTo>
                  <a:lnTo>
                    <a:pt x="0" y="18765"/>
                  </a:lnTo>
                  <a:cubicBezTo>
                    <a:pt x="0" y="8402"/>
                    <a:pt x="8402" y="0"/>
                    <a:pt x="18765" y="0"/>
                  </a:cubicBezTo>
                  <a:close/>
                </a:path>
              </a:pathLst>
            </a:custGeom>
            <a:solidFill>
              <a:srgbClr val="38B6FF"/>
            </a:solidFill>
          </p:spPr>
        </p:sp>
        <p:sp>
          <p:nvSpPr>
            <p:cNvPr name="TextBox 17" id="17"/>
            <p:cNvSpPr txBox="true"/>
            <p:nvPr/>
          </p:nvSpPr>
          <p:spPr>
            <a:xfrm>
              <a:off x="0" y="-47625"/>
              <a:ext cx="1847200" cy="580481"/>
            </a:xfrm>
            <a:prstGeom prst="rect">
              <a:avLst/>
            </a:prstGeom>
          </p:spPr>
          <p:txBody>
            <a:bodyPr anchor="ctr" rtlCol="false" tIns="50800" lIns="50800" bIns="50800" rIns="50800"/>
            <a:lstStyle/>
            <a:p>
              <a:pPr algn="l">
                <a:lnSpc>
                  <a:spcPts val="2940"/>
                </a:lnSpc>
              </a:pPr>
              <a:r>
                <a:rPr lang="en-US" sz="2100" b="true">
                  <a:solidFill>
                    <a:srgbClr val="000000"/>
                  </a:solidFill>
                  <a:latin typeface="Lato Bold"/>
                  <a:ea typeface="Lato Bold"/>
                  <a:cs typeface="Lato Bold"/>
                  <a:sym typeface="Lato Bold"/>
                </a:rPr>
                <a:t>Cette p</a:t>
              </a:r>
              <a:r>
                <a:rPr lang="en-US" sz="2100" b="true">
                  <a:solidFill>
                    <a:srgbClr val="000000"/>
                  </a:solidFill>
                  <a:latin typeface="Lato Bold"/>
                  <a:ea typeface="Lato Bold"/>
                  <a:cs typeface="Lato Bold"/>
                  <a:sym typeface="Lato Bold"/>
                </a:rPr>
                <a:t>artie implémente le décalage cyclique à gauche d’un octet pour la deuxième ligne.</a:t>
              </a:r>
            </a:p>
            <a:p>
              <a:pPr algn="l">
                <a:lnSpc>
                  <a:spcPts val="2940"/>
                </a:lnSpc>
              </a:pPr>
              <a:r>
                <a:rPr lang="en-US" b="true" sz="2100">
                  <a:solidFill>
                    <a:srgbClr val="000000"/>
                  </a:solidFill>
                  <a:latin typeface="Lato Bold"/>
                  <a:ea typeface="Lato Bold"/>
                  <a:cs typeface="Lato Bold"/>
                  <a:sym typeface="Lato Bold"/>
                </a:rPr>
                <a:t>Chaque octet est déplacé d’une position vers la gauche, avec un retour circulaire du premier élément en fin de ligne</a:t>
              </a:r>
            </a:p>
          </p:txBody>
        </p:sp>
      </p:grpSp>
      <p:grpSp>
        <p:nvGrpSpPr>
          <p:cNvPr name="Group 18" id="18"/>
          <p:cNvGrpSpPr/>
          <p:nvPr/>
        </p:nvGrpSpPr>
        <p:grpSpPr>
          <a:xfrm rot="0">
            <a:off x="10952627" y="7105091"/>
            <a:ext cx="7013589" cy="1075110"/>
            <a:chOff x="0" y="0"/>
            <a:chExt cx="1847200" cy="283156"/>
          </a:xfrm>
        </p:grpSpPr>
        <p:sp>
          <p:nvSpPr>
            <p:cNvPr name="Freeform 19" id="19"/>
            <p:cNvSpPr/>
            <p:nvPr/>
          </p:nvSpPr>
          <p:spPr>
            <a:xfrm flipH="false" flipV="false" rot="0">
              <a:off x="0" y="0"/>
              <a:ext cx="1847200" cy="283157"/>
            </a:xfrm>
            <a:custGeom>
              <a:avLst/>
              <a:gdLst/>
              <a:ahLst/>
              <a:cxnLst/>
              <a:rect r="r" b="b" t="t" l="l"/>
              <a:pathLst>
                <a:path h="283157" w="1847200">
                  <a:moveTo>
                    <a:pt x="18765" y="0"/>
                  </a:moveTo>
                  <a:lnTo>
                    <a:pt x="1828435" y="0"/>
                  </a:lnTo>
                  <a:cubicBezTo>
                    <a:pt x="1838799" y="0"/>
                    <a:pt x="1847200" y="8402"/>
                    <a:pt x="1847200" y="18765"/>
                  </a:cubicBezTo>
                  <a:lnTo>
                    <a:pt x="1847200" y="264391"/>
                  </a:lnTo>
                  <a:cubicBezTo>
                    <a:pt x="1847200" y="274755"/>
                    <a:pt x="1838799" y="283157"/>
                    <a:pt x="1828435" y="283157"/>
                  </a:cubicBezTo>
                  <a:lnTo>
                    <a:pt x="18765" y="283157"/>
                  </a:lnTo>
                  <a:cubicBezTo>
                    <a:pt x="8402" y="283157"/>
                    <a:pt x="0" y="274755"/>
                    <a:pt x="0" y="264391"/>
                  </a:cubicBezTo>
                  <a:lnTo>
                    <a:pt x="0" y="18765"/>
                  </a:lnTo>
                  <a:cubicBezTo>
                    <a:pt x="0" y="8402"/>
                    <a:pt x="8402" y="0"/>
                    <a:pt x="18765" y="0"/>
                  </a:cubicBezTo>
                  <a:close/>
                </a:path>
              </a:pathLst>
            </a:custGeom>
            <a:solidFill>
              <a:srgbClr val="FFFFFF"/>
            </a:solidFill>
          </p:spPr>
        </p:sp>
        <p:sp>
          <p:nvSpPr>
            <p:cNvPr name="TextBox 20" id="20"/>
            <p:cNvSpPr txBox="true"/>
            <p:nvPr/>
          </p:nvSpPr>
          <p:spPr>
            <a:xfrm>
              <a:off x="0" y="-47625"/>
              <a:ext cx="1847200" cy="330781"/>
            </a:xfrm>
            <a:prstGeom prst="rect">
              <a:avLst/>
            </a:prstGeom>
          </p:spPr>
          <p:txBody>
            <a:bodyPr anchor="ctr" rtlCol="false" tIns="50800" lIns="50800" bIns="50800" rIns="50800"/>
            <a:lstStyle/>
            <a:p>
              <a:pPr algn="l">
                <a:lnSpc>
                  <a:spcPts val="2940"/>
                </a:lnSpc>
              </a:pPr>
              <a:r>
                <a:rPr lang="en-US" sz="2100" b="true">
                  <a:solidFill>
                    <a:srgbClr val="000000"/>
                  </a:solidFill>
                  <a:latin typeface="Lato Bold"/>
                  <a:ea typeface="Lato Bold"/>
                  <a:cs typeface="Lato Bold"/>
                  <a:sym typeface="Lato Bold"/>
                </a:rPr>
                <a:t>Cette partie correspond à la troisième ligne de la matrice AES</a:t>
              </a:r>
            </a:p>
          </p:txBody>
        </p:sp>
      </p:grpSp>
      <p:sp>
        <p:nvSpPr>
          <p:cNvPr name="AutoShape 21" id="21"/>
          <p:cNvSpPr/>
          <p:nvPr/>
        </p:nvSpPr>
        <p:spPr>
          <a:xfrm flipV="true">
            <a:off x="5098811" y="2014305"/>
            <a:ext cx="5853816" cy="629916"/>
          </a:xfrm>
          <a:prstGeom prst="line">
            <a:avLst/>
          </a:prstGeom>
          <a:ln cap="flat" w="38100">
            <a:solidFill>
              <a:srgbClr val="FF5757"/>
            </a:solidFill>
            <a:prstDash val="solid"/>
            <a:headEnd type="arrow" len="sm" w="med"/>
            <a:tailEnd type="none" len="sm" w="sm"/>
          </a:ln>
        </p:spPr>
      </p:sp>
      <p:sp>
        <p:nvSpPr>
          <p:cNvPr name="AutoShape 22" id="22"/>
          <p:cNvSpPr/>
          <p:nvPr/>
        </p:nvSpPr>
        <p:spPr>
          <a:xfrm flipV="true">
            <a:off x="6153413" y="3667212"/>
            <a:ext cx="4799214" cy="1950979"/>
          </a:xfrm>
          <a:prstGeom prst="line">
            <a:avLst/>
          </a:prstGeom>
          <a:ln cap="flat" w="38100">
            <a:solidFill>
              <a:srgbClr val="FFF78A"/>
            </a:solidFill>
            <a:prstDash val="solid"/>
            <a:headEnd type="arrow" len="sm" w="med"/>
            <a:tailEnd type="none" len="sm" w="sm"/>
          </a:ln>
        </p:spPr>
      </p:sp>
      <p:sp>
        <p:nvSpPr>
          <p:cNvPr name="AutoShape 23" id="23"/>
          <p:cNvSpPr/>
          <p:nvPr/>
        </p:nvSpPr>
        <p:spPr>
          <a:xfrm flipV="true">
            <a:off x="6153413" y="5883947"/>
            <a:ext cx="4799214" cy="958631"/>
          </a:xfrm>
          <a:prstGeom prst="line">
            <a:avLst/>
          </a:prstGeom>
          <a:ln cap="flat" w="38100">
            <a:solidFill>
              <a:srgbClr val="38B6FF"/>
            </a:solidFill>
            <a:prstDash val="solid"/>
            <a:headEnd type="arrow" len="sm" w="med"/>
            <a:tailEnd type="none" len="sm" w="sm"/>
          </a:ln>
        </p:spPr>
      </p:sp>
      <p:sp>
        <p:nvSpPr>
          <p:cNvPr name="AutoShape 24" id="24"/>
          <p:cNvSpPr/>
          <p:nvPr/>
        </p:nvSpPr>
        <p:spPr>
          <a:xfrm flipV="true">
            <a:off x="6153413" y="7642646"/>
            <a:ext cx="4799214" cy="375922"/>
          </a:xfrm>
          <a:prstGeom prst="line">
            <a:avLst/>
          </a:prstGeom>
          <a:ln cap="flat" w="38100">
            <a:solidFill>
              <a:srgbClr val="FFFFFF"/>
            </a:solidFill>
            <a:prstDash val="solid"/>
            <a:headEnd type="arrow" len="sm" w="med"/>
            <a:tailEnd type="none" len="sm" w="sm"/>
          </a:ln>
        </p:spPr>
      </p:sp>
      <p:grpSp>
        <p:nvGrpSpPr>
          <p:cNvPr name="Group 25" id="25"/>
          <p:cNvGrpSpPr/>
          <p:nvPr/>
        </p:nvGrpSpPr>
        <p:grpSpPr>
          <a:xfrm rot="0">
            <a:off x="10952627" y="8427851"/>
            <a:ext cx="7013589" cy="1075110"/>
            <a:chOff x="0" y="0"/>
            <a:chExt cx="1847200" cy="283156"/>
          </a:xfrm>
        </p:grpSpPr>
        <p:sp>
          <p:nvSpPr>
            <p:cNvPr name="Freeform 26" id="26"/>
            <p:cNvSpPr/>
            <p:nvPr/>
          </p:nvSpPr>
          <p:spPr>
            <a:xfrm flipH="false" flipV="false" rot="0">
              <a:off x="0" y="0"/>
              <a:ext cx="1847200" cy="283157"/>
            </a:xfrm>
            <a:custGeom>
              <a:avLst/>
              <a:gdLst/>
              <a:ahLst/>
              <a:cxnLst/>
              <a:rect r="r" b="b" t="t" l="l"/>
              <a:pathLst>
                <a:path h="283157" w="1847200">
                  <a:moveTo>
                    <a:pt x="18765" y="0"/>
                  </a:moveTo>
                  <a:lnTo>
                    <a:pt x="1828435" y="0"/>
                  </a:lnTo>
                  <a:cubicBezTo>
                    <a:pt x="1838799" y="0"/>
                    <a:pt x="1847200" y="8402"/>
                    <a:pt x="1847200" y="18765"/>
                  </a:cubicBezTo>
                  <a:lnTo>
                    <a:pt x="1847200" y="264391"/>
                  </a:lnTo>
                  <a:cubicBezTo>
                    <a:pt x="1847200" y="274755"/>
                    <a:pt x="1838799" y="283157"/>
                    <a:pt x="1828435" y="283157"/>
                  </a:cubicBezTo>
                  <a:lnTo>
                    <a:pt x="18765" y="283157"/>
                  </a:lnTo>
                  <a:cubicBezTo>
                    <a:pt x="8402" y="283157"/>
                    <a:pt x="0" y="274755"/>
                    <a:pt x="0" y="264391"/>
                  </a:cubicBezTo>
                  <a:lnTo>
                    <a:pt x="0" y="18765"/>
                  </a:lnTo>
                  <a:cubicBezTo>
                    <a:pt x="0" y="8402"/>
                    <a:pt x="8402" y="0"/>
                    <a:pt x="18765" y="0"/>
                  </a:cubicBezTo>
                  <a:close/>
                </a:path>
              </a:pathLst>
            </a:custGeom>
            <a:solidFill>
              <a:srgbClr val="FF751F"/>
            </a:solidFill>
          </p:spPr>
        </p:sp>
        <p:sp>
          <p:nvSpPr>
            <p:cNvPr name="TextBox 27" id="27"/>
            <p:cNvSpPr txBox="true"/>
            <p:nvPr/>
          </p:nvSpPr>
          <p:spPr>
            <a:xfrm>
              <a:off x="0" y="-47625"/>
              <a:ext cx="1847200" cy="330781"/>
            </a:xfrm>
            <a:prstGeom prst="rect">
              <a:avLst/>
            </a:prstGeom>
          </p:spPr>
          <p:txBody>
            <a:bodyPr anchor="ctr" rtlCol="false" tIns="50800" lIns="50800" bIns="50800" rIns="50800"/>
            <a:lstStyle/>
            <a:p>
              <a:pPr algn="l">
                <a:lnSpc>
                  <a:spcPts val="2940"/>
                </a:lnSpc>
              </a:pPr>
              <a:r>
                <a:rPr lang="en-US" sz="2100" b="true">
                  <a:solidFill>
                    <a:srgbClr val="000000"/>
                  </a:solidFill>
                  <a:latin typeface="Lato Bold"/>
                  <a:ea typeface="Lato Bold"/>
                  <a:cs typeface="Lato Bold"/>
                  <a:sym typeface="Lato Bold"/>
                </a:rPr>
                <a:t>Cette partie implémente le décalage cyclique à gauche de trois octets pour la quatrième ligne</a:t>
              </a:r>
            </a:p>
          </p:txBody>
        </p:sp>
      </p:grpSp>
      <p:sp>
        <p:nvSpPr>
          <p:cNvPr name="AutoShape 28" id="28"/>
          <p:cNvSpPr/>
          <p:nvPr/>
        </p:nvSpPr>
        <p:spPr>
          <a:xfrm flipV="true">
            <a:off x="6153413" y="8965406"/>
            <a:ext cx="4799214" cy="292894"/>
          </a:xfrm>
          <a:prstGeom prst="line">
            <a:avLst/>
          </a:prstGeom>
          <a:ln cap="flat" w="38100">
            <a:solidFill>
              <a:srgbClr val="FF751F"/>
            </a:solidFill>
            <a:prstDash val="solid"/>
            <a:headEnd type="arrow" len="sm" w="med"/>
            <a:tailEnd type="none" len="sm" w="sm"/>
          </a:ln>
        </p:spPr>
      </p:sp>
      <p:sp>
        <p:nvSpPr>
          <p:cNvPr name="TextBox 29" id="29"/>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61</a:t>
            </a:r>
          </a:p>
        </p:txBody>
      </p:sp>
    </p:spTree>
  </p:cSld>
  <p:clrMapOvr>
    <a:masterClrMapping/>
  </p:clrMapOvr>
  <p:transition spd="slow">
    <p:fade/>
  </p:transition>
</p:sld>
</file>

<file path=ppt/slides/slide6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H="true">
            <a:off x="1723462" y="2354639"/>
            <a:ext cx="4287516" cy="3070801"/>
          </a:xfrm>
          <a:prstGeom prst="line">
            <a:avLst/>
          </a:prstGeom>
          <a:ln cap="flat" w="47625">
            <a:solidFill>
              <a:srgbClr val="FF751F"/>
            </a:solidFill>
            <a:prstDash val="solid"/>
            <a:headEnd type="arrow" len="sm" w="med"/>
            <a:tailEnd type="none" len="sm" w="sm"/>
          </a:ln>
        </p:spPr>
      </p:sp>
      <p:graphicFrame>
        <p:nvGraphicFramePr>
          <p:cNvPr name="Table 3" id="3"/>
          <p:cNvGraphicFramePr>
            <a:graphicFrameLocks noGrp="true"/>
          </p:cNvGraphicFramePr>
          <p:nvPr/>
        </p:nvGraphicFramePr>
        <p:xfrm>
          <a:off x="1028700" y="5425440"/>
          <a:ext cx="4982278" cy="3832860"/>
        </p:xfrm>
        <a:graphic>
          <a:graphicData uri="http://schemas.openxmlformats.org/drawingml/2006/table">
            <a:tbl>
              <a:tblPr/>
              <a:tblGrid>
                <a:gridCol w="1245569"/>
                <a:gridCol w="1245569"/>
                <a:gridCol w="1245569"/>
                <a:gridCol w="1245569"/>
              </a:tblGrid>
              <a:tr h="958215">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b12</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b0</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b4</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b8</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r>
              <a:tr h="958215">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b13</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b1</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b5</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b9</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r>
              <a:tr h="958215">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b14</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b2</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b6</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b10</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r>
              <a:tr h="958215">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b15</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b3</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b7</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b11</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r>
            </a:tbl>
          </a:graphicData>
        </a:graphic>
      </p:graphicFrame>
      <p:graphicFrame>
        <p:nvGraphicFramePr>
          <p:cNvPr name="Table 4" id="4"/>
          <p:cNvGraphicFramePr>
            <a:graphicFrameLocks noGrp="true"/>
          </p:cNvGraphicFramePr>
          <p:nvPr/>
        </p:nvGraphicFramePr>
        <p:xfrm>
          <a:off x="6779816" y="2000877"/>
          <a:ext cx="2171700" cy="3086100"/>
        </p:xfrm>
        <a:graphic>
          <a:graphicData uri="http://schemas.openxmlformats.org/drawingml/2006/table">
            <a:tbl>
              <a:tblPr/>
              <a:tblGrid>
                <a:gridCol w="542925"/>
                <a:gridCol w="542925"/>
                <a:gridCol w="542925"/>
                <a:gridCol w="542925"/>
              </a:tblGrid>
              <a:tr h="771525">
                <a:tc>
                  <a:txBody>
                    <a:bodyPr anchor="t" rtlCol="false"/>
                    <a:lstStyle/>
                    <a:p>
                      <a:pPr algn="ctr">
                        <a:lnSpc>
                          <a:spcPts val="2349"/>
                        </a:lnSpc>
                        <a:defRPr/>
                      </a:pPr>
                      <a:r>
                        <a:rPr lang="en-US" b="true" sz="1678">
                          <a:solidFill>
                            <a:srgbClr val="FBF9F1"/>
                          </a:solidFill>
                          <a:latin typeface="Lato Bold"/>
                          <a:ea typeface="Lato Bold"/>
                          <a:cs typeface="Lato Bold"/>
                          <a:sym typeface="Lat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FBF9F1"/>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49"/>
                        </a:lnSpc>
                        <a:defRPr/>
                      </a:pPr>
                      <a:r>
                        <a:rPr lang="en-US" sz="1678">
                          <a:solidFill>
                            <a:srgbClr val="FBF9F1"/>
                          </a:solidFill>
                          <a:latin typeface="Lato"/>
                          <a:ea typeface="Lato"/>
                          <a:cs typeface="Lato"/>
                          <a:sym typeface="Lato"/>
                        </a:rPr>
                        <a:t>2</a:t>
                      </a:r>
                      <a:endParaRPr lang="en-US" sz="1100"/>
                    </a:p>
                  </a:txBody>
                  <a:tcPr marL="190500" marR="190500" marT="190500" marB="190500" anchor="ctr">
                    <a:lnL cmpd="sng" algn="ctr" cap="flat" w="38100">
                      <a:solidFill>
                        <a:srgbClr val="FBF9F1"/>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49"/>
                        </a:lnSpc>
                        <a:defRPr/>
                      </a:pPr>
                      <a:r>
                        <a:rPr lang="en-US" b="true" sz="1678">
                          <a:solidFill>
                            <a:srgbClr val="FBF9F1"/>
                          </a:solidFill>
                          <a:latin typeface="Lato Bold"/>
                          <a:ea typeface="Lato Bold"/>
                          <a:cs typeface="Lato Bold"/>
                          <a:sym typeface="Lato Bold"/>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49"/>
                        </a:lnSpc>
                        <a:defRPr/>
                      </a:pPr>
                      <a:r>
                        <a:rPr lang="en-US" b="true" sz="1678">
                          <a:solidFill>
                            <a:srgbClr val="FBF9F1"/>
                          </a:solidFill>
                          <a:latin typeface="Lato Bold"/>
                          <a:ea typeface="Lato Bold"/>
                          <a:cs typeface="Lato Bold"/>
                          <a:sym typeface="Lato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1525">
                <a:tc>
                  <a:txBody>
                    <a:bodyPr anchor="t" rtlCol="false"/>
                    <a:lstStyle/>
                    <a:p>
                      <a:pPr algn="ctr">
                        <a:lnSpc>
                          <a:spcPts val="2349"/>
                        </a:lnSpc>
                        <a:defRPr/>
                      </a:pPr>
                      <a:r>
                        <a:rPr lang="en-US" sz="1678">
                          <a:solidFill>
                            <a:srgbClr val="FBF9F1"/>
                          </a:solidFill>
                          <a:latin typeface="Lato"/>
                          <a:ea typeface="Lato"/>
                          <a:cs typeface="Lato"/>
                          <a:sym typeface="Lato"/>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FBF9F1"/>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49"/>
                        </a:lnSpc>
                        <a:defRPr/>
                      </a:pPr>
                      <a:r>
                        <a:rPr lang="en-US" sz="1678">
                          <a:solidFill>
                            <a:srgbClr val="FBF9F1"/>
                          </a:solidFill>
                          <a:latin typeface="Lato"/>
                          <a:ea typeface="Lato"/>
                          <a:cs typeface="Lato"/>
                          <a:sym typeface="Lato"/>
                        </a:rPr>
                        <a:t>1</a:t>
                      </a:r>
                      <a:endParaRPr lang="en-US" sz="1100"/>
                    </a:p>
                  </a:txBody>
                  <a:tcPr marL="190500" marR="190500" marT="190500" marB="190500" anchor="ctr">
                    <a:lnL cmpd="sng" algn="ctr" cap="flat" w="38100">
                      <a:solidFill>
                        <a:srgbClr val="FBF9F1"/>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49"/>
                        </a:lnSpc>
                        <a:defRPr/>
                      </a:pPr>
                      <a:r>
                        <a:rPr lang="en-US" sz="1678">
                          <a:solidFill>
                            <a:srgbClr val="FBF9F1"/>
                          </a:solidFill>
                          <a:latin typeface="Lato"/>
                          <a:ea typeface="Lato"/>
                          <a:cs typeface="Lato"/>
                          <a:sym typeface="Lato"/>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49"/>
                        </a:lnSpc>
                        <a:defRPr/>
                      </a:pPr>
                      <a:r>
                        <a:rPr lang="en-US" sz="1678">
                          <a:solidFill>
                            <a:srgbClr val="FBF9F1"/>
                          </a:solidFill>
                          <a:latin typeface="Lato"/>
                          <a:ea typeface="Lato"/>
                          <a:cs typeface="Lato"/>
                          <a:sym typeface="Lato"/>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1525">
                <a:tc>
                  <a:txBody>
                    <a:bodyPr anchor="t" rtlCol="false"/>
                    <a:lstStyle/>
                    <a:p>
                      <a:pPr algn="ctr">
                        <a:lnSpc>
                          <a:spcPts val="2349"/>
                        </a:lnSpc>
                        <a:defRPr/>
                      </a:pPr>
                      <a:r>
                        <a:rPr lang="en-US" sz="1678">
                          <a:solidFill>
                            <a:srgbClr val="FBF9F1"/>
                          </a:solidFill>
                          <a:latin typeface="Lato"/>
                          <a:ea typeface="Lato"/>
                          <a:cs typeface="Lato"/>
                          <a:sym typeface="Lato"/>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FBF9F1"/>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49"/>
                        </a:lnSpc>
                        <a:defRPr/>
                      </a:pPr>
                      <a:r>
                        <a:rPr lang="en-US" sz="1678">
                          <a:solidFill>
                            <a:srgbClr val="FBF9F1"/>
                          </a:solidFill>
                          <a:latin typeface="Lato"/>
                          <a:ea typeface="Lato"/>
                          <a:cs typeface="Lato"/>
                          <a:sym typeface="Lato"/>
                        </a:rPr>
                        <a:t>1</a:t>
                      </a:r>
                      <a:endParaRPr lang="en-US" sz="1100"/>
                    </a:p>
                  </a:txBody>
                  <a:tcPr marL="190500" marR="190500" marT="190500" marB="190500" anchor="ctr">
                    <a:lnL cmpd="sng" algn="ctr" cap="flat" w="38100">
                      <a:solidFill>
                        <a:srgbClr val="FBF9F1"/>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89"/>
                        </a:lnSpc>
                        <a:defRPr/>
                      </a:pPr>
                      <a:r>
                        <a:rPr lang="en-US" sz="1278">
                          <a:solidFill>
                            <a:srgbClr val="FBF9F1"/>
                          </a:solidFill>
                          <a:latin typeface="Lato"/>
                          <a:ea typeface="Lato"/>
                          <a:cs typeface="Lato"/>
                          <a:sym typeface="Lato"/>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49"/>
                        </a:lnSpc>
                        <a:defRPr/>
                      </a:pPr>
                      <a:r>
                        <a:rPr lang="en-US" sz="1678">
                          <a:solidFill>
                            <a:srgbClr val="FBF9F1"/>
                          </a:solidFill>
                          <a:latin typeface="Lato"/>
                          <a:ea typeface="Lato"/>
                          <a:cs typeface="Lato"/>
                          <a:sym typeface="Lato"/>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1525">
                <a:tc>
                  <a:txBody>
                    <a:bodyPr anchor="t" rtlCol="false"/>
                    <a:lstStyle/>
                    <a:p>
                      <a:pPr algn="ctr">
                        <a:lnSpc>
                          <a:spcPts val="2349"/>
                        </a:lnSpc>
                        <a:defRPr/>
                      </a:pPr>
                      <a:r>
                        <a:rPr lang="en-US" sz="1678">
                          <a:solidFill>
                            <a:srgbClr val="FBF9F1"/>
                          </a:solidFill>
                          <a:latin typeface="Lato"/>
                          <a:ea typeface="Lato"/>
                          <a:cs typeface="Lato"/>
                          <a:sym typeface="Lato"/>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FBF9F1"/>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49"/>
                        </a:lnSpc>
                        <a:defRPr/>
                      </a:pPr>
                      <a:r>
                        <a:rPr lang="en-US" sz="1678">
                          <a:solidFill>
                            <a:srgbClr val="FBF9F1"/>
                          </a:solidFill>
                          <a:latin typeface="Lato"/>
                          <a:ea typeface="Lato"/>
                          <a:cs typeface="Lato"/>
                          <a:sym typeface="Lato"/>
                        </a:rPr>
                        <a:t>3</a:t>
                      </a:r>
                      <a:endParaRPr lang="en-US" sz="1100"/>
                    </a:p>
                  </a:txBody>
                  <a:tcPr marL="190500" marR="190500" marT="190500" marB="190500" anchor="ctr">
                    <a:lnL cmpd="sng" algn="ctr" cap="flat" w="38100">
                      <a:solidFill>
                        <a:srgbClr val="FBF9F1"/>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49"/>
                        </a:lnSpc>
                        <a:defRPr/>
                      </a:pPr>
                      <a:r>
                        <a:rPr lang="en-US" sz="1678">
                          <a:solidFill>
                            <a:srgbClr val="FBF9F1"/>
                          </a:solidFill>
                          <a:latin typeface="Lato"/>
                          <a:ea typeface="Lato"/>
                          <a:cs typeface="Lato"/>
                          <a:sym typeface="Lato"/>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49"/>
                        </a:lnSpc>
                        <a:defRPr/>
                      </a:pPr>
                      <a:r>
                        <a:rPr lang="en-US" sz="1678">
                          <a:solidFill>
                            <a:srgbClr val="FBF9F1"/>
                          </a:solidFill>
                          <a:latin typeface="Lato"/>
                          <a:ea typeface="Lato"/>
                          <a:cs typeface="Lato"/>
                          <a:sym typeface="Lato"/>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5" id="5"/>
          <p:cNvGraphicFramePr>
            <a:graphicFrameLocks noGrp="true"/>
          </p:cNvGraphicFramePr>
          <p:nvPr/>
        </p:nvGraphicFramePr>
        <p:xfrm>
          <a:off x="9520634" y="2000877"/>
          <a:ext cx="571500" cy="3086100"/>
        </p:xfrm>
        <a:graphic>
          <a:graphicData uri="http://schemas.openxmlformats.org/drawingml/2006/table">
            <a:tbl>
              <a:tblPr/>
              <a:tblGrid>
                <a:gridCol w="571500"/>
              </a:tblGrid>
              <a:tr h="771525">
                <a:tc>
                  <a:txBody>
                    <a:bodyPr anchor="t" rtlCol="false"/>
                    <a:lstStyle/>
                    <a:p>
                      <a:pPr algn="ctr">
                        <a:lnSpc>
                          <a:spcPts val="2349"/>
                        </a:lnSpc>
                        <a:defRPr/>
                      </a:pPr>
                      <a:endParaRPr lang="en-US" sz="1100"/>
                    </a:p>
                  </a:txBody>
                  <a:tcPr marL="190500" marR="190500" marT="190500" marB="190500" anchor="ctr">
                    <a:lnL cmpd="sng" algn="ctr" cap="flat" w="38100">
                      <a:solidFill>
                        <a:srgbClr val="FBF9F1"/>
                      </a:solidFill>
                      <a:prstDash val="solid"/>
                      <a:round/>
                      <a:headEnd type="none" w="med" len="med"/>
                      <a:tailEnd type="none" w="med" len="med"/>
                    </a:lnL>
                    <a:lnR cmpd="sng" algn="ctr" cap="flat" w="38100">
                      <a:solidFill>
                        <a:srgbClr val="FBF9F1"/>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1525">
                <a:tc>
                  <a:txBody>
                    <a:bodyPr anchor="t" rtlCol="false"/>
                    <a:lstStyle/>
                    <a:p>
                      <a:pPr algn="ctr">
                        <a:lnSpc>
                          <a:spcPts val="2349"/>
                        </a:lnSpc>
                        <a:defRPr/>
                      </a:pPr>
                      <a:endParaRPr lang="en-US" sz="1100"/>
                    </a:p>
                  </a:txBody>
                  <a:tcPr marL="190500" marR="190500" marT="190500" marB="190500" anchor="ctr">
                    <a:lnL cmpd="sng" algn="ctr" cap="flat" w="38100">
                      <a:solidFill>
                        <a:srgbClr val="FBF9F1"/>
                      </a:solidFill>
                      <a:prstDash val="solid"/>
                      <a:round/>
                      <a:headEnd type="none" w="med" len="med"/>
                      <a:tailEnd type="none" w="med" len="med"/>
                    </a:lnL>
                    <a:lnR cmpd="sng" algn="ctr" cap="flat" w="38100">
                      <a:solidFill>
                        <a:srgbClr val="FBF9F1"/>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1525">
                <a:tc>
                  <a:txBody>
                    <a:bodyPr anchor="t" rtlCol="false"/>
                    <a:lstStyle/>
                    <a:p>
                      <a:pPr algn="ctr">
                        <a:lnSpc>
                          <a:spcPts val="2349"/>
                        </a:lnSpc>
                        <a:defRPr/>
                      </a:pPr>
                      <a:endParaRPr lang="en-US" sz="1100"/>
                    </a:p>
                  </a:txBody>
                  <a:tcPr marL="190500" marR="190500" marT="190500" marB="190500" anchor="ctr">
                    <a:lnL cmpd="sng" algn="ctr" cap="flat" w="38100">
                      <a:solidFill>
                        <a:srgbClr val="FBF9F1"/>
                      </a:solidFill>
                      <a:prstDash val="solid"/>
                      <a:round/>
                      <a:headEnd type="none" w="med" len="med"/>
                      <a:tailEnd type="none" w="med" len="med"/>
                    </a:lnL>
                    <a:lnR cmpd="sng" algn="ctr" cap="flat" w="38100">
                      <a:solidFill>
                        <a:srgbClr val="FBF9F1"/>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1525">
                <a:tc>
                  <a:txBody>
                    <a:bodyPr anchor="t" rtlCol="false"/>
                    <a:lstStyle/>
                    <a:p>
                      <a:pPr algn="ctr">
                        <a:lnSpc>
                          <a:spcPts val="2349"/>
                        </a:lnSpc>
                        <a:defRPr/>
                      </a:pPr>
                      <a:endParaRPr lang="en-US" sz="1100"/>
                    </a:p>
                  </a:txBody>
                  <a:tcPr marL="190500" marR="190500" marT="190500" marB="190500" anchor="ctr">
                    <a:lnL cmpd="sng" algn="ctr" cap="flat" w="38100">
                      <a:solidFill>
                        <a:srgbClr val="FBF9F1"/>
                      </a:solidFill>
                      <a:prstDash val="solid"/>
                      <a:round/>
                      <a:headEnd type="none" w="med" len="med"/>
                      <a:tailEnd type="none" w="med" len="med"/>
                    </a:lnL>
                    <a:lnR cmpd="sng" algn="ctr" cap="flat" w="38100">
                      <a:solidFill>
                        <a:srgbClr val="FBF9F1"/>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aphicFrame>
        <p:nvGraphicFramePr>
          <p:cNvPr name="Table 6" id="6"/>
          <p:cNvGraphicFramePr>
            <a:graphicFrameLocks noGrp="true"/>
          </p:cNvGraphicFramePr>
          <p:nvPr/>
        </p:nvGraphicFramePr>
        <p:xfrm>
          <a:off x="10962003" y="2000877"/>
          <a:ext cx="571500" cy="3086100"/>
        </p:xfrm>
        <a:graphic>
          <a:graphicData uri="http://schemas.openxmlformats.org/drawingml/2006/table">
            <a:tbl>
              <a:tblPr/>
              <a:tblGrid>
                <a:gridCol w="571500"/>
              </a:tblGrid>
              <a:tr h="771525">
                <a:tc>
                  <a:txBody>
                    <a:bodyPr anchor="t" rtlCol="false"/>
                    <a:lstStyle/>
                    <a:p>
                      <a:pPr algn="ctr">
                        <a:lnSpc>
                          <a:spcPts val="2349"/>
                        </a:lnSpc>
                        <a:defRPr/>
                      </a:pPr>
                      <a:endParaRPr lang="en-US" sz="1100"/>
                    </a:p>
                  </a:txBody>
                  <a:tcPr marL="190500" marR="190500" marT="190500" marB="190500" anchor="ctr">
                    <a:lnL cmpd="sng" algn="ctr" cap="flat" w="38100">
                      <a:solidFill>
                        <a:srgbClr val="FBF9F1"/>
                      </a:solidFill>
                      <a:prstDash val="solid"/>
                      <a:round/>
                      <a:headEnd type="none" w="med" len="med"/>
                      <a:tailEnd type="none" w="med" len="med"/>
                    </a:lnL>
                    <a:lnR cmpd="sng" algn="ctr" cap="flat" w="38100">
                      <a:solidFill>
                        <a:srgbClr val="FBF9F1"/>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1525">
                <a:tc>
                  <a:txBody>
                    <a:bodyPr anchor="t" rtlCol="false"/>
                    <a:lstStyle/>
                    <a:p>
                      <a:pPr algn="ctr">
                        <a:lnSpc>
                          <a:spcPts val="2349"/>
                        </a:lnSpc>
                        <a:defRPr/>
                      </a:pPr>
                      <a:endParaRPr lang="en-US" sz="1100"/>
                    </a:p>
                  </a:txBody>
                  <a:tcPr marL="190500" marR="190500" marT="190500" marB="190500" anchor="ctr">
                    <a:lnL cmpd="sng" algn="ctr" cap="flat" w="38100">
                      <a:solidFill>
                        <a:srgbClr val="FBF9F1"/>
                      </a:solidFill>
                      <a:prstDash val="solid"/>
                      <a:round/>
                      <a:headEnd type="none" w="med" len="med"/>
                      <a:tailEnd type="none" w="med" len="med"/>
                    </a:lnL>
                    <a:lnR cmpd="sng" algn="ctr" cap="flat" w="38100">
                      <a:solidFill>
                        <a:srgbClr val="FBF9F1"/>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1525">
                <a:tc>
                  <a:txBody>
                    <a:bodyPr anchor="t" rtlCol="false"/>
                    <a:lstStyle/>
                    <a:p>
                      <a:pPr algn="ctr">
                        <a:lnSpc>
                          <a:spcPts val="2349"/>
                        </a:lnSpc>
                        <a:defRPr/>
                      </a:pPr>
                      <a:endParaRPr lang="en-US" sz="1100"/>
                    </a:p>
                  </a:txBody>
                  <a:tcPr marL="190500" marR="190500" marT="190500" marB="190500" anchor="ctr">
                    <a:lnL cmpd="sng" algn="ctr" cap="flat" w="38100">
                      <a:solidFill>
                        <a:srgbClr val="FBF9F1"/>
                      </a:solidFill>
                      <a:prstDash val="solid"/>
                      <a:round/>
                      <a:headEnd type="none" w="med" len="med"/>
                      <a:tailEnd type="none" w="med" len="med"/>
                    </a:lnL>
                    <a:lnR cmpd="sng" algn="ctr" cap="flat" w="38100">
                      <a:solidFill>
                        <a:srgbClr val="FBF9F1"/>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1525">
                <a:tc>
                  <a:txBody>
                    <a:bodyPr anchor="t" rtlCol="false"/>
                    <a:lstStyle/>
                    <a:p>
                      <a:pPr algn="ctr">
                        <a:lnSpc>
                          <a:spcPts val="2349"/>
                        </a:lnSpc>
                        <a:defRPr/>
                      </a:pPr>
                      <a:endParaRPr lang="en-US" sz="1100"/>
                    </a:p>
                  </a:txBody>
                  <a:tcPr marL="190500" marR="190500" marT="190500" marB="190500" anchor="ctr">
                    <a:lnL cmpd="sng" algn="ctr" cap="flat" w="38100">
                      <a:solidFill>
                        <a:srgbClr val="FBF9F1"/>
                      </a:solidFill>
                      <a:prstDash val="solid"/>
                      <a:round/>
                      <a:headEnd type="none" w="med" len="med"/>
                      <a:tailEnd type="none" w="med" len="med"/>
                    </a:lnL>
                    <a:lnR cmpd="sng" algn="ctr" cap="flat" w="38100">
                      <a:solidFill>
                        <a:srgbClr val="FBF9F1"/>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10434994" y="3252454"/>
            <a:ext cx="184150"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a:t>
            </a:r>
          </a:p>
        </p:txBody>
      </p:sp>
      <p:sp>
        <p:nvSpPr>
          <p:cNvPr name="TextBox 8" id="8"/>
          <p:cNvSpPr txBox="true"/>
          <p:nvPr/>
        </p:nvSpPr>
        <p:spPr>
          <a:xfrm rot="0">
            <a:off x="9144000" y="3252454"/>
            <a:ext cx="165795"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x</a:t>
            </a:r>
          </a:p>
        </p:txBody>
      </p:sp>
      <p:graphicFrame>
        <p:nvGraphicFramePr>
          <p:cNvPr name="Table 9" id="9"/>
          <p:cNvGraphicFramePr>
            <a:graphicFrameLocks noGrp="true"/>
          </p:cNvGraphicFramePr>
          <p:nvPr/>
        </p:nvGraphicFramePr>
        <p:xfrm>
          <a:off x="12181977" y="5425440"/>
          <a:ext cx="4982278" cy="3832860"/>
        </p:xfrm>
        <a:graphic>
          <a:graphicData uri="http://schemas.openxmlformats.org/drawingml/2006/table">
            <a:tbl>
              <a:tblPr/>
              <a:tblGrid>
                <a:gridCol w="1245569"/>
                <a:gridCol w="1245569"/>
                <a:gridCol w="1245569"/>
                <a:gridCol w="1245569"/>
              </a:tblGrid>
              <a:tr h="958215">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b’12</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b’0</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b’4</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b’8</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r>
              <a:tr h="958215">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b’13</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b’1</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b’5</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b’9</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r>
              <a:tr h="958215">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b’14</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b’2</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b’6</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b’10</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r>
              <a:tr h="958215">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b’15</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b’3</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b’7</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c>
                  <a:txBody>
                    <a:bodyPr anchor="t" rtlCol="false"/>
                    <a:lstStyle/>
                    <a:p>
                      <a:pPr algn="ctr">
                        <a:lnSpc>
                          <a:spcPts val="3499"/>
                        </a:lnSpc>
                        <a:defRPr/>
                      </a:pPr>
                      <a:r>
                        <a:rPr lang="en-US" b="true" sz="2499">
                          <a:solidFill>
                            <a:srgbClr val="FBF9F1"/>
                          </a:solidFill>
                          <a:latin typeface="Lato Bold"/>
                          <a:ea typeface="Lato Bold"/>
                          <a:cs typeface="Lato Bold"/>
                          <a:sym typeface="Lato Bold"/>
                        </a:rPr>
                        <a:t>b’11</a:t>
                      </a:r>
                      <a:endParaRPr lang="en-US" sz="1100"/>
                    </a:p>
                  </a:txBody>
                  <a:tcPr marL="190500" marR="190500" marT="190500" marB="190500" anchor="ctr">
                    <a:lnL cmpd="sng" algn="ctr" cap="flat" w="47625">
                      <a:solidFill>
                        <a:srgbClr val="FBF9F1"/>
                      </a:solidFill>
                      <a:prstDash val="solid"/>
                      <a:round/>
                      <a:headEnd type="none" w="med" len="med"/>
                      <a:tailEnd type="none" w="med" len="med"/>
                    </a:lnL>
                    <a:lnR cmpd="sng" algn="ctr" cap="flat" w="47625">
                      <a:solidFill>
                        <a:srgbClr val="FBF9F1"/>
                      </a:solidFill>
                      <a:prstDash val="solid"/>
                      <a:round/>
                      <a:headEnd type="none" w="med" len="med"/>
                      <a:tailEnd type="none" w="med" len="med"/>
                    </a:lnR>
                    <a:lnT cmpd="sng" algn="ctr" cap="flat" w="47625">
                      <a:solidFill>
                        <a:srgbClr val="FBF9F1"/>
                      </a:solidFill>
                      <a:prstDash val="solid"/>
                      <a:round/>
                      <a:headEnd type="none" w="med" len="med"/>
                      <a:tailEnd type="none" w="med" len="med"/>
                    </a:lnT>
                    <a:lnB cmpd="sng" algn="ctr" cap="flat" w="47625">
                      <a:solidFill>
                        <a:srgbClr val="FBF9F1"/>
                      </a:solidFill>
                      <a:prstDash val="solid"/>
                      <a:round/>
                      <a:headEnd type="none" w="med" len="med"/>
                      <a:tailEnd type="none" w="med" len="med"/>
                    </a:lnB>
                  </a:tcPr>
                </a:tc>
              </a:tr>
            </a:tbl>
          </a:graphicData>
        </a:graphic>
      </p:graphicFrame>
      <p:grpSp>
        <p:nvGrpSpPr>
          <p:cNvPr name="Group 10" id="10"/>
          <p:cNvGrpSpPr/>
          <p:nvPr/>
        </p:nvGrpSpPr>
        <p:grpSpPr>
          <a:xfrm rot="0">
            <a:off x="6010978" y="1833718"/>
            <a:ext cx="5736765" cy="3420418"/>
            <a:chOff x="0" y="0"/>
            <a:chExt cx="1510918" cy="900851"/>
          </a:xfrm>
        </p:grpSpPr>
        <p:sp>
          <p:nvSpPr>
            <p:cNvPr name="Freeform 11" id="11"/>
            <p:cNvSpPr/>
            <p:nvPr/>
          </p:nvSpPr>
          <p:spPr>
            <a:xfrm flipH="false" flipV="false" rot="0">
              <a:off x="0" y="0"/>
              <a:ext cx="1510918" cy="900851"/>
            </a:xfrm>
            <a:custGeom>
              <a:avLst/>
              <a:gdLst/>
              <a:ahLst/>
              <a:cxnLst/>
              <a:rect r="r" b="b" t="t" l="l"/>
              <a:pathLst>
                <a:path h="900851" w="1510918">
                  <a:moveTo>
                    <a:pt x="0" y="0"/>
                  </a:moveTo>
                  <a:lnTo>
                    <a:pt x="1510918" y="0"/>
                  </a:lnTo>
                  <a:lnTo>
                    <a:pt x="1510918" y="900851"/>
                  </a:lnTo>
                  <a:lnTo>
                    <a:pt x="0" y="900851"/>
                  </a:lnTo>
                  <a:close/>
                </a:path>
              </a:pathLst>
            </a:custGeom>
            <a:solidFill>
              <a:srgbClr val="000000">
                <a:alpha val="0"/>
              </a:srgbClr>
            </a:solidFill>
            <a:ln w="28575" cap="sq">
              <a:solidFill>
                <a:srgbClr val="FBF9F1"/>
              </a:solidFill>
              <a:prstDash val="solid"/>
              <a:miter/>
            </a:ln>
          </p:spPr>
        </p:sp>
        <p:sp>
          <p:nvSpPr>
            <p:cNvPr name="TextBox 12" id="12"/>
            <p:cNvSpPr txBox="true"/>
            <p:nvPr/>
          </p:nvSpPr>
          <p:spPr>
            <a:xfrm>
              <a:off x="0" y="-47625"/>
              <a:ext cx="1510918" cy="948476"/>
            </a:xfrm>
            <a:prstGeom prst="rect">
              <a:avLst/>
            </a:prstGeom>
          </p:spPr>
          <p:txBody>
            <a:bodyPr anchor="ctr" rtlCol="false" tIns="50800" lIns="50800" bIns="50800" rIns="50800"/>
            <a:lstStyle/>
            <a:p>
              <a:pPr algn="ctr">
                <a:lnSpc>
                  <a:spcPts val="3499"/>
                </a:lnSpc>
              </a:pPr>
            </a:p>
          </p:txBody>
        </p:sp>
      </p:grpSp>
      <p:sp>
        <p:nvSpPr>
          <p:cNvPr name="AutoShape 13" id="13"/>
          <p:cNvSpPr/>
          <p:nvPr/>
        </p:nvSpPr>
        <p:spPr>
          <a:xfrm flipH="true">
            <a:off x="2885747" y="3083281"/>
            <a:ext cx="3125231" cy="2342159"/>
          </a:xfrm>
          <a:prstGeom prst="line">
            <a:avLst/>
          </a:prstGeom>
          <a:ln cap="flat" w="47625">
            <a:solidFill>
              <a:srgbClr val="FF751F"/>
            </a:solidFill>
            <a:prstDash val="solid"/>
            <a:headEnd type="arrow" len="sm" w="med"/>
            <a:tailEnd type="none" len="sm" w="sm"/>
          </a:ln>
        </p:spPr>
      </p:sp>
      <p:sp>
        <p:nvSpPr>
          <p:cNvPr name="AutoShape 14" id="14"/>
          <p:cNvSpPr/>
          <p:nvPr/>
        </p:nvSpPr>
        <p:spPr>
          <a:xfrm flipH="true">
            <a:off x="4165687" y="4030668"/>
            <a:ext cx="1845291" cy="1394771"/>
          </a:xfrm>
          <a:prstGeom prst="line">
            <a:avLst/>
          </a:prstGeom>
          <a:ln cap="flat" w="47625">
            <a:solidFill>
              <a:srgbClr val="FF751F"/>
            </a:solidFill>
            <a:prstDash val="solid"/>
            <a:headEnd type="arrow" len="sm" w="med"/>
            <a:tailEnd type="none" len="sm" w="sm"/>
          </a:ln>
        </p:spPr>
      </p:sp>
      <p:sp>
        <p:nvSpPr>
          <p:cNvPr name="AutoShape 15" id="15"/>
          <p:cNvSpPr/>
          <p:nvPr/>
        </p:nvSpPr>
        <p:spPr>
          <a:xfrm flipH="true">
            <a:off x="5303718" y="4724651"/>
            <a:ext cx="707260" cy="700789"/>
          </a:xfrm>
          <a:prstGeom prst="line">
            <a:avLst/>
          </a:prstGeom>
          <a:ln cap="flat" w="47625">
            <a:solidFill>
              <a:srgbClr val="FF751F"/>
            </a:solidFill>
            <a:prstDash val="solid"/>
            <a:headEnd type="arrow" len="sm" w="med"/>
            <a:tailEnd type="none" len="sm" w="sm"/>
          </a:ln>
        </p:spPr>
      </p:sp>
      <p:sp>
        <p:nvSpPr>
          <p:cNvPr name="AutoShape 16" id="16"/>
          <p:cNvSpPr/>
          <p:nvPr/>
        </p:nvSpPr>
        <p:spPr>
          <a:xfrm flipH="true" flipV="true">
            <a:off x="11747743" y="2354639"/>
            <a:ext cx="4788534" cy="3070801"/>
          </a:xfrm>
          <a:prstGeom prst="line">
            <a:avLst/>
          </a:prstGeom>
          <a:ln cap="flat" w="47625">
            <a:solidFill>
              <a:srgbClr val="FF9F29"/>
            </a:solidFill>
            <a:prstDash val="solid"/>
            <a:headEnd type="arrow" len="sm" w="med"/>
            <a:tailEnd type="none" len="sm" w="sm"/>
          </a:ln>
        </p:spPr>
      </p:sp>
      <p:sp>
        <p:nvSpPr>
          <p:cNvPr name="AutoShape 17" id="17"/>
          <p:cNvSpPr/>
          <p:nvPr/>
        </p:nvSpPr>
        <p:spPr>
          <a:xfrm flipH="true" flipV="true">
            <a:off x="11747743" y="3083281"/>
            <a:ext cx="3535475" cy="2342159"/>
          </a:xfrm>
          <a:prstGeom prst="line">
            <a:avLst/>
          </a:prstGeom>
          <a:ln cap="flat" w="47625">
            <a:solidFill>
              <a:srgbClr val="FF9F29"/>
            </a:solidFill>
            <a:prstDash val="solid"/>
            <a:headEnd type="arrow" len="sm" w="med"/>
            <a:tailEnd type="none" len="sm" w="sm"/>
          </a:ln>
        </p:spPr>
      </p:sp>
      <p:sp>
        <p:nvSpPr>
          <p:cNvPr name="AutoShape 18" id="18"/>
          <p:cNvSpPr/>
          <p:nvPr/>
        </p:nvSpPr>
        <p:spPr>
          <a:xfrm flipH="true" flipV="true">
            <a:off x="11747743" y="4030668"/>
            <a:ext cx="2325880" cy="1394771"/>
          </a:xfrm>
          <a:prstGeom prst="line">
            <a:avLst/>
          </a:prstGeom>
          <a:ln cap="flat" w="47625">
            <a:solidFill>
              <a:srgbClr val="FF9F29"/>
            </a:solidFill>
            <a:prstDash val="solid"/>
            <a:headEnd type="arrow" len="sm" w="med"/>
            <a:tailEnd type="none" len="sm" w="sm"/>
          </a:ln>
        </p:spPr>
      </p:sp>
      <p:sp>
        <p:nvSpPr>
          <p:cNvPr name="AutoShape 19" id="19"/>
          <p:cNvSpPr/>
          <p:nvPr/>
        </p:nvSpPr>
        <p:spPr>
          <a:xfrm flipH="true" flipV="true">
            <a:off x="11747743" y="4724651"/>
            <a:ext cx="1105173" cy="700789"/>
          </a:xfrm>
          <a:prstGeom prst="line">
            <a:avLst/>
          </a:prstGeom>
          <a:ln cap="flat" w="47625">
            <a:solidFill>
              <a:srgbClr val="FF9F29"/>
            </a:solidFill>
            <a:prstDash val="solid"/>
            <a:headEnd type="arrow" len="sm" w="med"/>
            <a:tailEnd type="none" len="sm" w="sm"/>
          </a:ln>
        </p:spPr>
      </p:sp>
      <p:sp>
        <p:nvSpPr>
          <p:cNvPr name="TextBox 20" id="20"/>
          <p:cNvSpPr txBox="true"/>
          <p:nvPr/>
        </p:nvSpPr>
        <p:spPr>
          <a:xfrm rot="0">
            <a:off x="6779816" y="5368290"/>
            <a:ext cx="3392091" cy="497840"/>
          </a:xfrm>
          <a:prstGeom prst="rect">
            <a:avLst/>
          </a:prstGeom>
        </p:spPr>
        <p:txBody>
          <a:bodyPr anchor="t" rtlCol="false" tIns="0" lIns="0" bIns="0" rIns="0">
            <a:spAutoFit/>
          </a:bodyPr>
          <a:lstStyle/>
          <a:p>
            <a:pPr algn="l">
              <a:lnSpc>
                <a:spcPts val="4059"/>
              </a:lnSpc>
              <a:spcBef>
                <a:spcPct val="0"/>
              </a:spcBef>
            </a:pPr>
            <a:r>
              <a:rPr lang="en-US" b="true" sz="2899">
                <a:solidFill>
                  <a:srgbClr val="FFD944"/>
                </a:solidFill>
                <a:latin typeface="Lato Bold"/>
                <a:ea typeface="Lato Bold"/>
                <a:cs typeface="Lato Bold"/>
                <a:sym typeface="Lato Bold"/>
              </a:rPr>
              <a:t>A</a:t>
            </a:r>
            <a:r>
              <a:rPr lang="en-US" b="true" sz="2899">
                <a:solidFill>
                  <a:srgbClr val="FFD944"/>
                </a:solidFill>
                <a:latin typeface="Lato Bold"/>
                <a:ea typeface="Lato Bold"/>
                <a:cs typeface="Lato Bold"/>
                <a:sym typeface="Lato Bold"/>
              </a:rPr>
              <a:t>rithmetic is done in</a:t>
            </a:r>
          </a:p>
        </p:txBody>
      </p:sp>
      <p:grpSp>
        <p:nvGrpSpPr>
          <p:cNvPr name="Group 21" id="21"/>
          <p:cNvGrpSpPr/>
          <p:nvPr/>
        </p:nvGrpSpPr>
        <p:grpSpPr>
          <a:xfrm rot="0">
            <a:off x="6412292" y="539725"/>
            <a:ext cx="5463416" cy="977949"/>
            <a:chOff x="0" y="0"/>
            <a:chExt cx="1438924" cy="257567"/>
          </a:xfrm>
        </p:grpSpPr>
        <p:sp>
          <p:nvSpPr>
            <p:cNvPr name="Freeform 22" id="22"/>
            <p:cNvSpPr/>
            <p:nvPr/>
          </p:nvSpPr>
          <p:spPr>
            <a:xfrm flipH="false" flipV="false" rot="0">
              <a:off x="0" y="0"/>
              <a:ext cx="1438924" cy="257567"/>
            </a:xfrm>
            <a:custGeom>
              <a:avLst/>
              <a:gdLst/>
              <a:ahLst/>
              <a:cxnLst/>
              <a:rect r="r" b="b" t="t" l="l"/>
              <a:pathLst>
                <a:path h="257567" w="1438924">
                  <a:moveTo>
                    <a:pt x="24090" y="0"/>
                  </a:moveTo>
                  <a:lnTo>
                    <a:pt x="1414835" y="0"/>
                  </a:lnTo>
                  <a:cubicBezTo>
                    <a:pt x="1428139" y="0"/>
                    <a:pt x="1438924" y="10785"/>
                    <a:pt x="1438924" y="24090"/>
                  </a:cubicBezTo>
                  <a:lnTo>
                    <a:pt x="1438924" y="233477"/>
                  </a:lnTo>
                  <a:cubicBezTo>
                    <a:pt x="1438924" y="246782"/>
                    <a:pt x="1428139" y="257567"/>
                    <a:pt x="1414835" y="257567"/>
                  </a:cubicBezTo>
                  <a:lnTo>
                    <a:pt x="24090" y="257567"/>
                  </a:lnTo>
                  <a:cubicBezTo>
                    <a:pt x="10785" y="257567"/>
                    <a:pt x="0" y="246782"/>
                    <a:pt x="0" y="233477"/>
                  </a:cubicBezTo>
                  <a:lnTo>
                    <a:pt x="0" y="24090"/>
                  </a:lnTo>
                  <a:cubicBezTo>
                    <a:pt x="0" y="10785"/>
                    <a:pt x="10785" y="0"/>
                    <a:pt x="24090" y="0"/>
                  </a:cubicBezTo>
                  <a:close/>
                </a:path>
              </a:pathLst>
            </a:custGeom>
            <a:solidFill>
              <a:srgbClr val="000000">
                <a:alpha val="0"/>
              </a:srgbClr>
            </a:solidFill>
          </p:spPr>
        </p:sp>
        <p:sp>
          <p:nvSpPr>
            <p:cNvPr name="TextBox 23" id="23"/>
            <p:cNvSpPr txBox="true"/>
            <p:nvPr/>
          </p:nvSpPr>
          <p:spPr>
            <a:xfrm>
              <a:off x="0" y="-85725"/>
              <a:ext cx="1438924" cy="343292"/>
            </a:xfrm>
            <a:prstGeom prst="rect">
              <a:avLst/>
            </a:prstGeom>
          </p:spPr>
          <p:txBody>
            <a:bodyPr anchor="ctr" rtlCol="false" tIns="50800" lIns="50800" bIns="50800" rIns="50800"/>
            <a:lstStyle/>
            <a:p>
              <a:pPr algn="ctr">
                <a:lnSpc>
                  <a:spcPts val="6159"/>
                </a:lnSpc>
              </a:pPr>
              <a:r>
                <a:rPr lang="en-US" b="true" sz="4399">
                  <a:solidFill>
                    <a:srgbClr val="FF751F"/>
                  </a:solidFill>
                  <a:latin typeface="Lato Bold"/>
                  <a:ea typeface="Lato Bold"/>
                  <a:cs typeface="Lato Bold"/>
                  <a:sym typeface="Lato Bold"/>
                </a:rPr>
                <a:t>MixColumns</a:t>
              </a:r>
            </a:p>
          </p:txBody>
        </p:sp>
      </p:grpSp>
      <p:sp>
        <p:nvSpPr>
          <p:cNvPr name="TextBox 24" id="24"/>
          <p:cNvSpPr txBox="true"/>
          <p:nvPr/>
        </p:nvSpPr>
        <p:spPr>
          <a:xfrm rot="0">
            <a:off x="10257577" y="5368290"/>
            <a:ext cx="1014512" cy="497840"/>
          </a:xfrm>
          <a:prstGeom prst="rect">
            <a:avLst/>
          </a:prstGeom>
        </p:spPr>
        <p:txBody>
          <a:bodyPr anchor="t" rtlCol="false" tIns="0" lIns="0" bIns="0" rIns="0">
            <a:spAutoFit/>
          </a:bodyPr>
          <a:lstStyle/>
          <a:p>
            <a:pPr algn="l">
              <a:lnSpc>
                <a:spcPts val="4059"/>
              </a:lnSpc>
              <a:spcBef>
                <a:spcPct val="0"/>
              </a:spcBef>
            </a:pPr>
            <a:r>
              <a:rPr lang="en-US" b="true" sz="2899">
                <a:solidFill>
                  <a:srgbClr val="FFD944"/>
                </a:solidFill>
                <a:latin typeface="Lato Bold"/>
                <a:ea typeface="Lato Bold"/>
                <a:cs typeface="Lato Bold"/>
                <a:sym typeface="Lato Bold"/>
              </a:rPr>
              <a:t>GF(2⁸)</a:t>
            </a:r>
          </a:p>
        </p:txBody>
      </p:sp>
      <p:sp>
        <p:nvSpPr>
          <p:cNvPr name="TextBox 25" id="25"/>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62</a:t>
            </a:r>
          </a:p>
        </p:txBody>
      </p:sp>
    </p:spTree>
  </p:cSld>
  <p:clrMapOvr>
    <a:masterClrMapping/>
  </p:clrMapOvr>
  <p:transition spd="slow">
    <p:fade/>
  </p:transition>
</p:sld>
</file>

<file path=ppt/slides/slide6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412292" y="539725"/>
            <a:ext cx="5463416" cy="977949"/>
            <a:chOff x="0" y="0"/>
            <a:chExt cx="1438924" cy="257567"/>
          </a:xfrm>
        </p:grpSpPr>
        <p:sp>
          <p:nvSpPr>
            <p:cNvPr name="Freeform 3" id="3"/>
            <p:cNvSpPr/>
            <p:nvPr/>
          </p:nvSpPr>
          <p:spPr>
            <a:xfrm flipH="false" flipV="false" rot="0">
              <a:off x="0" y="0"/>
              <a:ext cx="1438924" cy="257567"/>
            </a:xfrm>
            <a:custGeom>
              <a:avLst/>
              <a:gdLst/>
              <a:ahLst/>
              <a:cxnLst/>
              <a:rect r="r" b="b" t="t" l="l"/>
              <a:pathLst>
                <a:path h="257567" w="1438924">
                  <a:moveTo>
                    <a:pt x="24090" y="0"/>
                  </a:moveTo>
                  <a:lnTo>
                    <a:pt x="1414835" y="0"/>
                  </a:lnTo>
                  <a:cubicBezTo>
                    <a:pt x="1428139" y="0"/>
                    <a:pt x="1438924" y="10785"/>
                    <a:pt x="1438924" y="24090"/>
                  </a:cubicBezTo>
                  <a:lnTo>
                    <a:pt x="1438924" y="233477"/>
                  </a:lnTo>
                  <a:cubicBezTo>
                    <a:pt x="1438924" y="246782"/>
                    <a:pt x="1428139" y="257567"/>
                    <a:pt x="1414835" y="257567"/>
                  </a:cubicBezTo>
                  <a:lnTo>
                    <a:pt x="24090" y="257567"/>
                  </a:lnTo>
                  <a:cubicBezTo>
                    <a:pt x="10785" y="257567"/>
                    <a:pt x="0" y="246782"/>
                    <a:pt x="0" y="233477"/>
                  </a:cubicBezTo>
                  <a:lnTo>
                    <a:pt x="0" y="24090"/>
                  </a:lnTo>
                  <a:cubicBezTo>
                    <a:pt x="0" y="10785"/>
                    <a:pt x="10785" y="0"/>
                    <a:pt x="24090" y="0"/>
                  </a:cubicBezTo>
                  <a:close/>
                </a:path>
              </a:pathLst>
            </a:custGeom>
            <a:solidFill>
              <a:srgbClr val="000000">
                <a:alpha val="0"/>
              </a:srgbClr>
            </a:solidFill>
          </p:spPr>
        </p:sp>
        <p:sp>
          <p:nvSpPr>
            <p:cNvPr name="TextBox 4" id="4"/>
            <p:cNvSpPr txBox="true"/>
            <p:nvPr/>
          </p:nvSpPr>
          <p:spPr>
            <a:xfrm>
              <a:off x="0" y="-85725"/>
              <a:ext cx="1438924" cy="343292"/>
            </a:xfrm>
            <a:prstGeom prst="rect">
              <a:avLst/>
            </a:prstGeom>
          </p:spPr>
          <p:txBody>
            <a:bodyPr anchor="ctr" rtlCol="false" tIns="50800" lIns="50800" bIns="50800" rIns="50800"/>
            <a:lstStyle/>
            <a:p>
              <a:pPr algn="ctr">
                <a:lnSpc>
                  <a:spcPts val="6159"/>
                </a:lnSpc>
              </a:pPr>
              <a:r>
                <a:rPr lang="en-US" b="true" sz="4399">
                  <a:solidFill>
                    <a:srgbClr val="FF751F"/>
                  </a:solidFill>
                  <a:latin typeface="Lato Bold"/>
                  <a:ea typeface="Lato Bold"/>
                  <a:cs typeface="Lato Bold"/>
                  <a:sym typeface="Lato Bold"/>
                </a:rPr>
                <a:t>MixColumns</a:t>
              </a:r>
            </a:p>
          </p:txBody>
        </p:sp>
      </p:grpSp>
      <p:sp>
        <p:nvSpPr>
          <p:cNvPr name="TextBox 5" id="5"/>
          <p:cNvSpPr txBox="true"/>
          <p:nvPr/>
        </p:nvSpPr>
        <p:spPr>
          <a:xfrm rot="0">
            <a:off x="7024588" y="1652770"/>
            <a:ext cx="3134817" cy="497840"/>
          </a:xfrm>
          <a:prstGeom prst="rect">
            <a:avLst/>
          </a:prstGeom>
        </p:spPr>
        <p:txBody>
          <a:bodyPr anchor="t" rtlCol="false" tIns="0" lIns="0" bIns="0" rIns="0">
            <a:spAutoFit/>
          </a:bodyPr>
          <a:lstStyle/>
          <a:p>
            <a:pPr algn="l">
              <a:lnSpc>
                <a:spcPts val="4059"/>
              </a:lnSpc>
              <a:spcBef>
                <a:spcPct val="0"/>
              </a:spcBef>
            </a:pPr>
            <a:r>
              <a:rPr lang="en-US" b="true" sz="2899">
                <a:solidFill>
                  <a:srgbClr val="FFD944"/>
                </a:solidFill>
                <a:latin typeface="Lato Bold"/>
                <a:ea typeface="Lato Bold"/>
                <a:cs typeface="Lato Bold"/>
                <a:sym typeface="Lato Bold"/>
              </a:rPr>
              <a:t>Multiplication dans</a:t>
            </a:r>
          </a:p>
        </p:txBody>
      </p:sp>
      <p:sp>
        <p:nvSpPr>
          <p:cNvPr name="TextBox 6" id="6"/>
          <p:cNvSpPr txBox="true"/>
          <p:nvPr/>
        </p:nvSpPr>
        <p:spPr>
          <a:xfrm rot="0">
            <a:off x="1028700" y="2679407"/>
            <a:ext cx="11686680" cy="422275"/>
          </a:xfrm>
          <a:prstGeom prst="rect">
            <a:avLst/>
          </a:prstGeom>
        </p:spPr>
        <p:txBody>
          <a:bodyPr anchor="t" rtlCol="false" tIns="0" lIns="0" bIns="0" rIns="0">
            <a:spAutoFit/>
          </a:bodyPr>
          <a:lstStyle/>
          <a:p>
            <a:pPr algn="l">
              <a:lnSpc>
                <a:spcPts val="3499"/>
              </a:lnSpc>
              <a:spcBef>
                <a:spcPct val="0"/>
              </a:spcBef>
            </a:pPr>
            <a:r>
              <a:rPr lang="en-US" b="true" sz="2499">
                <a:solidFill>
                  <a:srgbClr val="FBF9F1"/>
                </a:solidFill>
                <a:latin typeface="Lato Bold"/>
                <a:ea typeface="Lato Bold"/>
                <a:cs typeface="Lato Bold"/>
                <a:sym typeface="Lato Bold"/>
              </a:rPr>
              <a:t>En AES, toutes les </a:t>
            </a:r>
            <a:r>
              <a:rPr lang="en-US" b="true" sz="2499">
                <a:solidFill>
                  <a:srgbClr val="FBF9F1"/>
                </a:solidFill>
                <a:latin typeface="Lato Bold"/>
                <a:ea typeface="Lato Bold"/>
                <a:cs typeface="Lato Bold"/>
                <a:sym typeface="Lato Bold"/>
              </a:rPr>
              <a:t>opérations sur les octets sont effectuées dans le corps fini GF(2⁸)</a:t>
            </a:r>
          </a:p>
        </p:txBody>
      </p:sp>
      <p:sp>
        <p:nvSpPr>
          <p:cNvPr name="TextBox 7" id="7"/>
          <p:cNvSpPr txBox="true"/>
          <p:nvPr/>
        </p:nvSpPr>
        <p:spPr>
          <a:xfrm rot="0">
            <a:off x="1028700" y="3630479"/>
            <a:ext cx="16230600" cy="860425"/>
          </a:xfrm>
          <a:prstGeom prst="rect">
            <a:avLst/>
          </a:prstGeom>
        </p:spPr>
        <p:txBody>
          <a:bodyPr anchor="t" rtlCol="false" tIns="0" lIns="0" bIns="0" rIns="0">
            <a:spAutoFit/>
          </a:bodyPr>
          <a:lstStyle/>
          <a:p>
            <a:pPr algn="l">
              <a:lnSpc>
                <a:spcPts val="3499"/>
              </a:lnSpc>
              <a:spcBef>
                <a:spcPct val="0"/>
              </a:spcBef>
            </a:pPr>
            <a:r>
              <a:rPr lang="en-US" b="true" sz="2499">
                <a:solidFill>
                  <a:srgbClr val="FFFFFF"/>
                </a:solidFill>
                <a:latin typeface="Lato Bold"/>
                <a:ea typeface="Lato Bold"/>
                <a:cs typeface="Lato Bold"/>
                <a:sym typeface="Lato Bold"/>
              </a:rPr>
              <a:t>Dans l'</a:t>
            </a:r>
            <a:r>
              <a:rPr lang="en-US" b="true" sz="2499">
                <a:solidFill>
                  <a:srgbClr val="FFFFFF"/>
                </a:solidFill>
                <a:latin typeface="Lato Bold"/>
                <a:ea typeface="Lato Bold"/>
                <a:cs typeface="Lato Bold"/>
                <a:sym typeface="Lato Bold"/>
              </a:rPr>
              <a:t>opération MixColumns, la multiplication générale n'est pas nécessaire. Seules les multiplications par 01, 02 et 03 sont requises</a:t>
            </a:r>
          </a:p>
        </p:txBody>
      </p:sp>
      <p:sp>
        <p:nvSpPr>
          <p:cNvPr name="TextBox 8" id="8"/>
          <p:cNvSpPr txBox="true"/>
          <p:nvPr/>
        </p:nvSpPr>
        <p:spPr>
          <a:xfrm rot="0">
            <a:off x="1028700" y="5095875"/>
            <a:ext cx="16230600" cy="3051175"/>
          </a:xfrm>
          <a:prstGeom prst="rect">
            <a:avLst/>
          </a:prstGeom>
        </p:spPr>
        <p:txBody>
          <a:bodyPr anchor="t" rtlCol="false" tIns="0" lIns="0" bIns="0" rIns="0">
            <a:spAutoFit/>
          </a:bodyPr>
          <a:lstStyle/>
          <a:p>
            <a:pPr algn="l">
              <a:lnSpc>
                <a:spcPts val="3499"/>
              </a:lnSpc>
              <a:spcBef>
                <a:spcPct val="0"/>
              </a:spcBef>
            </a:pPr>
            <a:r>
              <a:rPr lang="en-US" b="true" sz="2499">
                <a:solidFill>
                  <a:srgbClr val="FF3131"/>
                </a:solidFill>
                <a:latin typeface="Lato Bold"/>
                <a:ea typeface="Lato Bold"/>
                <a:cs typeface="Lato Bold"/>
                <a:sym typeface="Lato Bold"/>
              </a:rPr>
              <a:t>La multiplica</a:t>
            </a:r>
            <a:r>
              <a:rPr lang="en-US" b="true" sz="2499">
                <a:solidFill>
                  <a:srgbClr val="FF3131"/>
                </a:solidFill>
                <a:latin typeface="Lato Bold"/>
                <a:ea typeface="Lato Bold"/>
                <a:cs typeface="Lato Bold"/>
                <a:sym typeface="Lato Bold"/>
              </a:rPr>
              <a:t>tion par 01</a:t>
            </a:r>
            <a:r>
              <a:rPr lang="en-US" b="true" sz="2499">
                <a:solidFill>
                  <a:srgbClr val="FFFFFF"/>
                </a:solidFill>
                <a:latin typeface="Lato Bold"/>
                <a:ea typeface="Lato Bold"/>
                <a:cs typeface="Lato Bold"/>
                <a:sym typeface="Lato Bold"/>
              </a:rPr>
              <a:t> laisse l’octet inchangé</a:t>
            </a:r>
          </a:p>
          <a:p>
            <a:pPr algn="l">
              <a:lnSpc>
                <a:spcPts val="3499"/>
              </a:lnSpc>
              <a:spcBef>
                <a:spcPct val="0"/>
              </a:spcBef>
            </a:pPr>
          </a:p>
          <a:p>
            <a:pPr algn="l">
              <a:lnSpc>
                <a:spcPts val="3499"/>
              </a:lnSpc>
              <a:spcBef>
                <a:spcPct val="0"/>
              </a:spcBef>
            </a:pPr>
            <a:r>
              <a:rPr lang="en-US" b="true" sz="2499">
                <a:solidFill>
                  <a:srgbClr val="FF3131"/>
                </a:solidFill>
                <a:latin typeface="Lato Bold"/>
                <a:ea typeface="Lato Bold"/>
                <a:cs typeface="Lato Bold"/>
                <a:sym typeface="Lato Bold"/>
              </a:rPr>
              <a:t>La multiplication par 02</a:t>
            </a:r>
            <a:r>
              <a:rPr lang="en-US" b="true" sz="2499">
                <a:solidFill>
                  <a:srgbClr val="FFFFFF"/>
                </a:solidFill>
                <a:latin typeface="Lato Bold"/>
                <a:ea typeface="Lato Bold"/>
                <a:cs typeface="Lato Bold"/>
                <a:sym typeface="Lato Bold"/>
              </a:rPr>
              <a:t> est réalisée par un décalage à gauche d’un bit. Si le bit de poids fort de l’octet initial est égal à 1, on fait un XOR avec la constante 0x1B</a:t>
            </a:r>
          </a:p>
          <a:p>
            <a:pPr algn="l">
              <a:lnSpc>
                <a:spcPts val="3499"/>
              </a:lnSpc>
              <a:spcBef>
                <a:spcPct val="0"/>
              </a:spcBef>
            </a:pPr>
          </a:p>
          <a:p>
            <a:pPr algn="l">
              <a:lnSpc>
                <a:spcPts val="3499"/>
              </a:lnSpc>
              <a:spcBef>
                <a:spcPct val="0"/>
              </a:spcBef>
            </a:pPr>
            <a:r>
              <a:rPr lang="en-US" b="true" sz="2499">
                <a:solidFill>
                  <a:srgbClr val="FF3131"/>
                </a:solidFill>
                <a:latin typeface="Lato Bold"/>
                <a:ea typeface="Lato Bold"/>
                <a:cs typeface="Lato Bold"/>
                <a:sym typeface="Lato Bold"/>
              </a:rPr>
              <a:t>La multiplication par 03</a:t>
            </a:r>
            <a:r>
              <a:rPr lang="en-US" b="true" sz="2499">
                <a:solidFill>
                  <a:srgbClr val="FFFFFF"/>
                </a:solidFill>
                <a:latin typeface="Lato Bold"/>
                <a:ea typeface="Lato Bold"/>
                <a:cs typeface="Lato Bold"/>
                <a:sym typeface="Lato Bold"/>
              </a:rPr>
              <a:t> est réalisée par le XOR entre le résultat de la multiplication par 02 et l’octet original</a:t>
            </a:r>
          </a:p>
          <a:p>
            <a:pPr algn="l" marL="539749" indent="-269875" lvl="1">
              <a:lnSpc>
                <a:spcPts val="3499"/>
              </a:lnSpc>
              <a:spcBef>
                <a:spcPct val="0"/>
              </a:spcBef>
              <a:buFont typeface="Arial"/>
              <a:buChar char="•"/>
            </a:pPr>
            <a:r>
              <a:rPr lang="en-US" b="true" sz="2499">
                <a:solidFill>
                  <a:srgbClr val="FFFFFF"/>
                </a:solidFill>
                <a:latin typeface="Lato Bold"/>
                <a:ea typeface="Lato Bold"/>
                <a:cs typeface="Lato Bold"/>
                <a:sym typeface="Lato Bold"/>
              </a:rPr>
              <a:t>3 * a = (2*a) XOR a</a:t>
            </a:r>
          </a:p>
        </p:txBody>
      </p:sp>
      <p:sp>
        <p:nvSpPr>
          <p:cNvPr name="TextBox 9" id="9"/>
          <p:cNvSpPr txBox="true"/>
          <p:nvPr/>
        </p:nvSpPr>
        <p:spPr>
          <a:xfrm rot="0">
            <a:off x="10252201" y="1652770"/>
            <a:ext cx="1014512" cy="497840"/>
          </a:xfrm>
          <a:prstGeom prst="rect">
            <a:avLst/>
          </a:prstGeom>
        </p:spPr>
        <p:txBody>
          <a:bodyPr anchor="t" rtlCol="false" tIns="0" lIns="0" bIns="0" rIns="0">
            <a:spAutoFit/>
          </a:bodyPr>
          <a:lstStyle/>
          <a:p>
            <a:pPr algn="l">
              <a:lnSpc>
                <a:spcPts val="4059"/>
              </a:lnSpc>
              <a:spcBef>
                <a:spcPct val="0"/>
              </a:spcBef>
            </a:pPr>
            <a:r>
              <a:rPr lang="en-US" b="true" sz="2899">
                <a:solidFill>
                  <a:srgbClr val="FFD944"/>
                </a:solidFill>
                <a:latin typeface="Lato Bold"/>
                <a:ea typeface="Lato Bold"/>
                <a:cs typeface="Lato Bold"/>
                <a:sym typeface="Lato Bold"/>
              </a:rPr>
              <a:t>GF(2⁸)</a:t>
            </a:r>
          </a:p>
        </p:txBody>
      </p:sp>
      <p:sp>
        <p:nvSpPr>
          <p:cNvPr name="TextBox 10" id="10"/>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63</a:t>
            </a:r>
          </a:p>
        </p:txBody>
      </p:sp>
    </p:spTree>
  </p:cSld>
  <p:clrMapOvr>
    <a:masterClrMapping/>
  </p:clrMapOvr>
  <p:transition spd="slow">
    <p:fade/>
  </p:transition>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412292" y="0"/>
            <a:ext cx="5463416" cy="977949"/>
            <a:chOff x="0" y="0"/>
            <a:chExt cx="1438924" cy="257567"/>
          </a:xfrm>
        </p:grpSpPr>
        <p:sp>
          <p:nvSpPr>
            <p:cNvPr name="Freeform 3" id="3"/>
            <p:cNvSpPr/>
            <p:nvPr/>
          </p:nvSpPr>
          <p:spPr>
            <a:xfrm flipH="false" flipV="false" rot="0">
              <a:off x="0" y="0"/>
              <a:ext cx="1438924" cy="257567"/>
            </a:xfrm>
            <a:custGeom>
              <a:avLst/>
              <a:gdLst/>
              <a:ahLst/>
              <a:cxnLst/>
              <a:rect r="r" b="b" t="t" l="l"/>
              <a:pathLst>
                <a:path h="257567" w="1438924">
                  <a:moveTo>
                    <a:pt x="24090" y="0"/>
                  </a:moveTo>
                  <a:lnTo>
                    <a:pt x="1414835" y="0"/>
                  </a:lnTo>
                  <a:cubicBezTo>
                    <a:pt x="1428139" y="0"/>
                    <a:pt x="1438924" y="10785"/>
                    <a:pt x="1438924" y="24090"/>
                  </a:cubicBezTo>
                  <a:lnTo>
                    <a:pt x="1438924" y="233477"/>
                  </a:lnTo>
                  <a:cubicBezTo>
                    <a:pt x="1438924" y="246782"/>
                    <a:pt x="1428139" y="257567"/>
                    <a:pt x="1414835" y="257567"/>
                  </a:cubicBezTo>
                  <a:lnTo>
                    <a:pt x="24090" y="257567"/>
                  </a:lnTo>
                  <a:cubicBezTo>
                    <a:pt x="10785" y="257567"/>
                    <a:pt x="0" y="246782"/>
                    <a:pt x="0" y="233477"/>
                  </a:cubicBezTo>
                  <a:lnTo>
                    <a:pt x="0" y="24090"/>
                  </a:lnTo>
                  <a:cubicBezTo>
                    <a:pt x="0" y="10785"/>
                    <a:pt x="10785" y="0"/>
                    <a:pt x="24090" y="0"/>
                  </a:cubicBezTo>
                  <a:close/>
                </a:path>
              </a:pathLst>
            </a:custGeom>
            <a:solidFill>
              <a:srgbClr val="000000">
                <a:alpha val="0"/>
              </a:srgbClr>
            </a:solidFill>
          </p:spPr>
        </p:sp>
        <p:sp>
          <p:nvSpPr>
            <p:cNvPr name="TextBox 4" id="4"/>
            <p:cNvSpPr txBox="true"/>
            <p:nvPr/>
          </p:nvSpPr>
          <p:spPr>
            <a:xfrm>
              <a:off x="0" y="-85725"/>
              <a:ext cx="1438924" cy="343292"/>
            </a:xfrm>
            <a:prstGeom prst="rect">
              <a:avLst/>
            </a:prstGeom>
          </p:spPr>
          <p:txBody>
            <a:bodyPr anchor="ctr" rtlCol="false" tIns="50800" lIns="50800" bIns="50800" rIns="50800"/>
            <a:lstStyle/>
            <a:p>
              <a:pPr algn="ctr">
                <a:lnSpc>
                  <a:spcPts val="6159"/>
                </a:lnSpc>
              </a:pPr>
              <a:r>
                <a:rPr lang="en-US" b="true" sz="4399">
                  <a:solidFill>
                    <a:srgbClr val="FF751F"/>
                  </a:solidFill>
                  <a:latin typeface="Lato Bold"/>
                  <a:ea typeface="Lato Bold"/>
                  <a:cs typeface="Lato Bold"/>
                  <a:sym typeface="Lato Bold"/>
                </a:rPr>
                <a:t>MixColumns</a:t>
              </a:r>
            </a:p>
          </p:txBody>
        </p:sp>
      </p:grpSp>
      <p:sp>
        <p:nvSpPr>
          <p:cNvPr name="Freeform 5" id="5"/>
          <p:cNvSpPr/>
          <p:nvPr/>
        </p:nvSpPr>
        <p:spPr>
          <a:xfrm flipH="false" flipV="false" rot="0">
            <a:off x="326118" y="1586090"/>
            <a:ext cx="9024093" cy="7907362"/>
          </a:xfrm>
          <a:custGeom>
            <a:avLst/>
            <a:gdLst/>
            <a:ahLst/>
            <a:cxnLst/>
            <a:rect r="r" b="b" t="t" l="l"/>
            <a:pathLst>
              <a:path h="7907362" w="9024093">
                <a:moveTo>
                  <a:pt x="0" y="0"/>
                </a:moveTo>
                <a:lnTo>
                  <a:pt x="9024093" y="0"/>
                </a:lnTo>
                <a:lnTo>
                  <a:pt x="9024093" y="7907362"/>
                </a:lnTo>
                <a:lnTo>
                  <a:pt x="0" y="7907362"/>
                </a:lnTo>
                <a:lnTo>
                  <a:pt x="0" y="0"/>
                </a:lnTo>
                <a:close/>
              </a:path>
            </a:pathLst>
          </a:custGeom>
          <a:blipFill>
            <a:blip r:embed="rId2"/>
            <a:stretch>
              <a:fillRect l="0" t="0" r="0" b="0"/>
            </a:stretch>
          </a:blipFill>
        </p:spPr>
      </p:sp>
      <p:sp>
        <p:nvSpPr>
          <p:cNvPr name="TextBox 6" id="6"/>
          <p:cNvSpPr txBox="true"/>
          <p:nvPr/>
        </p:nvSpPr>
        <p:spPr>
          <a:xfrm rot="0">
            <a:off x="7022938" y="920799"/>
            <a:ext cx="3134817" cy="497840"/>
          </a:xfrm>
          <a:prstGeom prst="rect">
            <a:avLst/>
          </a:prstGeom>
        </p:spPr>
        <p:txBody>
          <a:bodyPr anchor="t" rtlCol="false" tIns="0" lIns="0" bIns="0" rIns="0">
            <a:spAutoFit/>
          </a:bodyPr>
          <a:lstStyle/>
          <a:p>
            <a:pPr algn="l">
              <a:lnSpc>
                <a:spcPts val="4059"/>
              </a:lnSpc>
              <a:spcBef>
                <a:spcPct val="0"/>
              </a:spcBef>
            </a:pPr>
            <a:r>
              <a:rPr lang="en-US" b="true" sz="2899">
                <a:solidFill>
                  <a:srgbClr val="FFD944"/>
                </a:solidFill>
                <a:latin typeface="Lato Bold"/>
                <a:ea typeface="Lato Bold"/>
                <a:cs typeface="Lato Bold"/>
                <a:sym typeface="Lato Bold"/>
              </a:rPr>
              <a:t>Multiplication dans</a:t>
            </a:r>
          </a:p>
        </p:txBody>
      </p:sp>
      <p:sp>
        <p:nvSpPr>
          <p:cNvPr name="TextBox 7" id="7"/>
          <p:cNvSpPr txBox="true"/>
          <p:nvPr/>
        </p:nvSpPr>
        <p:spPr>
          <a:xfrm rot="0">
            <a:off x="10250550" y="920799"/>
            <a:ext cx="1014512" cy="497840"/>
          </a:xfrm>
          <a:prstGeom prst="rect">
            <a:avLst/>
          </a:prstGeom>
        </p:spPr>
        <p:txBody>
          <a:bodyPr anchor="t" rtlCol="false" tIns="0" lIns="0" bIns="0" rIns="0">
            <a:spAutoFit/>
          </a:bodyPr>
          <a:lstStyle/>
          <a:p>
            <a:pPr algn="l">
              <a:lnSpc>
                <a:spcPts val="4059"/>
              </a:lnSpc>
              <a:spcBef>
                <a:spcPct val="0"/>
              </a:spcBef>
            </a:pPr>
            <a:r>
              <a:rPr lang="en-US" b="true" sz="2899">
                <a:solidFill>
                  <a:srgbClr val="FFD944"/>
                </a:solidFill>
                <a:latin typeface="Lato Bold"/>
                <a:ea typeface="Lato Bold"/>
                <a:cs typeface="Lato Bold"/>
                <a:sym typeface="Lato Bold"/>
              </a:rPr>
              <a:t>GF(2⁸)</a:t>
            </a:r>
          </a:p>
        </p:txBody>
      </p:sp>
      <p:grpSp>
        <p:nvGrpSpPr>
          <p:cNvPr name="Group 8" id="8"/>
          <p:cNvGrpSpPr/>
          <p:nvPr/>
        </p:nvGrpSpPr>
        <p:grpSpPr>
          <a:xfrm rot="0">
            <a:off x="10757806" y="1586090"/>
            <a:ext cx="7013589" cy="2157434"/>
            <a:chOff x="0" y="0"/>
            <a:chExt cx="1847200" cy="568213"/>
          </a:xfrm>
        </p:grpSpPr>
        <p:sp>
          <p:nvSpPr>
            <p:cNvPr name="Freeform 9" id="9"/>
            <p:cNvSpPr/>
            <p:nvPr/>
          </p:nvSpPr>
          <p:spPr>
            <a:xfrm flipH="false" flipV="false" rot="0">
              <a:off x="0" y="0"/>
              <a:ext cx="1847200" cy="568213"/>
            </a:xfrm>
            <a:custGeom>
              <a:avLst/>
              <a:gdLst/>
              <a:ahLst/>
              <a:cxnLst/>
              <a:rect r="r" b="b" t="t" l="l"/>
              <a:pathLst>
                <a:path h="568213" w="1847200">
                  <a:moveTo>
                    <a:pt x="18765" y="0"/>
                  </a:moveTo>
                  <a:lnTo>
                    <a:pt x="1828435" y="0"/>
                  </a:lnTo>
                  <a:cubicBezTo>
                    <a:pt x="1838799" y="0"/>
                    <a:pt x="1847200" y="8402"/>
                    <a:pt x="1847200" y="18765"/>
                  </a:cubicBezTo>
                  <a:lnTo>
                    <a:pt x="1847200" y="549448"/>
                  </a:lnTo>
                  <a:cubicBezTo>
                    <a:pt x="1847200" y="559812"/>
                    <a:pt x="1838799" y="568213"/>
                    <a:pt x="1828435" y="568213"/>
                  </a:cubicBezTo>
                  <a:lnTo>
                    <a:pt x="18765" y="568213"/>
                  </a:lnTo>
                  <a:cubicBezTo>
                    <a:pt x="8402" y="568213"/>
                    <a:pt x="0" y="559812"/>
                    <a:pt x="0" y="549448"/>
                  </a:cubicBezTo>
                  <a:lnTo>
                    <a:pt x="0" y="18765"/>
                  </a:lnTo>
                  <a:cubicBezTo>
                    <a:pt x="0" y="8402"/>
                    <a:pt x="8402" y="0"/>
                    <a:pt x="18765" y="0"/>
                  </a:cubicBezTo>
                  <a:close/>
                </a:path>
              </a:pathLst>
            </a:custGeom>
            <a:solidFill>
              <a:srgbClr val="FF5757"/>
            </a:solidFill>
          </p:spPr>
        </p:sp>
        <p:sp>
          <p:nvSpPr>
            <p:cNvPr name="TextBox 10" id="10"/>
            <p:cNvSpPr txBox="true"/>
            <p:nvPr/>
          </p:nvSpPr>
          <p:spPr>
            <a:xfrm>
              <a:off x="0" y="-47625"/>
              <a:ext cx="1847200" cy="615838"/>
            </a:xfrm>
            <a:prstGeom prst="rect">
              <a:avLst/>
            </a:prstGeom>
          </p:spPr>
          <p:txBody>
            <a:bodyPr anchor="ctr" rtlCol="false" tIns="50800" lIns="50800" bIns="50800" rIns="50800"/>
            <a:lstStyle/>
            <a:p>
              <a:pPr algn="l">
                <a:lnSpc>
                  <a:spcPts val="2940"/>
                </a:lnSpc>
              </a:pPr>
              <a:r>
                <a:rPr lang="en-US" sz="2100" b="true">
                  <a:solidFill>
                    <a:srgbClr val="000000"/>
                  </a:solidFill>
                  <a:latin typeface="Lato Bold"/>
                  <a:ea typeface="Lato Bold"/>
                  <a:cs typeface="Lato Bold"/>
                  <a:sym typeface="Lato Bold"/>
                </a:rPr>
                <a:t>la bibliothèque IEEE et le package STD_LOGIC_1164, qui permet d’utiliser les types std_logic et std_logic_vector. Ces types sont nécessaires pour représenter les données binaires dans le circuit</a:t>
              </a:r>
            </a:p>
          </p:txBody>
        </p:sp>
      </p:grpSp>
      <p:grpSp>
        <p:nvGrpSpPr>
          <p:cNvPr name="Group 11" id="11"/>
          <p:cNvGrpSpPr/>
          <p:nvPr/>
        </p:nvGrpSpPr>
        <p:grpSpPr>
          <a:xfrm rot="0">
            <a:off x="10757806" y="3971526"/>
            <a:ext cx="7013589" cy="2878203"/>
            <a:chOff x="0" y="0"/>
            <a:chExt cx="1847200" cy="758045"/>
          </a:xfrm>
        </p:grpSpPr>
        <p:sp>
          <p:nvSpPr>
            <p:cNvPr name="Freeform 12" id="12"/>
            <p:cNvSpPr/>
            <p:nvPr/>
          </p:nvSpPr>
          <p:spPr>
            <a:xfrm flipH="false" flipV="false" rot="0">
              <a:off x="0" y="0"/>
              <a:ext cx="1847200" cy="758045"/>
            </a:xfrm>
            <a:custGeom>
              <a:avLst/>
              <a:gdLst/>
              <a:ahLst/>
              <a:cxnLst/>
              <a:rect r="r" b="b" t="t" l="l"/>
              <a:pathLst>
                <a:path h="758045" w="1847200">
                  <a:moveTo>
                    <a:pt x="18765" y="0"/>
                  </a:moveTo>
                  <a:lnTo>
                    <a:pt x="1828435" y="0"/>
                  </a:lnTo>
                  <a:cubicBezTo>
                    <a:pt x="1838799" y="0"/>
                    <a:pt x="1847200" y="8402"/>
                    <a:pt x="1847200" y="18765"/>
                  </a:cubicBezTo>
                  <a:lnTo>
                    <a:pt x="1847200" y="739280"/>
                  </a:lnTo>
                  <a:cubicBezTo>
                    <a:pt x="1847200" y="749644"/>
                    <a:pt x="1838799" y="758045"/>
                    <a:pt x="1828435" y="758045"/>
                  </a:cubicBezTo>
                  <a:lnTo>
                    <a:pt x="18765" y="758045"/>
                  </a:lnTo>
                  <a:cubicBezTo>
                    <a:pt x="13788" y="758045"/>
                    <a:pt x="9015" y="756068"/>
                    <a:pt x="5496" y="752549"/>
                  </a:cubicBezTo>
                  <a:cubicBezTo>
                    <a:pt x="1977" y="749030"/>
                    <a:pt x="0" y="744257"/>
                    <a:pt x="0" y="739280"/>
                  </a:cubicBezTo>
                  <a:lnTo>
                    <a:pt x="0" y="18765"/>
                  </a:lnTo>
                  <a:cubicBezTo>
                    <a:pt x="0" y="8402"/>
                    <a:pt x="8402" y="0"/>
                    <a:pt x="18765" y="0"/>
                  </a:cubicBezTo>
                  <a:close/>
                </a:path>
              </a:pathLst>
            </a:custGeom>
            <a:solidFill>
              <a:srgbClr val="FFF78A"/>
            </a:solidFill>
          </p:spPr>
        </p:sp>
        <p:sp>
          <p:nvSpPr>
            <p:cNvPr name="TextBox 13" id="13"/>
            <p:cNvSpPr txBox="true"/>
            <p:nvPr/>
          </p:nvSpPr>
          <p:spPr>
            <a:xfrm>
              <a:off x="0" y="-47625"/>
              <a:ext cx="1847200" cy="805670"/>
            </a:xfrm>
            <a:prstGeom prst="rect">
              <a:avLst/>
            </a:prstGeom>
          </p:spPr>
          <p:txBody>
            <a:bodyPr anchor="ctr" rtlCol="false" tIns="50800" lIns="50800" bIns="50800" rIns="50800"/>
            <a:lstStyle/>
            <a:p>
              <a:pPr algn="l">
                <a:lnSpc>
                  <a:spcPts val="2940"/>
                </a:lnSpc>
              </a:pPr>
              <a:r>
                <a:rPr lang="en-US" sz="2100" b="true">
                  <a:solidFill>
                    <a:srgbClr val="000000"/>
                  </a:solidFill>
                  <a:latin typeface="Lato Bold"/>
                  <a:ea typeface="Lato Bold"/>
                  <a:cs typeface="Lato Bold"/>
                  <a:sym typeface="Lato Bold"/>
                </a:rPr>
                <a:t>entité définit un module de multiplication dans le corps fini GF(2⁸).</a:t>
              </a:r>
            </a:p>
            <a:p>
              <a:pPr algn="l">
                <a:lnSpc>
                  <a:spcPts val="2940"/>
                </a:lnSpc>
              </a:pPr>
              <a:r>
                <a:rPr lang="en-US" sz="2100" b="true">
                  <a:solidFill>
                    <a:srgbClr val="000000"/>
                  </a:solidFill>
                  <a:latin typeface="Lato Bold"/>
                  <a:ea typeface="Lato Bold"/>
                  <a:cs typeface="Lato Bold"/>
                  <a:sym typeface="Lato Bold"/>
                </a:rPr>
                <a:t> Le module reçoit en entrée un octet de 8 bits, appelé byte_int.</a:t>
              </a:r>
            </a:p>
            <a:p>
              <a:pPr algn="l">
                <a:lnSpc>
                  <a:spcPts val="2940"/>
                </a:lnSpc>
              </a:pPr>
              <a:r>
                <a:rPr lang="en-US" sz="2100" b="true">
                  <a:solidFill>
                    <a:srgbClr val="000000"/>
                  </a:solidFill>
                  <a:latin typeface="Lato Bold"/>
                  <a:ea typeface="Lato Bold"/>
                  <a:cs typeface="Lato Bold"/>
                  <a:sym typeface="Lato Bold"/>
                </a:rPr>
                <a:t> En sortie, il fournit deux résultats :</a:t>
              </a:r>
            </a:p>
            <a:p>
              <a:pPr algn="l">
                <a:lnSpc>
                  <a:spcPts val="2940"/>
                </a:lnSpc>
              </a:pPr>
              <a:r>
                <a:rPr lang="en-US" sz="2100" b="true">
                  <a:solidFill>
                    <a:srgbClr val="000000"/>
                  </a:solidFill>
                  <a:latin typeface="Lato Bold"/>
                  <a:ea typeface="Lato Bold"/>
                  <a:cs typeface="Lato Bold"/>
                  <a:sym typeface="Lato Bold"/>
                </a:rPr>
                <a:t> – mul2_out, qui correspond à la multiplication par 02,</a:t>
              </a:r>
            </a:p>
            <a:p>
              <a:pPr algn="l">
                <a:lnSpc>
                  <a:spcPts val="2940"/>
                </a:lnSpc>
              </a:pPr>
              <a:r>
                <a:rPr lang="en-US" sz="2100" b="true">
                  <a:solidFill>
                    <a:srgbClr val="000000"/>
                  </a:solidFill>
                  <a:latin typeface="Lato Bold"/>
                  <a:ea typeface="Lato Bold"/>
                  <a:cs typeface="Lato Bold"/>
                  <a:sym typeface="Lato Bold"/>
                </a:rPr>
                <a:t> – et mul3_out, qui correspond à la multiplication par 03.</a:t>
              </a:r>
            </a:p>
          </p:txBody>
        </p:sp>
      </p:grpSp>
      <p:grpSp>
        <p:nvGrpSpPr>
          <p:cNvPr name="Group 14" id="14"/>
          <p:cNvGrpSpPr/>
          <p:nvPr/>
        </p:nvGrpSpPr>
        <p:grpSpPr>
          <a:xfrm rot="0">
            <a:off x="10757806" y="7077730"/>
            <a:ext cx="7013589" cy="1075110"/>
            <a:chOff x="0" y="0"/>
            <a:chExt cx="1847200" cy="283156"/>
          </a:xfrm>
        </p:grpSpPr>
        <p:sp>
          <p:nvSpPr>
            <p:cNvPr name="Freeform 15" id="15"/>
            <p:cNvSpPr/>
            <p:nvPr/>
          </p:nvSpPr>
          <p:spPr>
            <a:xfrm flipH="false" flipV="false" rot="0">
              <a:off x="0" y="0"/>
              <a:ext cx="1847200" cy="283157"/>
            </a:xfrm>
            <a:custGeom>
              <a:avLst/>
              <a:gdLst/>
              <a:ahLst/>
              <a:cxnLst/>
              <a:rect r="r" b="b" t="t" l="l"/>
              <a:pathLst>
                <a:path h="283157" w="1847200">
                  <a:moveTo>
                    <a:pt x="18765" y="0"/>
                  </a:moveTo>
                  <a:lnTo>
                    <a:pt x="1828435" y="0"/>
                  </a:lnTo>
                  <a:cubicBezTo>
                    <a:pt x="1838799" y="0"/>
                    <a:pt x="1847200" y="8402"/>
                    <a:pt x="1847200" y="18765"/>
                  </a:cubicBezTo>
                  <a:lnTo>
                    <a:pt x="1847200" y="264391"/>
                  </a:lnTo>
                  <a:cubicBezTo>
                    <a:pt x="1847200" y="274755"/>
                    <a:pt x="1838799" y="283157"/>
                    <a:pt x="1828435" y="283157"/>
                  </a:cubicBezTo>
                  <a:lnTo>
                    <a:pt x="18765" y="283157"/>
                  </a:lnTo>
                  <a:cubicBezTo>
                    <a:pt x="8402" y="283157"/>
                    <a:pt x="0" y="274755"/>
                    <a:pt x="0" y="264391"/>
                  </a:cubicBezTo>
                  <a:lnTo>
                    <a:pt x="0" y="18765"/>
                  </a:lnTo>
                  <a:cubicBezTo>
                    <a:pt x="0" y="8402"/>
                    <a:pt x="8402" y="0"/>
                    <a:pt x="18765" y="0"/>
                  </a:cubicBezTo>
                  <a:close/>
                </a:path>
              </a:pathLst>
            </a:custGeom>
            <a:solidFill>
              <a:srgbClr val="7ED957"/>
            </a:solidFill>
          </p:spPr>
        </p:sp>
        <p:sp>
          <p:nvSpPr>
            <p:cNvPr name="TextBox 16" id="16"/>
            <p:cNvSpPr txBox="true"/>
            <p:nvPr/>
          </p:nvSpPr>
          <p:spPr>
            <a:xfrm>
              <a:off x="0" y="-47625"/>
              <a:ext cx="1847200" cy="330781"/>
            </a:xfrm>
            <a:prstGeom prst="rect">
              <a:avLst/>
            </a:prstGeom>
          </p:spPr>
          <p:txBody>
            <a:bodyPr anchor="ctr" rtlCol="false" tIns="50800" lIns="50800" bIns="50800" rIns="50800"/>
            <a:lstStyle/>
            <a:p>
              <a:pPr algn="l">
                <a:lnSpc>
                  <a:spcPts val="2940"/>
                </a:lnSpc>
              </a:pPr>
              <a:r>
                <a:rPr lang="en-US" sz="2100" b="true">
                  <a:solidFill>
                    <a:srgbClr val="000000"/>
                  </a:solidFill>
                  <a:latin typeface="Lato Bold"/>
                  <a:ea typeface="Lato Bold"/>
                  <a:cs typeface="Lato Bold"/>
                  <a:sym typeface="Lato Bold"/>
                </a:rPr>
                <a:t>La fonction mul2 implémente la multiplication d’un octet par 02 dans GF(2⁸)</a:t>
              </a:r>
            </a:p>
          </p:txBody>
        </p:sp>
      </p:grpSp>
      <p:grpSp>
        <p:nvGrpSpPr>
          <p:cNvPr name="Group 17" id="17"/>
          <p:cNvGrpSpPr/>
          <p:nvPr/>
        </p:nvGrpSpPr>
        <p:grpSpPr>
          <a:xfrm rot="0">
            <a:off x="10757806" y="8418342"/>
            <a:ext cx="7013589" cy="1075110"/>
            <a:chOff x="0" y="0"/>
            <a:chExt cx="1847200" cy="283156"/>
          </a:xfrm>
        </p:grpSpPr>
        <p:sp>
          <p:nvSpPr>
            <p:cNvPr name="Freeform 18" id="18"/>
            <p:cNvSpPr/>
            <p:nvPr/>
          </p:nvSpPr>
          <p:spPr>
            <a:xfrm flipH="false" flipV="false" rot="0">
              <a:off x="0" y="0"/>
              <a:ext cx="1847200" cy="283157"/>
            </a:xfrm>
            <a:custGeom>
              <a:avLst/>
              <a:gdLst/>
              <a:ahLst/>
              <a:cxnLst/>
              <a:rect r="r" b="b" t="t" l="l"/>
              <a:pathLst>
                <a:path h="283157" w="1847200">
                  <a:moveTo>
                    <a:pt x="18765" y="0"/>
                  </a:moveTo>
                  <a:lnTo>
                    <a:pt x="1828435" y="0"/>
                  </a:lnTo>
                  <a:cubicBezTo>
                    <a:pt x="1838799" y="0"/>
                    <a:pt x="1847200" y="8402"/>
                    <a:pt x="1847200" y="18765"/>
                  </a:cubicBezTo>
                  <a:lnTo>
                    <a:pt x="1847200" y="264391"/>
                  </a:lnTo>
                  <a:cubicBezTo>
                    <a:pt x="1847200" y="274755"/>
                    <a:pt x="1838799" y="283157"/>
                    <a:pt x="1828435" y="283157"/>
                  </a:cubicBezTo>
                  <a:lnTo>
                    <a:pt x="18765" y="283157"/>
                  </a:lnTo>
                  <a:cubicBezTo>
                    <a:pt x="8402" y="283157"/>
                    <a:pt x="0" y="274755"/>
                    <a:pt x="0" y="264391"/>
                  </a:cubicBezTo>
                  <a:lnTo>
                    <a:pt x="0" y="18765"/>
                  </a:lnTo>
                  <a:cubicBezTo>
                    <a:pt x="0" y="8402"/>
                    <a:pt x="8402" y="0"/>
                    <a:pt x="18765" y="0"/>
                  </a:cubicBezTo>
                  <a:close/>
                </a:path>
              </a:pathLst>
            </a:custGeom>
            <a:solidFill>
              <a:srgbClr val="FFFFFF"/>
            </a:solidFill>
          </p:spPr>
        </p:sp>
        <p:sp>
          <p:nvSpPr>
            <p:cNvPr name="TextBox 19" id="19"/>
            <p:cNvSpPr txBox="true"/>
            <p:nvPr/>
          </p:nvSpPr>
          <p:spPr>
            <a:xfrm>
              <a:off x="0" y="-47625"/>
              <a:ext cx="1847200" cy="330781"/>
            </a:xfrm>
            <a:prstGeom prst="rect">
              <a:avLst/>
            </a:prstGeom>
          </p:spPr>
          <p:txBody>
            <a:bodyPr anchor="ctr" rtlCol="false" tIns="50800" lIns="50800" bIns="50800" rIns="50800"/>
            <a:lstStyle/>
            <a:p>
              <a:pPr algn="l">
                <a:lnSpc>
                  <a:spcPts val="2940"/>
                </a:lnSpc>
              </a:pPr>
              <a:r>
                <a:rPr lang="en-US" sz="2100" b="true">
                  <a:solidFill>
                    <a:srgbClr val="000000"/>
                  </a:solidFill>
                  <a:latin typeface="Lato Bold"/>
                  <a:ea typeface="Lato Bold"/>
                  <a:cs typeface="Lato Bold"/>
                  <a:sym typeface="Lato Bold"/>
                </a:rPr>
                <a:t>La fonction mul3 implémente la multiplication d’un octet par 03 dans GF(2⁸)</a:t>
              </a:r>
            </a:p>
          </p:txBody>
        </p:sp>
      </p:grpSp>
      <p:sp>
        <p:nvSpPr>
          <p:cNvPr name="AutoShape 20" id="20"/>
          <p:cNvSpPr/>
          <p:nvPr/>
        </p:nvSpPr>
        <p:spPr>
          <a:xfrm>
            <a:off x="2683032" y="1768894"/>
            <a:ext cx="7973100" cy="702803"/>
          </a:xfrm>
          <a:prstGeom prst="line">
            <a:avLst/>
          </a:prstGeom>
          <a:ln cap="flat" w="38100">
            <a:solidFill>
              <a:srgbClr val="FF5757"/>
            </a:solidFill>
            <a:prstDash val="solid"/>
            <a:headEnd type="arrow" len="sm" w="med"/>
            <a:tailEnd type="none" len="sm" w="sm"/>
          </a:ln>
        </p:spPr>
      </p:sp>
      <p:sp>
        <p:nvSpPr>
          <p:cNvPr name="AutoShape 21" id="21"/>
          <p:cNvSpPr/>
          <p:nvPr/>
        </p:nvSpPr>
        <p:spPr>
          <a:xfrm>
            <a:off x="6576040" y="3290930"/>
            <a:ext cx="4032523" cy="2286867"/>
          </a:xfrm>
          <a:prstGeom prst="line">
            <a:avLst/>
          </a:prstGeom>
          <a:ln cap="flat" w="38100">
            <a:solidFill>
              <a:srgbClr val="FFF78A"/>
            </a:solidFill>
            <a:prstDash val="solid"/>
            <a:headEnd type="arrow" len="sm" w="med"/>
            <a:tailEnd type="none" len="sm" w="sm"/>
          </a:ln>
        </p:spPr>
      </p:sp>
      <p:sp>
        <p:nvSpPr>
          <p:cNvPr name="AutoShape 22" id="22"/>
          <p:cNvSpPr/>
          <p:nvPr/>
        </p:nvSpPr>
        <p:spPr>
          <a:xfrm flipH="true">
            <a:off x="6242187" y="2765647"/>
            <a:ext cx="7115" cy="977877"/>
          </a:xfrm>
          <a:prstGeom prst="line">
            <a:avLst/>
          </a:prstGeom>
          <a:ln cap="flat" w="38100">
            <a:solidFill>
              <a:srgbClr val="FFF78A"/>
            </a:solidFill>
            <a:prstDash val="solid"/>
            <a:headEnd type="none" len="sm" w="sm"/>
            <a:tailEnd type="none" len="sm" w="sm"/>
          </a:ln>
        </p:spPr>
      </p:sp>
      <p:sp>
        <p:nvSpPr>
          <p:cNvPr name="AutoShape 23" id="23"/>
          <p:cNvSpPr/>
          <p:nvPr/>
        </p:nvSpPr>
        <p:spPr>
          <a:xfrm>
            <a:off x="2683032" y="4878061"/>
            <a:ext cx="7906461" cy="2616486"/>
          </a:xfrm>
          <a:prstGeom prst="line">
            <a:avLst/>
          </a:prstGeom>
          <a:ln cap="flat" w="38100">
            <a:solidFill>
              <a:srgbClr val="7ED957"/>
            </a:solidFill>
            <a:prstDash val="solid"/>
            <a:headEnd type="arrow" len="sm" w="med"/>
            <a:tailEnd type="none" len="sm" w="sm"/>
          </a:ln>
        </p:spPr>
      </p:sp>
      <p:sp>
        <p:nvSpPr>
          <p:cNvPr name="AutoShape 24" id="24"/>
          <p:cNvSpPr/>
          <p:nvPr/>
        </p:nvSpPr>
        <p:spPr>
          <a:xfrm>
            <a:off x="2683032" y="7159168"/>
            <a:ext cx="8034535" cy="1777679"/>
          </a:xfrm>
          <a:prstGeom prst="line">
            <a:avLst/>
          </a:prstGeom>
          <a:ln cap="flat" w="38100">
            <a:solidFill>
              <a:srgbClr val="FFFFFF"/>
            </a:solidFill>
            <a:prstDash val="solid"/>
            <a:headEnd type="arrow" len="sm" w="med"/>
            <a:tailEnd type="none" len="sm" w="sm"/>
          </a:ln>
        </p:spPr>
      </p:sp>
      <p:sp>
        <p:nvSpPr>
          <p:cNvPr name="TextBox 25" id="25"/>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64</a:t>
            </a:r>
          </a:p>
        </p:txBody>
      </p:sp>
    </p:spTree>
  </p:cSld>
  <p:clrMapOvr>
    <a:masterClrMapping/>
  </p:clrMapOvr>
  <p:transition spd="slow">
    <p:fade/>
  </p:transition>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962330" y="1608961"/>
            <a:ext cx="6296970" cy="7649339"/>
          </a:xfrm>
          <a:custGeom>
            <a:avLst/>
            <a:gdLst/>
            <a:ahLst/>
            <a:cxnLst/>
            <a:rect r="r" b="b" t="t" l="l"/>
            <a:pathLst>
              <a:path h="7649339" w="6296970">
                <a:moveTo>
                  <a:pt x="0" y="0"/>
                </a:moveTo>
                <a:lnTo>
                  <a:pt x="6296970" y="0"/>
                </a:lnTo>
                <a:lnTo>
                  <a:pt x="6296970" y="7649339"/>
                </a:lnTo>
                <a:lnTo>
                  <a:pt x="0" y="7649339"/>
                </a:lnTo>
                <a:lnTo>
                  <a:pt x="0" y="0"/>
                </a:lnTo>
                <a:close/>
              </a:path>
            </a:pathLst>
          </a:custGeom>
          <a:blipFill>
            <a:blip r:embed="rId2"/>
            <a:stretch>
              <a:fillRect l="0" t="0" r="0" b="0"/>
            </a:stretch>
          </a:blipFill>
        </p:spPr>
      </p:sp>
      <p:grpSp>
        <p:nvGrpSpPr>
          <p:cNvPr name="Group 3" id="3"/>
          <p:cNvGrpSpPr/>
          <p:nvPr/>
        </p:nvGrpSpPr>
        <p:grpSpPr>
          <a:xfrm rot="0">
            <a:off x="6412292" y="0"/>
            <a:ext cx="5463416" cy="977949"/>
            <a:chOff x="0" y="0"/>
            <a:chExt cx="1438924" cy="257567"/>
          </a:xfrm>
        </p:grpSpPr>
        <p:sp>
          <p:nvSpPr>
            <p:cNvPr name="Freeform 4" id="4"/>
            <p:cNvSpPr/>
            <p:nvPr/>
          </p:nvSpPr>
          <p:spPr>
            <a:xfrm flipH="false" flipV="false" rot="0">
              <a:off x="0" y="0"/>
              <a:ext cx="1438924" cy="257567"/>
            </a:xfrm>
            <a:custGeom>
              <a:avLst/>
              <a:gdLst/>
              <a:ahLst/>
              <a:cxnLst/>
              <a:rect r="r" b="b" t="t" l="l"/>
              <a:pathLst>
                <a:path h="257567" w="1438924">
                  <a:moveTo>
                    <a:pt x="24090" y="0"/>
                  </a:moveTo>
                  <a:lnTo>
                    <a:pt x="1414835" y="0"/>
                  </a:lnTo>
                  <a:cubicBezTo>
                    <a:pt x="1428139" y="0"/>
                    <a:pt x="1438924" y="10785"/>
                    <a:pt x="1438924" y="24090"/>
                  </a:cubicBezTo>
                  <a:lnTo>
                    <a:pt x="1438924" y="233477"/>
                  </a:lnTo>
                  <a:cubicBezTo>
                    <a:pt x="1438924" y="246782"/>
                    <a:pt x="1428139" y="257567"/>
                    <a:pt x="1414835" y="257567"/>
                  </a:cubicBezTo>
                  <a:lnTo>
                    <a:pt x="24090" y="257567"/>
                  </a:lnTo>
                  <a:cubicBezTo>
                    <a:pt x="10785" y="257567"/>
                    <a:pt x="0" y="246782"/>
                    <a:pt x="0" y="233477"/>
                  </a:cubicBezTo>
                  <a:lnTo>
                    <a:pt x="0" y="24090"/>
                  </a:lnTo>
                  <a:cubicBezTo>
                    <a:pt x="0" y="10785"/>
                    <a:pt x="10785" y="0"/>
                    <a:pt x="24090" y="0"/>
                  </a:cubicBezTo>
                  <a:close/>
                </a:path>
              </a:pathLst>
            </a:custGeom>
            <a:solidFill>
              <a:srgbClr val="000000">
                <a:alpha val="0"/>
              </a:srgbClr>
            </a:solidFill>
          </p:spPr>
        </p:sp>
        <p:sp>
          <p:nvSpPr>
            <p:cNvPr name="TextBox 5" id="5"/>
            <p:cNvSpPr txBox="true"/>
            <p:nvPr/>
          </p:nvSpPr>
          <p:spPr>
            <a:xfrm>
              <a:off x="0" y="-85725"/>
              <a:ext cx="1438924" cy="343292"/>
            </a:xfrm>
            <a:prstGeom prst="rect">
              <a:avLst/>
            </a:prstGeom>
          </p:spPr>
          <p:txBody>
            <a:bodyPr anchor="ctr" rtlCol="false" tIns="50800" lIns="50800" bIns="50800" rIns="50800"/>
            <a:lstStyle/>
            <a:p>
              <a:pPr algn="ctr">
                <a:lnSpc>
                  <a:spcPts val="6159"/>
                </a:lnSpc>
              </a:pPr>
              <a:r>
                <a:rPr lang="en-US" b="true" sz="4399">
                  <a:solidFill>
                    <a:srgbClr val="FF751F"/>
                  </a:solidFill>
                  <a:latin typeface="Lato Bold"/>
                  <a:ea typeface="Lato Bold"/>
                  <a:cs typeface="Lato Bold"/>
                  <a:sym typeface="Lato Bold"/>
                </a:rPr>
                <a:t>MixColumns</a:t>
              </a:r>
            </a:p>
          </p:txBody>
        </p:sp>
      </p:grpSp>
      <p:grpSp>
        <p:nvGrpSpPr>
          <p:cNvPr name="Group 6" id="6"/>
          <p:cNvGrpSpPr/>
          <p:nvPr/>
        </p:nvGrpSpPr>
        <p:grpSpPr>
          <a:xfrm rot="0">
            <a:off x="1769246" y="2458505"/>
            <a:ext cx="4907801" cy="1829426"/>
            <a:chOff x="0" y="0"/>
            <a:chExt cx="1292589" cy="481824"/>
          </a:xfrm>
        </p:grpSpPr>
        <p:sp>
          <p:nvSpPr>
            <p:cNvPr name="Freeform 7" id="7"/>
            <p:cNvSpPr/>
            <p:nvPr/>
          </p:nvSpPr>
          <p:spPr>
            <a:xfrm flipH="false" flipV="false" rot="0">
              <a:off x="0" y="0"/>
              <a:ext cx="1292589" cy="481824"/>
            </a:xfrm>
            <a:custGeom>
              <a:avLst/>
              <a:gdLst/>
              <a:ahLst/>
              <a:cxnLst/>
              <a:rect r="r" b="b" t="t" l="l"/>
              <a:pathLst>
                <a:path h="481824" w="1292589">
                  <a:moveTo>
                    <a:pt x="26817" y="0"/>
                  </a:moveTo>
                  <a:lnTo>
                    <a:pt x="1265772" y="0"/>
                  </a:lnTo>
                  <a:cubicBezTo>
                    <a:pt x="1280583" y="0"/>
                    <a:pt x="1292589" y="12006"/>
                    <a:pt x="1292589" y="26817"/>
                  </a:cubicBezTo>
                  <a:lnTo>
                    <a:pt x="1292589" y="455007"/>
                  </a:lnTo>
                  <a:cubicBezTo>
                    <a:pt x="1292589" y="469818"/>
                    <a:pt x="1280583" y="481824"/>
                    <a:pt x="1265772" y="481824"/>
                  </a:cubicBezTo>
                  <a:lnTo>
                    <a:pt x="26817" y="481824"/>
                  </a:lnTo>
                  <a:cubicBezTo>
                    <a:pt x="12006" y="481824"/>
                    <a:pt x="0" y="469818"/>
                    <a:pt x="0" y="455007"/>
                  </a:cubicBezTo>
                  <a:lnTo>
                    <a:pt x="0" y="26817"/>
                  </a:lnTo>
                  <a:cubicBezTo>
                    <a:pt x="0" y="12006"/>
                    <a:pt x="12006" y="0"/>
                    <a:pt x="26817" y="0"/>
                  </a:cubicBezTo>
                  <a:close/>
                </a:path>
              </a:pathLst>
            </a:custGeom>
            <a:solidFill>
              <a:srgbClr val="FFF78A"/>
            </a:solidFill>
          </p:spPr>
        </p:sp>
        <p:sp>
          <p:nvSpPr>
            <p:cNvPr name="TextBox 8" id="8"/>
            <p:cNvSpPr txBox="true"/>
            <p:nvPr/>
          </p:nvSpPr>
          <p:spPr>
            <a:xfrm>
              <a:off x="0" y="-47625"/>
              <a:ext cx="1292589" cy="529449"/>
            </a:xfrm>
            <a:prstGeom prst="rect">
              <a:avLst/>
            </a:prstGeom>
          </p:spPr>
          <p:txBody>
            <a:bodyPr anchor="ctr" rtlCol="false" tIns="50800" lIns="50800" bIns="50800" rIns="50800"/>
            <a:lstStyle/>
            <a:p>
              <a:pPr algn="l">
                <a:lnSpc>
                  <a:spcPts val="2940"/>
                </a:lnSpc>
              </a:pPr>
              <a:r>
                <a:rPr lang="en-US" sz="2100" b="true">
                  <a:solidFill>
                    <a:srgbClr val="000000"/>
                  </a:solidFill>
                  <a:latin typeface="Lato Bold"/>
                  <a:ea typeface="Lato Bold"/>
                  <a:cs typeface="Lato Bold"/>
                  <a:sym typeface="Lato Bold"/>
                </a:rPr>
                <a:t>Ces signaux stockent les résultats intermédiaires des multiplications par 02 et par 03 pour chacun des quatre octets de la colonne</a:t>
              </a:r>
            </a:p>
          </p:txBody>
        </p:sp>
      </p:grpSp>
      <p:grpSp>
        <p:nvGrpSpPr>
          <p:cNvPr name="Group 9" id="9"/>
          <p:cNvGrpSpPr/>
          <p:nvPr/>
        </p:nvGrpSpPr>
        <p:grpSpPr>
          <a:xfrm rot="0">
            <a:off x="1769246" y="5787537"/>
            <a:ext cx="5242917" cy="1639202"/>
            <a:chOff x="0" y="0"/>
            <a:chExt cx="1380851" cy="431724"/>
          </a:xfrm>
        </p:grpSpPr>
        <p:sp>
          <p:nvSpPr>
            <p:cNvPr name="Freeform 10" id="10"/>
            <p:cNvSpPr/>
            <p:nvPr/>
          </p:nvSpPr>
          <p:spPr>
            <a:xfrm flipH="false" flipV="false" rot="0">
              <a:off x="0" y="0"/>
              <a:ext cx="1380851" cy="431724"/>
            </a:xfrm>
            <a:custGeom>
              <a:avLst/>
              <a:gdLst/>
              <a:ahLst/>
              <a:cxnLst/>
              <a:rect r="r" b="b" t="t" l="l"/>
              <a:pathLst>
                <a:path h="431724" w="1380851">
                  <a:moveTo>
                    <a:pt x="25103" y="0"/>
                  </a:moveTo>
                  <a:lnTo>
                    <a:pt x="1355748" y="0"/>
                  </a:lnTo>
                  <a:cubicBezTo>
                    <a:pt x="1369612" y="0"/>
                    <a:pt x="1380851" y="11239"/>
                    <a:pt x="1380851" y="25103"/>
                  </a:cubicBezTo>
                  <a:lnTo>
                    <a:pt x="1380851" y="406621"/>
                  </a:lnTo>
                  <a:cubicBezTo>
                    <a:pt x="1380851" y="420485"/>
                    <a:pt x="1369612" y="431724"/>
                    <a:pt x="1355748" y="431724"/>
                  </a:cubicBezTo>
                  <a:lnTo>
                    <a:pt x="25103" y="431724"/>
                  </a:lnTo>
                  <a:cubicBezTo>
                    <a:pt x="11239" y="431724"/>
                    <a:pt x="0" y="420485"/>
                    <a:pt x="0" y="406621"/>
                  </a:cubicBezTo>
                  <a:lnTo>
                    <a:pt x="0" y="25103"/>
                  </a:lnTo>
                  <a:cubicBezTo>
                    <a:pt x="0" y="11239"/>
                    <a:pt x="11239" y="0"/>
                    <a:pt x="25103" y="0"/>
                  </a:cubicBezTo>
                  <a:close/>
                </a:path>
              </a:pathLst>
            </a:custGeom>
            <a:solidFill>
              <a:srgbClr val="FFFFFF"/>
            </a:solidFill>
          </p:spPr>
        </p:sp>
        <p:sp>
          <p:nvSpPr>
            <p:cNvPr name="TextBox 11" id="11"/>
            <p:cNvSpPr txBox="true"/>
            <p:nvPr/>
          </p:nvSpPr>
          <p:spPr>
            <a:xfrm>
              <a:off x="0" y="-47625"/>
              <a:ext cx="1380851" cy="479349"/>
            </a:xfrm>
            <a:prstGeom prst="rect">
              <a:avLst/>
            </a:prstGeom>
          </p:spPr>
          <p:txBody>
            <a:bodyPr anchor="ctr" rtlCol="false" tIns="50800" lIns="50800" bIns="50800" rIns="50800"/>
            <a:lstStyle/>
            <a:p>
              <a:pPr algn="l">
                <a:lnSpc>
                  <a:spcPts val="2940"/>
                </a:lnSpc>
              </a:pPr>
              <a:r>
                <a:rPr lang="en-US" sz="2100" b="true">
                  <a:solidFill>
                    <a:srgbClr val="000000"/>
                  </a:solidFill>
                  <a:latin typeface="Lato Bold"/>
                  <a:ea typeface="Lato Bold"/>
                  <a:cs typeface="Lato Bold"/>
                  <a:sym typeface="Lato Bold"/>
                </a:rPr>
                <a:t>Déclaration du composant gf_mul est utilisé pour effectuer les multiplications dans GF(2⁸)</a:t>
              </a:r>
            </a:p>
          </p:txBody>
        </p:sp>
      </p:grpSp>
      <p:sp>
        <p:nvSpPr>
          <p:cNvPr name="TextBox 12" id="12"/>
          <p:cNvSpPr txBox="true"/>
          <p:nvPr/>
        </p:nvSpPr>
        <p:spPr>
          <a:xfrm rot="0">
            <a:off x="1028700" y="971550"/>
            <a:ext cx="6775847" cy="497840"/>
          </a:xfrm>
          <a:prstGeom prst="rect">
            <a:avLst/>
          </a:prstGeom>
        </p:spPr>
        <p:txBody>
          <a:bodyPr anchor="t" rtlCol="false" tIns="0" lIns="0" bIns="0" rIns="0">
            <a:spAutoFit/>
          </a:bodyPr>
          <a:lstStyle/>
          <a:p>
            <a:pPr algn="l">
              <a:lnSpc>
                <a:spcPts val="4059"/>
              </a:lnSpc>
              <a:spcBef>
                <a:spcPct val="0"/>
              </a:spcBef>
            </a:pPr>
            <a:r>
              <a:rPr lang="en-US" b="true" sz="2899" u="sng">
                <a:solidFill>
                  <a:srgbClr val="38B6FF"/>
                </a:solidFill>
                <a:latin typeface="Lato Bold"/>
                <a:ea typeface="Lato Bold"/>
                <a:cs typeface="Lato Bold"/>
                <a:sym typeface="Lato Bold"/>
              </a:rPr>
              <a:t>Code MixColumns</a:t>
            </a:r>
            <a:r>
              <a:rPr lang="en-US" b="true" sz="2899" u="sng">
                <a:solidFill>
                  <a:srgbClr val="38B6FF"/>
                </a:solidFill>
                <a:latin typeface="Lato Bold"/>
                <a:ea typeface="Lato Bold"/>
                <a:cs typeface="Lato Bold"/>
                <a:sym typeface="Lato Bold"/>
              </a:rPr>
              <a:t> pour une colonne AES </a:t>
            </a:r>
          </a:p>
        </p:txBody>
      </p:sp>
      <p:sp>
        <p:nvSpPr>
          <p:cNvPr name="AutoShape 13" id="13"/>
          <p:cNvSpPr/>
          <p:nvPr/>
        </p:nvSpPr>
        <p:spPr>
          <a:xfrm>
            <a:off x="6847377" y="3321368"/>
            <a:ext cx="5028331" cy="2471356"/>
          </a:xfrm>
          <a:prstGeom prst="line">
            <a:avLst/>
          </a:prstGeom>
          <a:ln cap="flat" w="38100">
            <a:solidFill>
              <a:srgbClr val="FFF78A"/>
            </a:solidFill>
            <a:prstDash val="solid"/>
            <a:headEnd type="none" len="sm" w="sm"/>
            <a:tailEnd type="arrow" len="sm" w="med"/>
          </a:ln>
        </p:spPr>
      </p:sp>
      <p:sp>
        <p:nvSpPr>
          <p:cNvPr name="AutoShape 14" id="14"/>
          <p:cNvSpPr/>
          <p:nvPr/>
        </p:nvSpPr>
        <p:spPr>
          <a:xfrm flipH="true">
            <a:off x="12175445" y="4238477"/>
            <a:ext cx="59457" cy="2725663"/>
          </a:xfrm>
          <a:prstGeom prst="line">
            <a:avLst/>
          </a:prstGeom>
          <a:ln cap="flat" w="38100">
            <a:solidFill>
              <a:srgbClr val="FFF78A"/>
            </a:solidFill>
            <a:prstDash val="solid"/>
            <a:headEnd type="none" len="sm" w="sm"/>
            <a:tailEnd type="none" len="sm" w="sm"/>
          </a:ln>
        </p:spPr>
      </p:sp>
      <p:sp>
        <p:nvSpPr>
          <p:cNvPr name="AutoShape 15" id="15"/>
          <p:cNvSpPr/>
          <p:nvPr/>
        </p:nvSpPr>
        <p:spPr>
          <a:xfrm>
            <a:off x="7012163" y="6607138"/>
            <a:ext cx="4986115" cy="610954"/>
          </a:xfrm>
          <a:prstGeom prst="line">
            <a:avLst/>
          </a:prstGeom>
          <a:ln cap="flat" w="38100">
            <a:solidFill>
              <a:srgbClr val="FBF9F1"/>
            </a:solidFill>
            <a:prstDash val="solid"/>
            <a:headEnd type="none" len="sm" w="sm"/>
            <a:tailEnd type="arrow" len="sm" w="med"/>
          </a:ln>
        </p:spPr>
      </p:sp>
      <p:sp>
        <p:nvSpPr>
          <p:cNvPr name="TextBox 16" id="16"/>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65</a:t>
            </a:r>
          </a:p>
        </p:txBody>
      </p:sp>
    </p:spTree>
  </p:cSld>
  <p:clrMapOvr>
    <a:masterClrMapping/>
  </p:clrMapOvr>
  <p:transition spd="slow">
    <p:fade/>
  </p:transition>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412292" y="0"/>
            <a:ext cx="5463416" cy="977949"/>
            <a:chOff x="0" y="0"/>
            <a:chExt cx="1438924" cy="257567"/>
          </a:xfrm>
        </p:grpSpPr>
        <p:sp>
          <p:nvSpPr>
            <p:cNvPr name="Freeform 3" id="3"/>
            <p:cNvSpPr/>
            <p:nvPr/>
          </p:nvSpPr>
          <p:spPr>
            <a:xfrm flipH="false" flipV="false" rot="0">
              <a:off x="0" y="0"/>
              <a:ext cx="1438924" cy="257567"/>
            </a:xfrm>
            <a:custGeom>
              <a:avLst/>
              <a:gdLst/>
              <a:ahLst/>
              <a:cxnLst/>
              <a:rect r="r" b="b" t="t" l="l"/>
              <a:pathLst>
                <a:path h="257567" w="1438924">
                  <a:moveTo>
                    <a:pt x="24090" y="0"/>
                  </a:moveTo>
                  <a:lnTo>
                    <a:pt x="1414835" y="0"/>
                  </a:lnTo>
                  <a:cubicBezTo>
                    <a:pt x="1428139" y="0"/>
                    <a:pt x="1438924" y="10785"/>
                    <a:pt x="1438924" y="24090"/>
                  </a:cubicBezTo>
                  <a:lnTo>
                    <a:pt x="1438924" y="233477"/>
                  </a:lnTo>
                  <a:cubicBezTo>
                    <a:pt x="1438924" y="246782"/>
                    <a:pt x="1428139" y="257567"/>
                    <a:pt x="1414835" y="257567"/>
                  </a:cubicBezTo>
                  <a:lnTo>
                    <a:pt x="24090" y="257567"/>
                  </a:lnTo>
                  <a:cubicBezTo>
                    <a:pt x="10785" y="257567"/>
                    <a:pt x="0" y="246782"/>
                    <a:pt x="0" y="233477"/>
                  </a:cubicBezTo>
                  <a:lnTo>
                    <a:pt x="0" y="24090"/>
                  </a:lnTo>
                  <a:cubicBezTo>
                    <a:pt x="0" y="10785"/>
                    <a:pt x="10785" y="0"/>
                    <a:pt x="24090" y="0"/>
                  </a:cubicBezTo>
                  <a:close/>
                </a:path>
              </a:pathLst>
            </a:custGeom>
            <a:solidFill>
              <a:srgbClr val="000000">
                <a:alpha val="0"/>
              </a:srgbClr>
            </a:solidFill>
          </p:spPr>
        </p:sp>
        <p:sp>
          <p:nvSpPr>
            <p:cNvPr name="TextBox 4" id="4"/>
            <p:cNvSpPr txBox="true"/>
            <p:nvPr/>
          </p:nvSpPr>
          <p:spPr>
            <a:xfrm>
              <a:off x="0" y="-85725"/>
              <a:ext cx="1438924" cy="343292"/>
            </a:xfrm>
            <a:prstGeom prst="rect">
              <a:avLst/>
            </a:prstGeom>
          </p:spPr>
          <p:txBody>
            <a:bodyPr anchor="ctr" rtlCol="false" tIns="50800" lIns="50800" bIns="50800" rIns="50800"/>
            <a:lstStyle/>
            <a:p>
              <a:pPr algn="ctr">
                <a:lnSpc>
                  <a:spcPts val="6159"/>
                </a:lnSpc>
              </a:pPr>
              <a:r>
                <a:rPr lang="en-US" b="true" sz="4399">
                  <a:solidFill>
                    <a:srgbClr val="FF751F"/>
                  </a:solidFill>
                  <a:latin typeface="Lato Bold"/>
                  <a:ea typeface="Lato Bold"/>
                  <a:cs typeface="Lato Bold"/>
                  <a:sym typeface="Lato Bold"/>
                </a:rPr>
                <a:t>MixColumns</a:t>
              </a:r>
            </a:p>
          </p:txBody>
        </p:sp>
      </p:grpSp>
      <p:grpSp>
        <p:nvGrpSpPr>
          <p:cNvPr name="Group 5" id="5"/>
          <p:cNvGrpSpPr/>
          <p:nvPr/>
        </p:nvGrpSpPr>
        <p:grpSpPr>
          <a:xfrm rot="0">
            <a:off x="12255240" y="1696645"/>
            <a:ext cx="5325646" cy="2237702"/>
            <a:chOff x="0" y="0"/>
            <a:chExt cx="1402639" cy="589354"/>
          </a:xfrm>
        </p:grpSpPr>
        <p:sp>
          <p:nvSpPr>
            <p:cNvPr name="Freeform 6" id="6"/>
            <p:cNvSpPr/>
            <p:nvPr/>
          </p:nvSpPr>
          <p:spPr>
            <a:xfrm flipH="false" flipV="false" rot="0">
              <a:off x="0" y="0"/>
              <a:ext cx="1402639" cy="589354"/>
            </a:xfrm>
            <a:custGeom>
              <a:avLst/>
              <a:gdLst/>
              <a:ahLst/>
              <a:cxnLst/>
              <a:rect r="r" b="b" t="t" l="l"/>
              <a:pathLst>
                <a:path h="589354" w="1402639">
                  <a:moveTo>
                    <a:pt x="24713" y="0"/>
                  </a:moveTo>
                  <a:lnTo>
                    <a:pt x="1377926" y="0"/>
                  </a:lnTo>
                  <a:cubicBezTo>
                    <a:pt x="1384481" y="0"/>
                    <a:pt x="1390766" y="2604"/>
                    <a:pt x="1395401" y="7238"/>
                  </a:cubicBezTo>
                  <a:cubicBezTo>
                    <a:pt x="1400036" y="11873"/>
                    <a:pt x="1402639" y="18159"/>
                    <a:pt x="1402639" y="24713"/>
                  </a:cubicBezTo>
                  <a:lnTo>
                    <a:pt x="1402639" y="564641"/>
                  </a:lnTo>
                  <a:cubicBezTo>
                    <a:pt x="1402639" y="571195"/>
                    <a:pt x="1400036" y="577481"/>
                    <a:pt x="1395401" y="582115"/>
                  </a:cubicBezTo>
                  <a:cubicBezTo>
                    <a:pt x="1390766" y="586750"/>
                    <a:pt x="1384481" y="589354"/>
                    <a:pt x="1377926" y="589354"/>
                  </a:cubicBezTo>
                  <a:lnTo>
                    <a:pt x="24713" y="589354"/>
                  </a:lnTo>
                  <a:cubicBezTo>
                    <a:pt x="18159" y="589354"/>
                    <a:pt x="11873" y="586750"/>
                    <a:pt x="7238" y="582115"/>
                  </a:cubicBezTo>
                  <a:cubicBezTo>
                    <a:pt x="2604" y="577481"/>
                    <a:pt x="0" y="571195"/>
                    <a:pt x="0" y="564641"/>
                  </a:cubicBezTo>
                  <a:lnTo>
                    <a:pt x="0" y="24713"/>
                  </a:lnTo>
                  <a:cubicBezTo>
                    <a:pt x="0" y="18159"/>
                    <a:pt x="2604" y="11873"/>
                    <a:pt x="7238" y="7238"/>
                  </a:cubicBezTo>
                  <a:cubicBezTo>
                    <a:pt x="11873" y="2604"/>
                    <a:pt x="18159" y="0"/>
                    <a:pt x="24713" y="0"/>
                  </a:cubicBezTo>
                  <a:close/>
                </a:path>
              </a:pathLst>
            </a:custGeom>
            <a:solidFill>
              <a:srgbClr val="FFF78A"/>
            </a:solidFill>
          </p:spPr>
        </p:sp>
        <p:sp>
          <p:nvSpPr>
            <p:cNvPr name="TextBox 7" id="7"/>
            <p:cNvSpPr txBox="true"/>
            <p:nvPr/>
          </p:nvSpPr>
          <p:spPr>
            <a:xfrm>
              <a:off x="0" y="-47625"/>
              <a:ext cx="1402639" cy="636979"/>
            </a:xfrm>
            <a:prstGeom prst="rect">
              <a:avLst/>
            </a:prstGeom>
          </p:spPr>
          <p:txBody>
            <a:bodyPr anchor="ctr" rtlCol="false" tIns="50800" lIns="50800" bIns="50800" rIns="50800"/>
            <a:lstStyle/>
            <a:p>
              <a:pPr algn="l">
                <a:lnSpc>
                  <a:spcPts val="2940"/>
                </a:lnSpc>
              </a:pPr>
              <a:r>
                <a:rPr lang="en-US" sz="2100" b="true">
                  <a:solidFill>
                    <a:srgbClr val="000000"/>
                  </a:solidFill>
                  <a:latin typeface="Lato Bold"/>
                  <a:ea typeface="Lato Bold"/>
                  <a:cs typeface="Lato Bold"/>
                  <a:sym typeface="Lato Bold"/>
                </a:rPr>
                <a:t>Ces blocs instancient le module gf_mul pour chacun des quatre octets de la colonne AES</a:t>
              </a:r>
            </a:p>
            <a:p>
              <a:pPr algn="l">
                <a:lnSpc>
                  <a:spcPts val="2940"/>
                </a:lnSpc>
              </a:pPr>
              <a:r>
                <a:rPr lang="en-US" sz="2100" b="true">
                  <a:solidFill>
                    <a:srgbClr val="000000"/>
                  </a:solidFill>
                  <a:latin typeface="Lato Bold"/>
                  <a:ea typeface="Lato Bold"/>
                  <a:cs typeface="Lato Bold"/>
                  <a:sym typeface="Lato Bold"/>
                </a:rPr>
                <a:t> L’octet d’entrée correspond aux bits </a:t>
              </a:r>
              <a:r>
                <a:rPr lang="en-US" sz="2100">
                  <a:solidFill>
                    <a:srgbClr val="000000"/>
                  </a:solidFill>
                  <a:latin typeface="Lato"/>
                  <a:ea typeface="Lato"/>
                  <a:cs typeface="Lato"/>
                  <a:sym typeface="Lato"/>
                </a:rPr>
                <a:t>31−8i</a:t>
              </a:r>
              <a:r>
                <a:rPr lang="en-US" sz="2100" b="true">
                  <a:solidFill>
                    <a:srgbClr val="000000"/>
                  </a:solidFill>
                  <a:latin typeface="Lato Bold"/>
                  <a:ea typeface="Lato Bold"/>
                  <a:cs typeface="Lato Bold"/>
                  <a:sym typeface="Lato Bold"/>
                </a:rPr>
                <a:t> à </a:t>
              </a:r>
              <a:r>
                <a:rPr lang="en-US" sz="2100">
                  <a:solidFill>
                    <a:srgbClr val="000000"/>
                  </a:solidFill>
                  <a:latin typeface="Lato"/>
                  <a:ea typeface="Lato"/>
                  <a:cs typeface="Lato"/>
                  <a:sym typeface="Lato"/>
                </a:rPr>
                <a:t>24−8i</a:t>
              </a:r>
              <a:r>
                <a:rPr lang="en-US" sz="2100" b="true">
                  <a:solidFill>
                    <a:srgbClr val="000000"/>
                  </a:solidFill>
                  <a:latin typeface="Lato Bold"/>
                  <a:ea typeface="Lato Bold"/>
                  <a:cs typeface="Lato Bold"/>
                  <a:sym typeface="Lato Bold"/>
                </a:rPr>
                <a:t> du vecteur input, où i représente l’indice de l’octet dans la colonne</a:t>
              </a:r>
            </a:p>
          </p:txBody>
        </p:sp>
      </p:grpSp>
      <p:grpSp>
        <p:nvGrpSpPr>
          <p:cNvPr name="Group 8" id="8"/>
          <p:cNvGrpSpPr/>
          <p:nvPr/>
        </p:nvGrpSpPr>
        <p:grpSpPr>
          <a:xfrm rot="0">
            <a:off x="12299869" y="4663900"/>
            <a:ext cx="5242917" cy="3235322"/>
            <a:chOff x="0" y="0"/>
            <a:chExt cx="1380851" cy="852101"/>
          </a:xfrm>
        </p:grpSpPr>
        <p:sp>
          <p:nvSpPr>
            <p:cNvPr name="Freeform 9" id="9"/>
            <p:cNvSpPr/>
            <p:nvPr/>
          </p:nvSpPr>
          <p:spPr>
            <a:xfrm flipH="false" flipV="false" rot="0">
              <a:off x="0" y="0"/>
              <a:ext cx="1380851" cy="852101"/>
            </a:xfrm>
            <a:custGeom>
              <a:avLst/>
              <a:gdLst/>
              <a:ahLst/>
              <a:cxnLst/>
              <a:rect r="r" b="b" t="t" l="l"/>
              <a:pathLst>
                <a:path h="852101" w="1380851">
                  <a:moveTo>
                    <a:pt x="25103" y="0"/>
                  </a:moveTo>
                  <a:lnTo>
                    <a:pt x="1355748" y="0"/>
                  </a:lnTo>
                  <a:cubicBezTo>
                    <a:pt x="1369612" y="0"/>
                    <a:pt x="1380851" y="11239"/>
                    <a:pt x="1380851" y="25103"/>
                  </a:cubicBezTo>
                  <a:lnTo>
                    <a:pt x="1380851" y="826998"/>
                  </a:lnTo>
                  <a:cubicBezTo>
                    <a:pt x="1380851" y="840862"/>
                    <a:pt x="1369612" y="852101"/>
                    <a:pt x="1355748" y="852101"/>
                  </a:cubicBezTo>
                  <a:lnTo>
                    <a:pt x="25103" y="852101"/>
                  </a:lnTo>
                  <a:cubicBezTo>
                    <a:pt x="11239" y="852101"/>
                    <a:pt x="0" y="840862"/>
                    <a:pt x="0" y="826998"/>
                  </a:cubicBezTo>
                  <a:lnTo>
                    <a:pt x="0" y="25103"/>
                  </a:lnTo>
                  <a:cubicBezTo>
                    <a:pt x="0" y="11239"/>
                    <a:pt x="11239" y="0"/>
                    <a:pt x="25103" y="0"/>
                  </a:cubicBezTo>
                  <a:close/>
                </a:path>
              </a:pathLst>
            </a:custGeom>
            <a:solidFill>
              <a:srgbClr val="FFFFFF"/>
            </a:solidFill>
          </p:spPr>
        </p:sp>
        <p:sp>
          <p:nvSpPr>
            <p:cNvPr name="TextBox 10" id="10"/>
            <p:cNvSpPr txBox="true"/>
            <p:nvPr/>
          </p:nvSpPr>
          <p:spPr>
            <a:xfrm>
              <a:off x="0" y="-47625"/>
              <a:ext cx="1380851" cy="899726"/>
            </a:xfrm>
            <a:prstGeom prst="rect">
              <a:avLst/>
            </a:prstGeom>
          </p:spPr>
          <p:txBody>
            <a:bodyPr anchor="ctr" rtlCol="false" tIns="50800" lIns="50800" bIns="50800" rIns="50800"/>
            <a:lstStyle/>
            <a:p>
              <a:pPr algn="l">
                <a:lnSpc>
                  <a:spcPts val="2940"/>
                </a:lnSpc>
              </a:pPr>
              <a:r>
                <a:rPr lang="en-US" sz="2100" b="true">
                  <a:solidFill>
                    <a:srgbClr val="000000"/>
                  </a:solidFill>
                  <a:latin typeface="Lato Bold"/>
                  <a:ea typeface="Lato Bold"/>
                  <a:cs typeface="Lato Bold"/>
                  <a:sym typeface="Lato Bold"/>
                </a:rPr>
                <a:t>Ces lignes de code réalisent le calcul de la sortie de l’opération MixColumns pour une colonne AES.</a:t>
              </a:r>
            </a:p>
            <a:p>
              <a:pPr algn="l">
                <a:lnSpc>
                  <a:spcPts val="2940"/>
                </a:lnSpc>
              </a:pPr>
              <a:r>
                <a:rPr lang="en-US" sz="2100" b="true">
                  <a:solidFill>
                    <a:srgbClr val="000000"/>
                  </a:solidFill>
                  <a:latin typeface="Lato Bold"/>
                  <a:ea typeface="Lato Bold"/>
                  <a:cs typeface="Lato Bold"/>
                  <a:sym typeface="Lato Bold"/>
                </a:rPr>
                <a:t>Chaque octet de sortie est obtenu par une combinaison linéaire des quatre octets d’entrée de la colonne, conformément à la matrice MixColumns définie par la norme AES</a:t>
              </a:r>
            </a:p>
          </p:txBody>
        </p:sp>
      </p:grpSp>
      <p:sp>
        <p:nvSpPr>
          <p:cNvPr name="Freeform 11" id="11"/>
          <p:cNvSpPr/>
          <p:nvPr/>
        </p:nvSpPr>
        <p:spPr>
          <a:xfrm flipH="false" flipV="false" rot="0">
            <a:off x="380099" y="1696645"/>
            <a:ext cx="11495609" cy="6682177"/>
          </a:xfrm>
          <a:custGeom>
            <a:avLst/>
            <a:gdLst/>
            <a:ahLst/>
            <a:cxnLst/>
            <a:rect r="r" b="b" t="t" l="l"/>
            <a:pathLst>
              <a:path h="6682177" w="11495609">
                <a:moveTo>
                  <a:pt x="0" y="0"/>
                </a:moveTo>
                <a:lnTo>
                  <a:pt x="11495609" y="0"/>
                </a:lnTo>
                <a:lnTo>
                  <a:pt x="11495609" y="6682177"/>
                </a:lnTo>
                <a:lnTo>
                  <a:pt x="0" y="6682177"/>
                </a:lnTo>
                <a:lnTo>
                  <a:pt x="0" y="0"/>
                </a:lnTo>
                <a:close/>
              </a:path>
            </a:pathLst>
          </a:custGeom>
          <a:blipFill>
            <a:blip r:embed="rId2"/>
            <a:stretch>
              <a:fillRect l="0" t="0" r="0" b="0"/>
            </a:stretch>
          </a:blipFill>
        </p:spPr>
      </p:sp>
      <p:sp>
        <p:nvSpPr>
          <p:cNvPr name="AutoShape 12" id="12"/>
          <p:cNvSpPr/>
          <p:nvPr/>
        </p:nvSpPr>
        <p:spPr>
          <a:xfrm flipH="true">
            <a:off x="1223610" y="6281561"/>
            <a:ext cx="16319177" cy="1416490"/>
          </a:xfrm>
          <a:prstGeom prst="line">
            <a:avLst/>
          </a:prstGeom>
          <a:ln cap="flat" w="38100">
            <a:solidFill>
              <a:srgbClr val="FBF9F1"/>
            </a:solidFill>
            <a:prstDash val="solid"/>
            <a:headEnd type="none" len="sm" w="sm"/>
            <a:tailEnd type="arrow" len="sm" w="med"/>
          </a:ln>
        </p:spPr>
      </p:sp>
      <p:sp>
        <p:nvSpPr>
          <p:cNvPr name="AutoShape 13" id="13"/>
          <p:cNvSpPr/>
          <p:nvPr/>
        </p:nvSpPr>
        <p:spPr>
          <a:xfrm flipH="true">
            <a:off x="6127903" y="2815496"/>
            <a:ext cx="11452983" cy="1608690"/>
          </a:xfrm>
          <a:prstGeom prst="line">
            <a:avLst/>
          </a:prstGeom>
          <a:ln cap="flat" w="38100">
            <a:solidFill>
              <a:srgbClr val="FFF78A"/>
            </a:solidFill>
            <a:prstDash val="solid"/>
            <a:headEnd type="none" len="sm" w="sm"/>
            <a:tailEnd type="arrow" len="sm" w="med"/>
          </a:ln>
        </p:spPr>
      </p:sp>
      <p:sp>
        <p:nvSpPr>
          <p:cNvPr name="AutoShape 14" id="14"/>
          <p:cNvSpPr/>
          <p:nvPr/>
        </p:nvSpPr>
        <p:spPr>
          <a:xfrm flipH="true">
            <a:off x="5773111" y="1965821"/>
            <a:ext cx="12276" cy="5096276"/>
          </a:xfrm>
          <a:prstGeom prst="line">
            <a:avLst/>
          </a:prstGeom>
          <a:ln cap="flat" w="38100">
            <a:solidFill>
              <a:srgbClr val="FFF78A"/>
            </a:solidFill>
            <a:prstDash val="solid"/>
            <a:headEnd type="none" len="sm" w="sm"/>
            <a:tailEnd type="none" len="sm" w="sm"/>
          </a:ln>
        </p:spPr>
      </p:sp>
      <p:sp>
        <p:nvSpPr>
          <p:cNvPr name="TextBox 15" id="15"/>
          <p:cNvSpPr txBox="true"/>
          <p:nvPr/>
        </p:nvSpPr>
        <p:spPr>
          <a:xfrm rot="0">
            <a:off x="1028700" y="971550"/>
            <a:ext cx="6775847" cy="497840"/>
          </a:xfrm>
          <a:prstGeom prst="rect">
            <a:avLst/>
          </a:prstGeom>
        </p:spPr>
        <p:txBody>
          <a:bodyPr anchor="t" rtlCol="false" tIns="0" lIns="0" bIns="0" rIns="0">
            <a:spAutoFit/>
          </a:bodyPr>
          <a:lstStyle/>
          <a:p>
            <a:pPr algn="l">
              <a:lnSpc>
                <a:spcPts val="4059"/>
              </a:lnSpc>
              <a:spcBef>
                <a:spcPct val="0"/>
              </a:spcBef>
            </a:pPr>
            <a:r>
              <a:rPr lang="en-US" b="true" sz="2899" u="sng">
                <a:solidFill>
                  <a:srgbClr val="38B6FF"/>
                </a:solidFill>
                <a:latin typeface="Lato Bold"/>
                <a:ea typeface="Lato Bold"/>
                <a:cs typeface="Lato Bold"/>
                <a:sym typeface="Lato Bold"/>
              </a:rPr>
              <a:t>Code MixColumns</a:t>
            </a:r>
            <a:r>
              <a:rPr lang="en-US" b="true" sz="2899" u="sng">
                <a:solidFill>
                  <a:srgbClr val="38B6FF"/>
                </a:solidFill>
                <a:latin typeface="Lato Bold"/>
                <a:ea typeface="Lato Bold"/>
                <a:cs typeface="Lato Bold"/>
                <a:sym typeface="Lato Bold"/>
              </a:rPr>
              <a:t> pour une colonne AES </a:t>
            </a:r>
          </a:p>
        </p:txBody>
      </p:sp>
      <p:sp>
        <p:nvSpPr>
          <p:cNvPr name="TextBox 16" id="16"/>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66</a:t>
            </a:r>
          </a:p>
        </p:txBody>
      </p:sp>
    </p:spTree>
  </p:cSld>
  <p:clrMapOvr>
    <a:masterClrMapping/>
  </p:clrMapOvr>
  <p:transition spd="slow">
    <p:fade/>
  </p:transition>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412292" y="0"/>
            <a:ext cx="5463416" cy="977949"/>
            <a:chOff x="0" y="0"/>
            <a:chExt cx="1438924" cy="257567"/>
          </a:xfrm>
        </p:grpSpPr>
        <p:sp>
          <p:nvSpPr>
            <p:cNvPr name="Freeform 3" id="3"/>
            <p:cNvSpPr/>
            <p:nvPr/>
          </p:nvSpPr>
          <p:spPr>
            <a:xfrm flipH="false" flipV="false" rot="0">
              <a:off x="0" y="0"/>
              <a:ext cx="1438924" cy="257567"/>
            </a:xfrm>
            <a:custGeom>
              <a:avLst/>
              <a:gdLst/>
              <a:ahLst/>
              <a:cxnLst/>
              <a:rect r="r" b="b" t="t" l="l"/>
              <a:pathLst>
                <a:path h="257567" w="1438924">
                  <a:moveTo>
                    <a:pt x="24090" y="0"/>
                  </a:moveTo>
                  <a:lnTo>
                    <a:pt x="1414835" y="0"/>
                  </a:lnTo>
                  <a:cubicBezTo>
                    <a:pt x="1428139" y="0"/>
                    <a:pt x="1438924" y="10785"/>
                    <a:pt x="1438924" y="24090"/>
                  </a:cubicBezTo>
                  <a:lnTo>
                    <a:pt x="1438924" y="233477"/>
                  </a:lnTo>
                  <a:cubicBezTo>
                    <a:pt x="1438924" y="246782"/>
                    <a:pt x="1428139" y="257567"/>
                    <a:pt x="1414835" y="257567"/>
                  </a:cubicBezTo>
                  <a:lnTo>
                    <a:pt x="24090" y="257567"/>
                  </a:lnTo>
                  <a:cubicBezTo>
                    <a:pt x="10785" y="257567"/>
                    <a:pt x="0" y="246782"/>
                    <a:pt x="0" y="233477"/>
                  </a:cubicBezTo>
                  <a:lnTo>
                    <a:pt x="0" y="24090"/>
                  </a:lnTo>
                  <a:cubicBezTo>
                    <a:pt x="0" y="10785"/>
                    <a:pt x="10785" y="0"/>
                    <a:pt x="24090" y="0"/>
                  </a:cubicBezTo>
                  <a:close/>
                </a:path>
              </a:pathLst>
            </a:custGeom>
            <a:solidFill>
              <a:srgbClr val="000000">
                <a:alpha val="0"/>
              </a:srgbClr>
            </a:solidFill>
          </p:spPr>
        </p:sp>
        <p:sp>
          <p:nvSpPr>
            <p:cNvPr name="TextBox 4" id="4"/>
            <p:cNvSpPr txBox="true"/>
            <p:nvPr/>
          </p:nvSpPr>
          <p:spPr>
            <a:xfrm>
              <a:off x="0" y="-85725"/>
              <a:ext cx="1438924" cy="343292"/>
            </a:xfrm>
            <a:prstGeom prst="rect">
              <a:avLst/>
            </a:prstGeom>
          </p:spPr>
          <p:txBody>
            <a:bodyPr anchor="ctr" rtlCol="false" tIns="50800" lIns="50800" bIns="50800" rIns="50800"/>
            <a:lstStyle/>
            <a:p>
              <a:pPr algn="ctr">
                <a:lnSpc>
                  <a:spcPts val="6159"/>
                </a:lnSpc>
              </a:pPr>
              <a:r>
                <a:rPr lang="en-US" b="true" sz="4399">
                  <a:solidFill>
                    <a:srgbClr val="FF751F"/>
                  </a:solidFill>
                  <a:latin typeface="Lato Bold"/>
                  <a:ea typeface="Lato Bold"/>
                  <a:cs typeface="Lato Bold"/>
                  <a:sym typeface="Lato Bold"/>
                </a:rPr>
                <a:t>MixColumns</a:t>
              </a:r>
            </a:p>
          </p:txBody>
        </p:sp>
      </p:grpSp>
      <p:grpSp>
        <p:nvGrpSpPr>
          <p:cNvPr name="Group 5" id="5"/>
          <p:cNvGrpSpPr/>
          <p:nvPr/>
        </p:nvGrpSpPr>
        <p:grpSpPr>
          <a:xfrm rot="0">
            <a:off x="11638050" y="1028700"/>
            <a:ext cx="5325646" cy="2362657"/>
            <a:chOff x="0" y="0"/>
            <a:chExt cx="1402639" cy="622264"/>
          </a:xfrm>
        </p:grpSpPr>
        <p:sp>
          <p:nvSpPr>
            <p:cNvPr name="Freeform 6" id="6"/>
            <p:cNvSpPr/>
            <p:nvPr/>
          </p:nvSpPr>
          <p:spPr>
            <a:xfrm flipH="false" flipV="false" rot="0">
              <a:off x="0" y="0"/>
              <a:ext cx="1402639" cy="622264"/>
            </a:xfrm>
            <a:custGeom>
              <a:avLst/>
              <a:gdLst/>
              <a:ahLst/>
              <a:cxnLst/>
              <a:rect r="r" b="b" t="t" l="l"/>
              <a:pathLst>
                <a:path h="622264" w="1402639">
                  <a:moveTo>
                    <a:pt x="24713" y="0"/>
                  </a:moveTo>
                  <a:lnTo>
                    <a:pt x="1377926" y="0"/>
                  </a:lnTo>
                  <a:cubicBezTo>
                    <a:pt x="1384481" y="0"/>
                    <a:pt x="1390766" y="2604"/>
                    <a:pt x="1395401" y="7238"/>
                  </a:cubicBezTo>
                  <a:cubicBezTo>
                    <a:pt x="1400036" y="11873"/>
                    <a:pt x="1402639" y="18159"/>
                    <a:pt x="1402639" y="24713"/>
                  </a:cubicBezTo>
                  <a:lnTo>
                    <a:pt x="1402639" y="597551"/>
                  </a:lnTo>
                  <a:cubicBezTo>
                    <a:pt x="1402639" y="604105"/>
                    <a:pt x="1400036" y="610391"/>
                    <a:pt x="1395401" y="615025"/>
                  </a:cubicBezTo>
                  <a:cubicBezTo>
                    <a:pt x="1390766" y="619660"/>
                    <a:pt x="1384481" y="622264"/>
                    <a:pt x="1377926" y="622264"/>
                  </a:cubicBezTo>
                  <a:lnTo>
                    <a:pt x="24713" y="622264"/>
                  </a:lnTo>
                  <a:cubicBezTo>
                    <a:pt x="11064" y="622264"/>
                    <a:pt x="0" y="611199"/>
                    <a:pt x="0" y="597551"/>
                  </a:cubicBezTo>
                  <a:lnTo>
                    <a:pt x="0" y="24713"/>
                  </a:lnTo>
                  <a:cubicBezTo>
                    <a:pt x="0" y="18159"/>
                    <a:pt x="2604" y="11873"/>
                    <a:pt x="7238" y="7238"/>
                  </a:cubicBezTo>
                  <a:cubicBezTo>
                    <a:pt x="11873" y="2604"/>
                    <a:pt x="18159" y="0"/>
                    <a:pt x="24713" y="0"/>
                  </a:cubicBezTo>
                  <a:close/>
                </a:path>
              </a:pathLst>
            </a:custGeom>
            <a:solidFill>
              <a:srgbClr val="FFF78A"/>
            </a:solidFill>
          </p:spPr>
        </p:sp>
        <p:sp>
          <p:nvSpPr>
            <p:cNvPr name="TextBox 7" id="7"/>
            <p:cNvSpPr txBox="true"/>
            <p:nvPr/>
          </p:nvSpPr>
          <p:spPr>
            <a:xfrm>
              <a:off x="0" y="-47625"/>
              <a:ext cx="1402639" cy="669889"/>
            </a:xfrm>
            <a:prstGeom prst="rect">
              <a:avLst/>
            </a:prstGeom>
          </p:spPr>
          <p:txBody>
            <a:bodyPr anchor="ctr" rtlCol="false" tIns="50800" lIns="50800" bIns="50800" rIns="50800"/>
            <a:lstStyle/>
            <a:p>
              <a:pPr algn="l">
                <a:lnSpc>
                  <a:spcPts val="2940"/>
                </a:lnSpc>
              </a:pPr>
              <a:r>
                <a:rPr lang="en-US" sz="2100" b="true">
                  <a:solidFill>
                    <a:srgbClr val="000000"/>
                  </a:solidFill>
                  <a:latin typeface="Lato Bold"/>
                  <a:ea typeface="Lato Bold"/>
                  <a:cs typeface="Lato Bold"/>
                  <a:sym typeface="Lato Bold"/>
                </a:rPr>
                <a:t>Le module MixColumns implémente l’opération MixColumns sur l’état AES complet, L’entrée correspond à l’état AES avant MixColumns, et la sortie correspond à l’état après l’application de cette transformation</a:t>
              </a:r>
            </a:p>
          </p:txBody>
        </p:sp>
      </p:grpSp>
      <p:grpSp>
        <p:nvGrpSpPr>
          <p:cNvPr name="Group 8" id="8"/>
          <p:cNvGrpSpPr/>
          <p:nvPr/>
        </p:nvGrpSpPr>
        <p:grpSpPr>
          <a:xfrm rot="0">
            <a:off x="11679415" y="3755496"/>
            <a:ext cx="5242917" cy="2362657"/>
            <a:chOff x="0" y="0"/>
            <a:chExt cx="1380851" cy="622264"/>
          </a:xfrm>
        </p:grpSpPr>
        <p:sp>
          <p:nvSpPr>
            <p:cNvPr name="Freeform 9" id="9"/>
            <p:cNvSpPr/>
            <p:nvPr/>
          </p:nvSpPr>
          <p:spPr>
            <a:xfrm flipH="false" flipV="false" rot="0">
              <a:off x="0" y="0"/>
              <a:ext cx="1380851" cy="622264"/>
            </a:xfrm>
            <a:custGeom>
              <a:avLst/>
              <a:gdLst/>
              <a:ahLst/>
              <a:cxnLst/>
              <a:rect r="r" b="b" t="t" l="l"/>
              <a:pathLst>
                <a:path h="622264" w="1380851">
                  <a:moveTo>
                    <a:pt x="25103" y="0"/>
                  </a:moveTo>
                  <a:lnTo>
                    <a:pt x="1355748" y="0"/>
                  </a:lnTo>
                  <a:cubicBezTo>
                    <a:pt x="1369612" y="0"/>
                    <a:pt x="1380851" y="11239"/>
                    <a:pt x="1380851" y="25103"/>
                  </a:cubicBezTo>
                  <a:lnTo>
                    <a:pt x="1380851" y="597161"/>
                  </a:lnTo>
                  <a:cubicBezTo>
                    <a:pt x="1380851" y="611025"/>
                    <a:pt x="1369612" y="622264"/>
                    <a:pt x="1355748" y="622264"/>
                  </a:cubicBezTo>
                  <a:lnTo>
                    <a:pt x="25103" y="622264"/>
                  </a:lnTo>
                  <a:cubicBezTo>
                    <a:pt x="11239" y="622264"/>
                    <a:pt x="0" y="611025"/>
                    <a:pt x="0" y="597161"/>
                  </a:cubicBezTo>
                  <a:lnTo>
                    <a:pt x="0" y="25103"/>
                  </a:lnTo>
                  <a:cubicBezTo>
                    <a:pt x="0" y="11239"/>
                    <a:pt x="11239" y="0"/>
                    <a:pt x="25103" y="0"/>
                  </a:cubicBezTo>
                  <a:close/>
                </a:path>
              </a:pathLst>
            </a:custGeom>
            <a:solidFill>
              <a:srgbClr val="5CE1E6"/>
            </a:solidFill>
          </p:spPr>
        </p:sp>
        <p:sp>
          <p:nvSpPr>
            <p:cNvPr name="TextBox 10" id="10"/>
            <p:cNvSpPr txBox="true"/>
            <p:nvPr/>
          </p:nvSpPr>
          <p:spPr>
            <a:xfrm>
              <a:off x="0" y="-47625"/>
              <a:ext cx="1380851" cy="669889"/>
            </a:xfrm>
            <a:prstGeom prst="rect">
              <a:avLst/>
            </a:prstGeom>
          </p:spPr>
          <p:txBody>
            <a:bodyPr anchor="ctr" rtlCol="false" tIns="50800" lIns="50800" bIns="50800" rIns="50800"/>
            <a:lstStyle/>
            <a:p>
              <a:pPr algn="l">
                <a:lnSpc>
                  <a:spcPts val="2940"/>
                </a:lnSpc>
              </a:pPr>
              <a:r>
                <a:rPr lang="en-US" sz="2100" b="true">
                  <a:solidFill>
                    <a:srgbClr val="000000"/>
                  </a:solidFill>
                  <a:latin typeface="Lato Bold"/>
                  <a:ea typeface="Lato Bold"/>
                  <a:cs typeface="Lato Bold"/>
                  <a:sym typeface="Lato Bold"/>
                </a:rPr>
                <a:t>Le composant Column_Calc réalise l’opération MixColumns pour une seule colonne AES de 32 bits.</a:t>
              </a:r>
            </a:p>
            <a:p>
              <a:pPr algn="l">
                <a:lnSpc>
                  <a:spcPts val="2940"/>
                </a:lnSpc>
              </a:pPr>
              <a:r>
                <a:rPr lang="en-US" sz="2100" b="true">
                  <a:solidFill>
                    <a:srgbClr val="000000"/>
                  </a:solidFill>
                  <a:latin typeface="Lato Bold"/>
                  <a:ea typeface="Lato Bold"/>
                  <a:cs typeface="Lato Bold"/>
                  <a:sym typeface="Lato Bold"/>
                </a:rPr>
                <a:t>Le module MixColumns va donc instancier ce composant quatre fois, une fois par colonne</a:t>
              </a:r>
            </a:p>
          </p:txBody>
        </p:sp>
      </p:grpSp>
      <p:sp>
        <p:nvSpPr>
          <p:cNvPr name="Freeform 11" id="11"/>
          <p:cNvSpPr/>
          <p:nvPr/>
        </p:nvSpPr>
        <p:spPr>
          <a:xfrm flipH="false" flipV="false" rot="0">
            <a:off x="1028700" y="1653270"/>
            <a:ext cx="5250950" cy="8476590"/>
          </a:xfrm>
          <a:custGeom>
            <a:avLst/>
            <a:gdLst/>
            <a:ahLst/>
            <a:cxnLst/>
            <a:rect r="r" b="b" t="t" l="l"/>
            <a:pathLst>
              <a:path h="8476590" w="5250950">
                <a:moveTo>
                  <a:pt x="0" y="0"/>
                </a:moveTo>
                <a:lnTo>
                  <a:pt x="5250950" y="0"/>
                </a:lnTo>
                <a:lnTo>
                  <a:pt x="5250950" y="8476590"/>
                </a:lnTo>
                <a:lnTo>
                  <a:pt x="0" y="8476590"/>
                </a:lnTo>
                <a:lnTo>
                  <a:pt x="0" y="0"/>
                </a:lnTo>
                <a:close/>
              </a:path>
            </a:pathLst>
          </a:custGeom>
          <a:blipFill>
            <a:blip r:embed="rId2"/>
            <a:stretch>
              <a:fillRect l="0" t="-365" r="0" b="-365"/>
            </a:stretch>
          </a:blipFill>
        </p:spPr>
      </p:sp>
      <p:sp>
        <p:nvSpPr>
          <p:cNvPr name="AutoShape 12" id="12"/>
          <p:cNvSpPr/>
          <p:nvPr/>
        </p:nvSpPr>
        <p:spPr>
          <a:xfrm flipH="true" flipV="true">
            <a:off x="3791479" y="3915349"/>
            <a:ext cx="7887936" cy="1021476"/>
          </a:xfrm>
          <a:prstGeom prst="line">
            <a:avLst/>
          </a:prstGeom>
          <a:ln cap="flat" w="38100">
            <a:solidFill>
              <a:srgbClr val="5CE1E6"/>
            </a:solidFill>
            <a:prstDash val="solid"/>
            <a:headEnd type="none" len="sm" w="sm"/>
            <a:tailEnd type="arrow" len="sm" w="med"/>
          </a:ln>
        </p:spPr>
      </p:sp>
      <p:sp>
        <p:nvSpPr>
          <p:cNvPr name="AutoShape 13" id="13"/>
          <p:cNvSpPr/>
          <p:nvPr/>
        </p:nvSpPr>
        <p:spPr>
          <a:xfrm flipH="true">
            <a:off x="3329081" y="2210029"/>
            <a:ext cx="8308969" cy="187431"/>
          </a:xfrm>
          <a:prstGeom prst="line">
            <a:avLst/>
          </a:prstGeom>
          <a:ln cap="flat" w="38100">
            <a:solidFill>
              <a:srgbClr val="FFF78A"/>
            </a:solidFill>
            <a:prstDash val="solid"/>
            <a:headEnd type="none" len="sm" w="sm"/>
            <a:tailEnd type="arrow" len="sm" w="med"/>
          </a:ln>
        </p:spPr>
      </p:sp>
      <p:sp>
        <p:nvSpPr>
          <p:cNvPr name="TextBox 14" id="14"/>
          <p:cNvSpPr txBox="true"/>
          <p:nvPr/>
        </p:nvSpPr>
        <p:spPr>
          <a:xfrm rot="0">
            <a:off x="1028700" y="971550"/>
            <a:ext cx="3272992" cy="497840"/>
          </a:xfrm>
          <a:prstGeom prst="rect">
            <a:avLst/>
          </a:prstGeom>
        </p:spPr>
        <p:txBody>
          <a:bodyPr anchor="t" rtlCol="false" tIns="0" lIns="0" bIns="0" rIns="0">
            <a:spAutoFit/>
          </a:bodyPr>
          <a:lstStyle/>
          <a:p>
            <a:pPr algn="l">
              <a:lnSpc>
                <a:spcPts val="4059"/>
              </a:lnSpc>
              <a:spcBef>
                <a:spcPct val="0"/>
              </a:spcBef>
            </a:pPr>
            <a:r>
              <a:rPr lang="en-US" b="true" sz="2899" u="sng">
                <a:solidFill>
                  <a:srgbClr val="38B6FF"/>
                </a:solidFill>
                <a:latin typeface="Lato Bold"/>
                <a:ea typeface="Lato Bold"/>
                <a:cs typeface="Lato Bold"/>
                <a:sym typeface="Lato Bold"/>
              </a:rPr>
              <a:t>Code MixC</a:t>
            </a:r>
            <a:r>
              <a:rPr lang="en-US" b="true" sz="2899" u="sng">
                <a:solidFill>
                  <a:srgbClr val="38B6FF"/>
                </a:solidFill>
                <a:latin typeface="Lato Bold"/>
                <a:ea typeface="Lato Bold"/>
                <a:cs typeface="Lato Bold"/>
                <a:sym typeface="Lato Bold"/>
              </a:rPr>
              <a:t>olumns</a:t>
            </a:r>
          </a:p>
        </p:txBody>
      </p:sp>
      <p:grpSp>
        <p:nvGrpSpPr>
          <p:cNvPr name="Group 15" id="15"/>
          <p:cNvGrpSpPr/>
          <p:nvPr/>
        </p:nvGrpSpPr>
        <p:grpSpPr>
          <a:xfrm rot="0">
            <a:off x="11720779" y="6303243"/>
            <a:ext cx="5242917" cy="3477082"/>
            <a:chOff x="0" y="0"/>
            <a:chExt cx="1380851" cy="915775"/>
          </a:xfrm>
        </p:grpSpPr>
        <p:sp>
          <p:nvSpPr>
            <p:cNvPr name="Freeform 16" id="16"/>
            <p:cNvSpPr/>
            <p:nvPr/>
          </p:nvSpPr>
          <p:spPr>
            <a:xfrm flipH="false" flipV="false" rot="0">
              <a:off x="0" y="0"/>
              <a:ext cx="1380851" cy="915775"/>
            </a:xfrm>
            <a:custGeom>
              <a:avLst/>
              <a:gdLst/>
              <a:ahLst/>
              <a:cxnLst/>
              <a:rect r="r" b="b" t="t" l="l"/>
              <a:pathLst>
                <a:path h="915775" w="1380851">
                  <a:moveTo>
                    <a:pt x="25103" y="0"/>
                  </a:moveTo>
                  <a:lnTo>
                    <a:pt x="1355748" y="0"/>
                  </a:lnTo>
                  <a:cubicBezTo>
                    <a:pt x="1369612" y="0"/>
                    <a:pt x="1380851" y="11239"/>
                    <a:pt x="1380851" y="25103"/>
                  </a:cubicBezTo>
                  <a:lnTo>
                    <a:pt x="1380851" y="890672"/>
                  </a:lnTo>
                  <a:cubicBezTo>
                    <a:pt x="1380851" y="904536"/>
                    <a:pt x="1369612" y="915775"/>
                    <a:pt x="1355748" y="915775"/>
                  </a:cubicBezTo>
                  <a:lnTo>
                    <a:pt x="25103" y="915775"/>
                  </a:lnTo>
                  <a:cubicBezTo>
                    <a:pt x="11239" y="915775"/>
                    <a:pt x="0" y="904536"/>
                    <a:pt x="0" y="890672"/>
                  </a:cubicBezTo>
                  <a:lnTo>
                    <a:pt x="0" y="25103"/>
                  </a:lnTo>
                  <a:cubicBezTo>
                    <a:pt x="0" y="11239"/>
                    <a:pt x="11239" y="0"/>
                    <a:pt x="25103" y="0"/>
                  </a:cubicBezTo>
                  <a:close/>
                </a:path>
              </a:pathLst>
            </a:custGeom>
            <a:solidFill>
              <a:srgbClr val="FF5757"/>
            </a:solidFill>
          </p:spPr>
        </p:sp>
        <p:sp>
          <p:nvSpPr>
            <p:cNvPr name="TextBox 17" id="17"/>
            <p:cNvSpPr txBox="true"/>
            <p:nvPr/>
          </p:nvSpPr>
          <p:spPr>
            <a:xfrm>
              <a:off x="0" y="-47625"/>
              <a:ext cx="1380851" cy="963400"/>
            </a:xfrm>
            <a:prstGeom prst="rect">
              <a:avLst/>
            </a:prstGeom>
          </p:spPr>
          <p:txBody>
            <a:bodyPr anchor="ctr" rtlCol="false" tIns="50800" lIns="50800" bIns="50800" rIns="50800"/>
            <a:lstStyle/>
            <a:p>
              <a:pPr algn="l">
                <a:lnSpc>
                  <a:spcPts val="2940"/>
                </a:lnSpc>
              </a:pPr>
              <a:r>
                <a:rPr lang="en-US" sz="2100" b="true">
                  <a:solidFill>
                    <a:srgbClr val="000000"/>
                  </a:solidFill>
                  <a:latin typeface="Lato Bold"/>
                  <a:ea typeface="Lato Bold"/>
                  <a:cs typeface="Lato Bold"/>
                  <a:sym typeface="Lato Bold"/>
                </a:rPr>
                <a:t>Ces instanciations permettent d’appliquer l’opération MixColumns à l’état AES complet. L’état d’entrée de 128 bits est découpé en quatre colonnes indépendantes de 32 bits.</a:t>
              </a:r>
            </a:p>
            <a:p>
              <a:pPr algn="l">
                <a:lnSpc>
                  <a:spcPts val="2940"/>
                </a:lnSpc>
              </a:pPr>
              <a:r>
                <a:rPr lang="en-US" b="true" sz="2100">
                  <a:solidFill>
                    <a:srgbClr val="000000"/>
                  </a:solidFill>
                  <a:latin typeface="Lato Bold"/>
                  <a:ea typeface="Lato Bold"/>
                  <a:cs typeface="Lato Bold"/>
                  <a:sym typeface="Lato Bold"/>
                </a:rPr>
                <a:t>Chaque colonne est ensuite traitée par une instance du module Column_Calc, qui réalise la transformation MixColumns pour une seule colonn</a:t>
              </a:r>
            </a:p>
          </p:txBody>
        </p:sp>
      </p:grpSp>
      <p:sp>
        <p:nvSpPr>
          <p:cNvPr name="AutoShape 18" id="18"/>
          <p:cNvSpPr/>
          <p:nvPr/>
        </p:nvSpPr>
        <p:spPr>
          <a:xfrm flipH="true" flipV="true">
            <a:off x="6279650" y="7420302"/>
            <a:ext cx="5441129" cy="621483"/>
          </a:xfrm>
          <a:prstGeom prst="line">
            <a:avLst/>
          </a:prstGeom>
          <a:ln cap="flat" w="38100">
            <a:solidFill>
              <a:srgbClr val="FF5757"/>
            </a:solidFill>
            <a:prstDash val="solid"/>
            <a:headEnd type="none" len="sm" w="sm"/>
            <a:tailEnd type="arrow" len="sm" w="med"/>
          </a:ln>
        </p:spPr>
      </p:sp>
      <p:sp>
        <p:nvSpPr>
          <p:cNvPr name="AutoShape 19" id="19"/>
          <p:cNvSpPr/>
          <p:nvPr/>
        </p:nvSpPr>
        <p:spPr>
          <a:xfrm flipH="true">
            <a:off x="5704275" y="5254256"/>
            <a:ext cx="21642" cy="4505229"/>
          </a:xfrm>
          <a:prstGeom prst="line">
            <a:avLst/>
          </a:prstGeom>
          <a:ln cap="flat" w="38100">
            <a:solidFill>
              <a:srgbClr val="FF5757"/>
            </a:solidFill>
            <a:prstDash val="solid"/>
            <a:headEnd type="none" len="sm" w="sm"/>
            <a:tailEnd type="none" len="sm" w="sm"/>
          </a:ln>
        </p:spPr>
      </p:sp>
      <p:sp>
        <p:nvSpPr>
          <p:cNvPr name="TextBox 20" id="20"/>
          <p:cNvSpPr txBox="true"/>
          <p:nvPr/>
        </p:nvSpPr>
        <p:spPr>
          <a:xfrm rot="0">
            <a:off x="17259300" y="9445811"/>
            <a:ext cx="454769" cy="529314"/>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67</a:t>
            </a:r>
          </a:p>
        </p:txBody>
      </p:sp>
    </p:spTree>
  </p:cSld>
  <p:clrMapOvr>
    <a:masterClrMapping/>
  </p:clrMapOvr>
  <p:transition spd="slow">
    <p:fade/>
  </p:transition>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31700" y="4048124"/>
            <a:ext cx="17024600" cy="2076452"/>
          </a:xfrm>
          <a:prstGeom prst="rect">
            <a:avLst/>
          </a:prstGeom>
        </p:spPr>
        <p:txBody>
          <a:bodyPr anchor="t" rtlCol="false" tIns="0" lIns="0" bIns="0" rIns="0">
            <a:spAutoFit/>
          </a:bodyPr>
          <a:lstStyle/>
          <a:p>
            <a:pPr algn="ctr">
              <a:lnSpc>
                <a:spcPts val="8399"/>
              </a:lnSpc>
              <a:spcBef>
                <a:spcPct val="0"/>
              </a:spcBef>
            </a:pPr>
            <a:r>
              <a:rPr lang="en-US" b="true" sz="5999">
                <a:solidFill>
                  <a:srgbClr val="FF751F"/>
                </a:solidFill>
                <a:latin typeface="Lato Bold"/>
                <a:ea typeface="Lato Bold"/>
                <a:cs typeface="Lato Bold"/>
                <a:sym typeface="Lato Bold"/>
              </a:rPr>
              <a:t>AES R</a:t>
            </a:r>
            <a:r>
              <a:rPr lang="en-US" b="true" sz="5999">
                <a:solidFill>
                  <a:srgbClr val="FF751F"/>
                </a:solidFill>
                <a:latin typeface="Lato Bold"/>
                <a:ea typeface="Lato Bold"/>
                <a:cs typeface="Lato Bold"/>
                <a:sym typeface="Lato Bold"/>
              </a:rPr>
              <a:t>ound Datapath — Intégration des Composants</a:t>
            </a:r>
          </a:p>
        </p:txBody>
      </p:sp>
      <p:sp>
        <p:nvSpPr>
          <p:cNvPr name="Freeform 3" id="3"/>
          <p:cNvSpPr/>
          <p:nvPr/>
        </p:nvSpPr>
        <p:spPr>
          <a:xfrm flipH="false" flipV="false" rot="5400000">
            <a:off x="13992211" y="-3248931"/>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3642841">
            <a:off x="-3975887" y="4463542"/>
            <a:ext cx="7951775" cy="8527373"/>
          </a:xfrm>
          <a:custGeom>
            <a:avLst/>
            <a:gdLst/>
            <a:ahLst/>
            <a:cxnLst/>
            <a:rect r="r" b="b" t="t" l="l"/>
            <a:pathLst>
              <a:path h="8527373" w="7951775">
                <a:moveTo>
                  <a:pt x="0" y="0"/>
                </a:moveTo>
                <a:lnTo>
                  <a:pt x="7951774" y="0"/>
                </a:lnTo>
                <a:lnTo>
                  <a:pt x="7951774" y="8527373"/>
                </a:lnTo>
                <a:lnTo>
                  <a:pt x="0" y="8527373"/>
                </a:lnTo>
                <a:lnTo>
                  <a:pt x="0" y="0"/>
                </a:lnTo>
                <a:close/>
              </a:path>
            </a:pathLst>
          </a:custGeom>
          <a:blipFill>
            <a:blip r:embed="rId3"/>
            <a:stretch>
              <a:fillRect l="0" t="0" r="0" b="0"/>
            </a:stretch>
          </a:blipFill>
        </p:spPr>
      </p:sp>
      <p:sp>
        <p:nvSpPr>
          <p:cNvPr name="TextBox 5" id="5"/>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68</a:t>
            </a:r>
          </a:p>
        </p:txBody>
      </p:sp>
    </p:spTree>
  </p:cSld>
  <p:clrMapOvr>
    <a:masterClrMapping/>
  </p:clrMapOvr>
  <p:transition spd="slow">
    <p:fade/>
  </p:transition>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280184" y="50751"/>
            <a:ext cx="7727632" cy="977949"/>
            <a:chOff x="0" y="0"/>
            <a:chExt cx="2035261" cy="257567"/>
          </a:xfrm>
        </p:grpSpPr>
        <p:sp>
          <p:nvSpPr>
            <p:cNvPr name="Freeform 3" id="3"/>
            <p:cNvSpPr/>
            <p:nvPr/>
          </p:nvSpPr>
          <p:spPr>
            <a:xfrm flipH="false" flipV="false" rot="0">
              <a:off x="0" y="0"/>
              <a:ext cx="2035261" cy="257567"/>
            </a:xfrm>
            <a:custGeom>
              <a:avLst/>
              <a:gdLst/>
              <a:ahLst/>
              <a:cxnLst/>
              <a:rect r="r" b="b" t="t" l="l"/>
              <a:pathLst>
                <a:path h="257567" w="2035261">
                  <a:moveTo>
                    <a:pt x="17031" y="0"/>
                  </a:moveTo>
                  <a:lnTo>
                    <a:pt x="2018230" y="0"/>
                  </a:lnTo>
                  <a:cubicBezTo>
                    <a:pt x="2027636" y="0"/>
                    <a:pt x="2035261" y="7625"/>
                    <a:pt x="2035261" y="17031"/>
                  </a:cubicBezTo>
                  <a:lnTo>
                    <a:pt x="2035261" y="240536"/>
                  </a:lnTo>
                  <a:cubicBezTo>
                    <a:pt x="2035261" y="249942"/>
                    <a:pt x="2027636" y="257567"/>
                    <a:pt x="2018230" y="257567"/>
                  </a:cubicBezTo>
                  <a:lnTo>
                    <a:pt x="17031" y="257567"/>
                  </a:lnTo>
                  <a:cubicBezTo>
                    <a:pt x="12514" y="257567"/>
                    <a:pt x="8182" y="255773"/>
                    <a:pt x="4988" y="252579"/>
                  </a:cubicBezTo>
                  <a:cubicBezTo>
                    <a:pt x="1794" y="249385"/>
                    <a:pt x="0" y="245053"/>
                    <a:pt x="0" y="240536"/>
                  </a:cubicBezTo>
                  <a:lnTo>
                    <a:pt x="0" y="17031"/>
                  </a:lnTo>
                  <a:cubicBezTo>
                    <a:pt x="0" y="7625"/>
                    <a:pt x="7625" y="0"/>
                    <a:pt x="17031" y="0"/>
                  </a:cubicBezTo>
                  <a:close/>
                </a:path>
              </a:pathLst>
            </a:custGeom>
            <a:solidFill>
              <a:srgbClr val="000000">
                <a:alpha val="0"/>
              </a:srgbClr>
            </a:solidFill>
          </p:spPr>
        </p:sp>
        <p:sp>
          <p:nvSpPr>
            <p:cNvPr name="TextBox 4" id="4"/>
            <p:cNvSpPr txBox="true"/>
            <p:nvPr/>
          </p:nvSpPr>
          <p:spPr>
            <a:xfrm>
              <a:off x="0" y="-85725"/>
              <a:ext cx="2035261" cy="343292"/>
            </a:xfrm>
            <a:prstGeom prst="rect">
              <a:avLst/>
            </a:prstGeom>
          </p:spPr>
          <p:txBody>
            <a:bodyPr anchor="ctr" rtlCol="false" tIns="50800" lIns="50800" bIns="50800" rIns="50800"/>
            <a:lstStyle/>
            <a:p>
              <a:pPr algn="ctr">
                <a:lnSpc>
                  <a:spcPts val="6159"/>
                </a:lnSpc>
              </a:pPr>
              <a:r>
                <a:rPr lang="en-US" b="true" sz="4399">
                  <a:solidFill>
                    <a:srgbClr val="FF751F"/>
                  </a:solidFill>
                  <a:latin typeface="Lato Bold"/>
                  <a:ea typeface="Lato Bold"/>
                  <a:cs typeface="Lato Bold"/>
                  <a:sym typeface="Lato Bold"/>
                </a:rPr>
                <a:t>Intégrat</a:t>
              </a:r>
              <a:r>
                <a:rPr lang="en-US" b="true" sz="4399">
                  <a:solidFill>
                    <a:srgbClr val="FF751F"/>
                  </a:solidFill>
                  <a:latin typeface="Lato Bold"/>
                  <a:ea typeface="Lato Bold"/>
                  <a:cs typeface="Lato Bold"/>
                  <a:sym typeface="Lato Bold"/>
                </a:rPr>
                <a:t>ion des Composants</a:t>
              </a:r>
            </a:p>
          </p:txBody>
        </p:sp>
      </p:grpSp>
      <p:grpSp>
        <p:nvGrpSpPr>
          <p:cNvPr name="Group 5" id="5"/>
          <p:cNvGrpSpPr/>
          <p:nvPr/>
        </p:nvGrpSpPr>
        <p:grpSpPr>
          <a:xfrm rot="0">
            <a:off x="12166367" y="844656"/>
            <a:ext cx="5325646" cy="2734132"/>
            <a:chOff x="0" y="0"/>
            <a:chExt cx="1402639" cy="720101"/>
          </a:xfrm>
        </p:grpSpPr>
        <p:sp>
          <p:nvSpPr>
            <p:cNvPr name="Freeform 6" id="6"/>
            <p:cNvSpPr/>
            <p:nvPr/>
          </p:nvSpPr>
          <p:spPr>
            <a:xfrm flipH="false" flipV="false" rot="0">
              <a:off x="0" y="0"/>
              <a:ext cx="1402639" cy="720101"/>
            </a:xfrm>
            <a:custGeom>
              <a:avLst/>
              <a:gdLst/>
              <a:ahLst/>
              <a:cxnLst/>
              <a:rect r="r" b="b" t="t" l="l"/>
              <a:pathLst>
                <a:path h="720101" w="1402639">
                  <a:moveTo>
                    <a:pt x="24713" y="0"/>
                  </a:moveTo>
                  <a:lnTo>
                    <a:pt x="1377926" y="0"/>
                  </a:lnTo>
                  <a:cubicBezTo>
                    <a:pt x="1384481" y="0"/>
                    <a:pt x="1390766" y="2604"/>
                    <a:pt x="1395401" y="7238"/>
                  </a:cubicBezTo>
                  <a:cubicBezTo>
                    <a:pt x="1400036" y="11873"/>
                    <a:pt x="1402639" y="18159"/>
                    <a:pt x="1402639" y="24713"/>
                  </a:cubicBezTo>
                  <a:lnTo>
                    <a:pt x="1402639" y="695388"/>
                  </a:lnTo>
                  <a:cubicBezTo>
                    <a:pt x="1402639" y="701942"/>
                    <a:pt x="1400036" y="708228"/>
                    <a:pt x="1395401" y="712862"/>
                  </a:cubicBezTo>
                  <a:cubicBezTo>
                    <a:pt x="1390766" y="717497"/>
                    <a:pt x="1384481" y="720101"/>
                    <a:pt x="1377926" y="720101"/>
                  </a:cubicBezTo>
                  <a:lnTo>
                    <a:pt x="24713" y="720101"/>
                  </a:lnTo>
                  <a:cubicBezTo>
                    <a:pt x="18159" y="720101"/>
                    <a:pt x="11873" y="717497"/>
                    <a:pt x="7238" y="712862"/>
                  </a:cubicBezTo>
                  <a:cubicBezTo>
                    <a:pt x="2604" y="708228"/>
                    <a:pt x="0" y="701942"/>
                    <a:pt x="0" y="695388"/>
                  </a:cubicBezTo>
                  <a:lnTo>
                    <a:pt x="0" y="24713"/>
                  </a:lnTo>
                  <a:cubicBezTo>
                    <a:pt x="0" y="18159"/>
                    <a:pt x="2604" y="11873"/>
                    <a:pt x="7238" y="7238"/>
                  </a:cubicBezTo>
                  <a:cubicBezTo>
                    <a:pt x="11873" y="2604"/>
                    <a:pt x="18159" y="0"/>
                    <a:pt x="24713" y="0"/>
                  </a:cubicBezTo>
                  <a:close/>
                </a:path>
              </a:pathLst>
            </a:custGeom>
            <a:solidFill>
              <a:srgbClr val="FFF78A"/>
            </a:solidFill>
          </p:spPr>
        </p:sp>
        <p:sp>
          <p:nvSpPr>
            <p:cNvPr name="TextBox 7" id="7"/>
            <p:cNvSpPr txBox="true"/>
            <p:nvPr/>
          </p:nvSpPr>
          <p:spPr>
            <a:xfrm>
              <a:off x="0" y="-47625"/>
              <a:ext cx="1402639" cy="767726"/>
            </a:xfrm>
            <a:prstGeom prst="rect">
              <a:avLst/>
            </a:prstGeom>
          </p:spPr>
          <p:txBody>
            <a:bodyPr anchor="ctr" rtlCol="false" tIns="50800" lIns="50800" bIns="50800" rIns="50800"/>
            <a:lstStyle/>
            <a:p>
              <a:pPr algn="l" marL="453392" indent="-226696" lvl="1">
                <a:lnSpc>
                  <a:spcPts val="2940"/>
                </a:lnSpc>
                <a:buFont typeface="Arial"/>
                <a:buChar char="•"/>
              </a:pPr>
              <a:r>
                <a:rPr lang="en-US" sz="2100">
                  <a:solidFill>
                    <a:srgbClr val="000000"/>
                  </a:solidFill>
                  <a:latin typeface="Lato"/>
                  <a:ea typeface="Lato"/>
                  <a:cs typeface="Lato"/>
                  <a:sym typeface="Lato"/>
                </a:rPr>
                <a:t>clk</a:t>
              </a:r>
              <a:r>
                <a:rPr lang="en-US" b="true" sz="2100">
                  <a:solidFill>
                    <a:srgbClr val="000000"/>
                  </a:solidFill>
                  <a:latin typeface="Lato Bold"/>
                  <a:ea typeface="Lato Bold"/>
                  <a:cs typeface="Lato Bold"/>
                  <a:sym typeface="Lato Bold"/>
                </a:rPr>
                <a:t> : horloge du système. Tout ce qui est dans le PROCESS change sur front montant</a:t>
              </a:r>
            </a:p>
            <a:p>
              <a:pPr algn="l" marL="453392" indent="-226696" lvl="1">
                <a:lnSpc>
                  <a:spcPts val="2940"/>
                </a:lnSpc>
                <a:buFont typeface="Arial"/>
                <a:buChar char="•"/>
              </a:pPr>
              <a:r>
                <a:rPr lang="en-US" sz="2100">
                  <a:solidFill>
                    <a:srgbClr val="000000"/>
                  </a:solidFill>
                  <a:latin typeface="Lato"/>
                  <a:ea typeface="Lato"/>
                  <a:cs typeface="Lato"/>
                  <a:sym typeface="Lato"/>
                </a:rPr>
                <a:t>rst_n </a:t>
              </a:r>
              <a:r>
                <a:rPr lang="en-US" b="true" sz="2100">
                  <a:solidFill>
                    <a:srgbClr val="000000"/>
                  </a:solidFill>
                  <a:latin typeface="Lato Bold"/>
                  <a:ea typeface="Lato Bold"/>
                  <a:cs typeface="Lato Bold"/>
                  <a:sym typeface="Lato Bold"/>
                </a:rPr>
                <a:t>: reset actif à 0</a:t>
              </a:r>
            </a:p>
            <a:p>
              <a:pPr algn="l" marL="453392" indent="-226696" lvl="1">
                <a:lnSpc>
                  <a:spcPts val="2940"/>
                </a:lnSpc>
                <a:buFont typeface="Arial"/>
                <a:buChar char="•"/>
              </a:pPr>
              <a:r>
                <a:rPr lang="en-US" sz="2100">
                  <a:solidFill>
                    <a:srgbClr val="000000"/>
                  </a:solidFill>
                  <a:latin typeface="Lato"/>
                  <a:ea typeface="Lato"/>
                  <a:cs typeface="Lato"/>
                  <a:sym typeface="Lato"/>
                </a:rPr>
                <a:t>ena </a:t>
              </a:r>
              <a:r>
                <a:rPr lang="en-US" b="true" sz="2100">
                  <a:solidFill>
                    <a:srgbClr val="000000"/>
                  </a:solidFill>
                  <a:latin typeface="Lato Bold"/>
                  <a:ea typeface="Lato Bold"/>
                  <a:cs typeface="Lato Bold"/>
                  <a:sym typeface="Lato Bold"/>
                </a:rPr>
                <a:t>: signal d’activation. Quand ena='1', on “valide” un round et on enregistre la sortie</a:t>
              </a:r>
            </a:p>
          </p:txBody>
        </p:sp>
      </p:grpSp>
      <p:grpSp>
        <p:nvGrpSpPr>
          <p:cNvPr name="Group 8" id="8"/>
          <p:cNvGrpSpPr/>
          <p:nvPr/>
        </p:nvGrpSpPr>
        <p:grpSpPr>
          <a:xfrm rot="0">
            <a:off x="3417917" y="7028857"/>
            <a:ext cx="6653361" cy="2362657"/>
            <a:chOff x="0" y="0"/>
            <a:chExt cx="1752325" cy="622264"/>
          </a:xfrm>
        </p:grpSpPr>
        <p:sp>
          <p:nvSpPr>
            <p:cNvPr name="Freeform 9" id="9"/>
            <p:cNvSpPr/>
            <p:nvPr/>
          </p:nvSpPr>
          <p:spPr>
            <a:xfrm flipH="false" flipV="false" rot="0">
              <a:off x="0" y="0"/>
              <a:ext cx="1752325" cy="622264"/>
            </a:xfrm>
            <a:custGeom>
              <a:avLst/>
              <a:gdLst/>
              <a:ahLst/>
              <a:cxnLst/>
              <a:rect r="r" b="b" t="t" l="l"/>
              <a:pathLst>
                <a:path h="622264" w="1752325">
                  <a:moveTo>
                    <a:pt x="19781" y="0"/>
                  </a:moveTo>
                  <a:lnTo>
                    <a:pt x="1732544" y="0"/>
                  </a:lnTo>
                  <a:cubicBezTo>
                    <a:pt x="1737790" y="0"/>
                    <a:pt x="1742822" y="2084"/>
                    <a:pt x="1746532" y="5794"/>
                  </a:cubicBezTo>
                  <a:cubicBezTo>
                    <a:pt x="1750241" y="9504"/>
                    <a:pt x="1752325" y="14535"/>
                    <a:pt x="1752325" y="19781"/>
                  </a:cubicBezTo>
                  <a:lnTo>
                    <a:pt x="1752325" y="602482"/>
                  </a:lnTo>
                  <a:cubicBezTo>
                    <a:pt x="1752325" y="613407"/>
                    <a:pt x="1743469" y="622264"/>
                    <a:pt x="1732544" y="622264"/>
                  </a:cubicBezTo>
                  <a:lnTo>
                    <a:pt x="19781" y="622264"/>
                  </a:lnTo>
                  <a:cubicBezTo>
                    <a:pt x="8856" y="622264"/>
                    <a:pt x="0" y="613407"/>
                    <a:pt x="0" y="602482"/>
                  </a:cubicBezTo>
                  <a:lnTo>
                    <a:pt x="0" y="19781"/>
                  </a:lnTo>
                  <a:cubicBezTo>
                    <a:pt x="0" y="8856"/>
                    <a:pt x="8856" y="0"/>
                    <a:pt x="19781" y="0"/>
                  </a:cubicBezTo>
                  <a:close/>
                </a:path>
              </a:pathLst>
            </a:custGeom>
            <a:solidFill>
              <a:srgbClr val="5CE1E6"/>
            </a:solidFill>
          </p:spPr>
        </p:sp>
        <p:sp>
          <p:nvSpPr>
            <p:cNvPr name="TextBox 10" id="10"/>
            <p:cNvSpPr txBox="true"/>
            <p:nvPr/>
          </p:nvSpPr>
          <p:spPr>
            <a:xfrm>
              <a:off x="0" y="-47625"/>
              <a:ext cx="1752325" cy="669889"/>
            </a:xfrm>
            <a:prstGeom prst="rect">
              <a:avLst/>
            </a:prstGeom>
          </p:spPr>
          <p:txBody>
            <a:bodyPr anchor="ctr" rtlCol="false" tIns="50800" lIns="50800" bIns="50800" rIns="50800"/>
            <a:lstStyle/>
            <a:p>
              <a:pPr algn="l" marL="453392" indent="-226696" lvl="1">
                <a:lnSpc>
                  <a:spcPts val="2940"/>
                </a:lnSpc>
                <a:buFont typeface="Arial"/>
                <a:buChar char="•"/>
              </a:pPr>
              <a:r>
                <a:rPr lang="en-US" sz="2100">
                  <a:solidFill>
                    <a:srgbClr val="000000"/>
                  </a:solidFill>
                  <a:latin typeface="Lato"/>
                  <a:ea typeface="Lato"/>
                  <a:cs typeface="Lato"/>
                  <a:sym typeface="Lato"/>
                </a:rPr>
                <a:t>output_data </a:t>
              </a:r>
              <a:r>
                <a:rPr lang="en-US" b="true" sz="2100">
                  <a:solidFill>
                    <a:srgbClr val="000000"/>
                  </a:solidFill>
                  <a:latin typeface="Lato Bold"/>
                  <a:ea typeface="Lato Bold"/>
                  <a:cs typeface="Lato Bold"/>
                  <a:sym typeface="Lato Bold"/>
                </a:rPr>
                <a:t>: état de sortie enregistré (utilisé ensuite comme feedback state  ou ciphertext final)</a:t>
              </a:r>
            </a:p>
            <a:p>
              <a:pPr algn="l" marL="453392" indent="-226696" lvl="1">
                <a:lnSpc>
                  <a:spcPts val="2940"/>
                </a:lnSpc>
                <a:buFont typeface="Arial"/>
                <a:buChar char="•"/>
              </a:pPr>
              <a:r>
                <a:rPr lang="en-US" sz="2100">
                  <a:solidFill>
                    <a:srgbClr val="000000"/>
                  </a:solidFill>
                  <a:latin typeface="Lato"/>
                  <a:ea typeface="Lato"/>
                  <a:cs typeface="Lato"/>
                  <a:sym typeface="Lato"/>
                </a:rPr>
                <a:t>round_done </a:t>
              </a:r>
              <a:r>
                <a:rPr lang="en-US" b="true" sz="2100">
                  <a:solidFill>
                    <a:srgbClr val="000000"/>
                  </a:solidFill>
                  <a:latin typeface="Lato Bold"/>
                  <a:ea typeface="Lato Bold"/>
                  <a:cs typeface="Lato Bold"/>
                  <a:sym typeface="Lato Bold"/>
                </a:rPr>
                <a:t>est un signal de synchronisation qui indique qu’un round AES vient d’être complété. Il est activé pendant un seul cycle d’horloge lorsque la sortie du round est validée</a:t>
              </a:r>
            </a:p>
          </p:txBody>
        </p:sp>
      </p:grpSp>
      <p:sp>
        <p:nvSpPr>
          <p:cNvPr name="Freeform 11" id="11"/>
          <p:cNvSpPr/>
          <p:nvPr/>
        </p:nvSpPr>
        <p:spPr>
          <a:xfrm flipH="false" flipV="false" rot="0">
            <a:off x="321763" y="1177852"/>
            <a:ext cx="10899371" cy="4568599"/>
          </a:xfrm>
          <a:custGeom>
            <a:avLst/>
            <a:gdLst/>
            <a:ahLst/>
            <a:cxnLst/>
            <a:rect r="r" b="b" t="t" l="l"/>
            <a:pathLst>
              <a:path h="4568599" w="10899371">
                <a:moveTo>
                  <a:pt x="0" y="0"/>
                </a:moveTo>
                <a:lnTo>
                  <a:pt x="10899371" y="0"/>
                </a:lnTo>
                <a:lnTo>
                  <a:pt x="10899371" y="4568599"/>
                </a:lnTo>
                <a:lnTo>
                  <a:pt x="0" y="4568599"/>
                </a:lnTo>
                <a:lnTo>
                  <a:pt x="0" y="0"/>
                </a:lnTo>
                <a:close/>
              </a:path>
            </a:pathLst>
          </a:custGeom>
          <a:blipFill>
            <a:blip r:embed="rId2"/>
            <a:stretch>
              <a:fillRect l="0" t="0" r="0" b="0"/>
            </a:stretch>
          </a:blipFill>
        </p:spPr>
      </p:sp>
      <p:sp>
        <p:nvSpPr>
          <p:cNvPr name="AutoShape 12" id="12"/>
          <p:cNvSpPr/>
          <p:nvPr/>
        </p:nvSpPr>
        <p:spPr>
          <a:xfrm flipH="true" flipV="true">
            <a:off x="1770764" y="4917633"/>
            <a:ext cx="1647153" cy="3292552"/>
          </a:xfrm>
          <a:prstGeom prst="line">
            <a:avLst/>
          </a:prstGeom>
          <a:ln cap="flat" w="38100">
            <a:solidFill>
              <a:srgbClr val="5CE1E6"/>
            </a:solidFill>
            <a:prstDash val="solid"/>
            <a:headEnd type="none" len="sm" w="sm"/>
            <a:tailEnd type="arrow" len="sm" w="med"/>
          </a:ln>
        </p:spPr>
      </p:sp>
      <p:sp>
        <p:nvSpPr>
          <p:cNvPr name="AutoShape 13" id="13"/>
          <p:cNvSpPr/>
          <p:nvPr/>
        </p:nvSpPr>
        <p:spPr>
          <a:xfrm flipH="true">
            <a:off x="1770764" y="2211722"/>
            <a:ext cx="10395603" cy="1135272"/>
          </a:xfrm>
          <a:prstGeom prst="line">
            <a:avLst/>
          </a:prstGeom>
          <a:ln cap="flat" w="38100">
            <a:solidFill>
              <a:srgbClr val="FFF78A"/>
            </a:solidFill>
            <a:prstDash val="solid"/>
            <a:headEnd type="none" len="sm" w="sm"/>
            <a:tailEnd type="arrow" len="sm" w="med"/>
          </a:ln>
        </p:spPr>
      </p:sp>
      <p:grpSp>
        <p:nvGrpSpPr>
          <p:cNvPr name="Group 14" id="14"/>
          <p:cNvGrpSpPr/>
          <p:nvPr/>
        </p:nvGrpSpPr>
        <p:grpSpPr>
          <a:xfrm rot="0">
            <a:off x="12166367" y="4555205"/>
            <a:ext cx="5464785" cy="3477082"/>
            <a:chOff x="0" y="0"/>
            <a:chExt cx="1439285" cy="915775"/>
          </a:xfrm>
        </p:grpSpPr>
        <p:sp>
          <p:nvSpPr>
            <p:cNvPr name="Freeform 15" id="15"/>
            <p:cNvSpPr/>
            <p:nvPr/>
          </p:nvSpPr>
          <p:spPr>
            <a:xfrm flipH="false" flipV="false" rot="0">
              <a:off x="0" y="0"/>
              <a:ext cx="1439285" cy="915775"/>
            </a:xfrm>
            <a:custGeom>
              <a:avLst/>
              <a:gdLst/>
              <a:ahLst/>
              <a:cxnLst/>
              <a:rect r="r" b="b" t="t" l="l"/>
              <a:pathLst>
                <a:path h="915775" w="1439285">
                  <a:moveTo>
                    <a:pt x="24084" y="0"/>
                  </a:moveTo>
                  <a:lnTo>
                    <a:pt x="1415201" y="0"/>
                  </a:lnTo>
                  <a:cubicBezTo>
                    <a:pt x="1428502" y="0"/>
                    <a:pt x="1439285" y="10783"/>
                    <a:pt x="1439285" y="24084"/>
                  </a:cubicBezTo>
                  <a:lnTo>
                    <a:pt x="1439285" y="891691"/>
                  </a:lnTo>
                  <a:cubicBezTo>
                    <a:pt x="1439285" y="898078"/>
                    <a:pt x="1436747" y="904204"/>
                    <a:pt x="1432231" y="908721"/>
                  </a:cubicBezTo>
                  <a:cubicBezTo>
                    <a:pt x="1427714" y="913237"/>
                    <a:pt x="1421588" y="915775"/>
                    <a:pt x="1415201" y="915775"/>
                  </a:cubicBezTo>
                  <a:lnTo>
                    <a:pt x="24084" y="915775"/>
                  </a:lnTo>
                  <a:cubicBezTo>
                    <a:pt x="10783" y="915775"/>
                    <a:pt x="0" y="904992"/>
                    <a:pt x="0" y="891691"/>
                  </a:cubicBezTo>
                  <a:lnTo>
                    <a:pt x="0" y="24084"/>
                  </a:lnTo>
                  <a:cubicBezTo>
                    <a:pt x="0" y="10783"/>
                    <a:pt x="10783" y="0"/>
                    <a:pt x="24084" y="0"/>
                  </a:cubicBezTo>
                  <a:close/>
                </a:path>
              </a:pathLst>
            </a:custGeom>
            <a:solidFill>
              <a:srgbClr val="FF5757"/>
            </a:solidFill>
          </p:spPr>
        </p:sp>
        <p:sp>
          <p:nvSpPr>
            <p:cNvPr name="TextBox 16" id="16"/>
            <p:cNvSpPr txBox="true"/>
            <p:nvPr/>
          </p:nvSpPr>
          <p:spPr>
            <a:xfrm>
              <a:off x="0" y="-47625"/>
              <a:ext cx="1439285" cy="963400"/>
            </a:xfrm>
            <a:prstGeom prst="rect">
              <a:avLst/>
            </a:prstGeom>
          </p:spPr>
          <p:txBody>
            <a:bodyPr anchor="ctr" rtlCol="false" tIns="50800" lIns="50800" bIns="50800" rIns="50800"/>
            <a:lstStyle/>
            <a:p>
              <a:pPr algn="l" marL="453392" indent="-226696" lvl="1">
                <a:lnSpc>
                  <a:spcPts val="2940"/>
                </a:lnSpc>
                <a:buFont typeface="Arial"/>
                <a:buChar char="•"/>
              </a:pPr>
              <a:r>
                <a:rPr lang="en-US" sz="2100">
                  <a:solidFill>
                    <a:srgbClr val="000000"/>
                  </a:solidFill>
                  <a:latin typeface="Lato"/>
                  <a:ea typeface="Lato"/>
                  <a:cs typeface="Lato"/>
                  <a:sym typeface="Lato"/>
                </a:rPr>
                <a:t>rou</a:t>
              </a:r>
              <a:r>
                <a:rPr lang="en-US" sz="2100">
                  <a:solidFill>
                    <a:srgbClr val="000000"/>
                  </a:solidFill>
                  <a:latin typeface="Lato"/>
                  <a:ea typeface="Lato"/>
                  <a:cs typeface="Lato"/>
                  <a:sym typeface="Lato"/>
                </a:rPr>
                <a:t>nd_count</a:t>
              </a:r>
              <a:r>
                <a:rPr lang="en-US" b="true" sz="2100">
                  <a:solidFill>
                    <a:srgbClr val="000000"/>
                  </a:solidFill>
                  <a:latin typeface="Lato Bold"/>
                  <a:ea typeface="Lato Bold"/>
                  <a:cs typeface="Lato Bold"/>
                  <a:sym typeface="Lato Bold"/>
                </a:rPr>
                <a:t> : compteur de round (0→10).</a:t>
              </a:r>
            </a:p>
            <a:p>
              <a:pPr algn="l">
                <a:lnSpc>
                  <a:spcPts val="2940"/>
                </a:lnSpc>
              </a:pPr>
              <a:r>
                <a:rPr lang="en-US" sz="2100" b="true">
                  <a:solidFill>
                    <a:srgbClr val="000000"/>
                  </a:solidFill>
                  <a:latin typeface="Lato Bold"/>
                  <a:ea typeface="Lato Bold"/>
                  <a:cs typeface="Lato Bold"/>
                  <a:sym typeface="Lato Bold"/>
                </a:rPr>
                <a:t>            - </a:t>
              </a:r>
              <a:r>
                <a:rPr lang="en-US" sz="2100" b="true">
                  <a:solidFill>
                    <a:srgbClr val="000000"/>
                  </a:solidFill>
                  <a:latin typeface="Lato Bold"/>
                  <a:ea typeface="Lato Bold"/>
                  <a:cs typeface="Lato Bold"/>
                  <a:sym typeface="Lato Bold"/>
                </a:rPr>
                <a:t>0 : AddRoundKey initial</a:t>
              </a:r>
            </a:p>
            <a:p>
              <a:pPr algn="l">
                <a:lnSpc>
                  <a:spcPts val="2940"/>
                </a:lnSpc>
              </a:pPr>
              <a:r>
                <a:rPr lang="en-US" sz="2100" b="true">
                  <a:solidFill>
                    <a:srgbClr val="000000"/>
                  </a:solidFill>
                  <a:latin typeface="Lato Bold"/>
                  <a:ea typeface="Lato Bold"/>
                  <a:cs typeface="Lato Bold"/>
                  <a:sym typeface="Lato Bold"/>
                </a:rPr>
                <a:t>            - 1..9 : rounds normaux</a:t>
              </a:r>
            </a:p>
            <a:p>
              <a:pPr algn="l">
                <a:lnSpc>
                  <a:spcPts val="2940"/>
                </a:lnSpc>
              </a:pPr>
              <a:r>
                <a:rPr lang="en-US" sz="2100" b="true">
                  <a:solidFill>
                    <a:srgbClr val="000000"/>
                  </a:solidFill>
                  <a:latin typeface="Lato Bold"/>
                  <a:ea typeface="Lato Bold"/>
                  <a:cs typeface="Lato Bold"/>
                  <a:sym typeface="Lato Bold"/>
                </a:rPr>
                <a:t>            - 10 : round final (pas de MixColumns)</a:t>
              </a:r>
            </a:p>
            <a:p>
              <a:pPr algn="l" marL="453392" indent="-226696" lvl="1">
                <a:lnSpc>
                  <a:spcPts val="2940"/>
                </a:lnSpc>
                <a:buFont typeface="Arial"/>
                <a:buChar char="•"/>
              </a:pPr>
              <a:r>
                <a:rPr lang="en-US" sz="2100">
                  <a:solidFill>
                    <a:srgbClr val="000000"/>
                  </a:solidFill>
                  <a:latin typeface="Lato"/>
                  <a:ea typeface="Lato"/>
                  <a:cs typeface="Lato"/>
                  <a:sym typeface="Lato"/>
                </a:rPr>
                <a:t>input_data </a:t>
              </a:r>
              <a:r>
                <a:rPr lang="en-US" b="true" sz="2100">
                  <a:solidFill>
                    <a:srgbClr val="000000"/>
                  </a:solidFill>
                  <a:latin typeface="Lato Bold"/>
                  <a:ea typeface="Lato Bold"/>
                  <a:cs typeface="Lato Bold"/>
                  <a:sym typeface="Lato Bold"/>
                </a:rPr>
                <a:t>: l’état AES 128 bits en entrée (plaintext au début ou état précédent).</a:t>
              </a:r>
            </a:p>
            <a:p>
              <a:pPr algn="l" marL="453392" indent="-226696" lvl="1">
                <a:lnSpc>
                  <a:spcPts val="2940"/>
                </a:lnSpc>
                <a:buFont typeface="Arial"/>
                <a:buChar char="•"/>
              </a:pPr>
              <a:r>
                <a:rPr lang="en-US" sz="2100">
                  <a:solidFill>
                    <a:srgbClr val="000000"/>
                  </a:solidFill>
                  <a:latin typeface="Lato"/>
                  <a:ea typeface="Lato"/>
                  <a:cs typeface="Lato"/>
                  <a:sym typeface="Lato"/>
                </a:rPr>
                <a:t>round_key </a:t>
              </a:r>
              <a:r>
                <a:rPr lang="en-US" b="true" sz="2100">
                  <a:solidFill>
                    <a:srgbClr val="000000"/>
                  </a:solidFill>
                  <a:latin typeface="Lato Bold"/>
                  <a:ea typeface="Lato Bold"/>
                  <a:cs typeface="Lato Bold"/>
                  <a:sym typeface="Lato Bold"/>
                </a:rPr>
                <a:t>: clé de round 128 bits (key schedule)</a:t>
              </a:r>
            </a:p>
          </p:txBody>
        </p:sp>
      </p:grpSp>
      <p:sp>
        <p:nvSpPr>
          <p:cNvPr name="AutoShape 17" id="17"/>
          <p:cNvSpPr/>
          <p:nvPr/>
        </p:nvSpPr>
        <p:spPr>
          <a:xfrm flipH="true" flipV="true">
            <a:off x="1770764" y="4183730"/>
            <a:ext cx="10395603" cy="2110016"/>
          </a:xfrm>
          <a:prstGeom prst="line">
            <a:avLst/>
          </a:prstGeom>
          <a:ln cap="flat" w="38100">
            <a:solidFill>
              <a:srgbClr val="FF5757"/>
            </a:solidFill>
            <a:prstDash val="solid"/>
            <a:headEnd type="none" len="sm" w="sm"/>
            <a:tailEnd type="arrow" len="sm" w="med"/>
          </a:ln>
        </p:spPr>
      </p:sp>
      <p:sp>
        <p:nvSpPr>
          <p:cNvPr name="AutoShape 18" id="18"/>
          <p:cNvSpPr/>
          <p:nvPr/>
        </p:nvSpPr>
        <p:spPr>
          <a:xfrm>
            <a:off x="1933651" y="2932428"/>
            <a:ext cx="1530" cy="814862"/>
          </a:xfrm>
          <a:prstGeom prst="line">
            <a:avLst/>
          </a:prstGeom>
          <a:ln cap="flat" w="38100">
            <a:solidFill>
              <a:srgbClr val="FFF78A"/>
            </a:solidFill>
            <a:prstDash val="solid"/>
            <a:headEnd type="none" len="sm" w="sm"/>
            <a:tailEnd type="none" len="sm" w="sm"/>
          </a:ln>
        </p:spPr>
      </p:sp>
      <p:sp>
        <p:nvSpPr>
          <p:cNvPr name="AutoShape 19" id="19"/>
          <p:cNvSpPr/>
          <p:nvPr/>
        </p:nvSpPr>
        <p:spPr>
          <a:xfrm flipH="true">
            <a:off x="1926217" y="3818421"/>
            <a:ext cx="3717" cy="761509"/>
          </a:xfrm>
          <a:prstGeom prst="line">
            <a:avLst/>
          </a:prstGeom>
          <a:ln cap="flat" w="38100">
            <a:solidFill>
              <a:srgbClr val="FF5757"/>
            </a:solidFill>
            <a:prstDash val="solid"/>
            <a:headEnd type="none" len="sm" w="sm"/>
            <a:tailEnd type="none" len="sm" w="sm"/>
          </a:ln>
        </p:spPr>
      </p:sp>
      <p:sp>
        <p:nvSpPr>
          <p:cNvPr name="AutoShape 20" id="20"/>
          <p:cNvSpPr/>
          <p:nvPr/>
        </p:nvSpPr>
        <p:spPr>
          <a:xfrm>
            <a:off x="1926217" y="4650229"/>
            <a:ext cx="0" cy="474221"/>
          </a:xfrm>
          <a:prstGeom prst="line">
            <a:avLst/>
          </a:prstGeom>
          <a:ln cap="flat" w="38100">
            <a:solidFill>
              <a:srgbClr val="5CE1E6"/>
            </a:solidFill>
            <a:prstDash val="solid"/>
            <a:headEnd type="none" len="sm" w="sm"/>
            <a:tailEnd type="none" len="sm" w="sm"/>
          </a:ln>
        </p:spPr>
      </p:sp>
      <p:sp>
        <p:nvSpPr>
          <p:cNvPr name="TextBox 21" id="21"/>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69</a:t>
            </a:r>
          </a:p>
        </p:txBody>
      </p:sp>
    </p:spTree>
  </p:cSld>
  <p:clrMapOvr>
    <a:masterClrMapping/>
  </p:clrMapOvr>
  <p:transition spd="slow">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387350" y="524192"/>
            <a:ext cx="9513300" cy="875666"/>
          </a:xfrm>
          <a:prstGeom prst="rect">
            <a:avLst/>
          </a:prstGeom>
        </p:spPr>
        <p:txBody>
          <a:bodyPr anchor="t" rtlCol="false" tIns="0" lIns="0" bIns="0" rIns="0">
            <a:spAutoFit/>
          </a:bodyPr>
          <a:lstStyle/>
          <a:p>
            <a:pPr algn="ctr">
              <a:lnSpc>
                <a:spcPts val="6859"/>
              </a:lnSpc>
              <a:spcBef>
                <a:spcPct val="0"/>
              </a:spcBef>
            </a:pPr>
            <a:r>
              <a:rPr lang="en-US" b="true" sz="4899" i="true">
                <a:solidFill>
                  <a:srgbClr val="FF9F29"/>
                </a:solidFill>
                <a:latin typeface="Poppins Bold Italics"/>
                <a:ea typeface="Poppins Bold Italics"/>
                <a:cs typeface="Poppins Bold Italics"/>
                <a:sym typeface="Poppins Bold Italics"/>
              </a:rPr>
              <a:t>Rôle du FIFO dans CryptoCore</a:t>
            </a:r>
          </a:p>
        </p:txBody>
      </p:sp>
      <p:sp>
        <p:nvSpPr>
          <p:cNvPr name="Freeform 3" id="3"/>
          <p:cNvSpPr/>
          <p:nvPr/>
        </p:nvSpPr>
        <p:spPr>
          <a:xfrm flipH="true" flipV="false" rot="2100837">
            <a:off x="-6130098" y="-32819"/>
            <a:ext cx="8234382" cy="8701481"/>
          </a:xfrm>
          <a:custGeom>
            <a:avLst/>
            <a:gdLst/>
            <a:ahLst/>
            <a:cxnLst/>
            <a:rect r="r" b="b" t="t" l="l"/>
            <a:pathLst>
              <a:path h="8701481" w="8234382">
                <a:moveTo>
                  <a:pt x="8234382" y="0"/>
                </a:moveTo>
                <a:lnTo>
                  <a:pt x="0" y="0"/>
                </a:lnTo>
                <a:lnTo>
                  <a:pt x="0" y="8701482"/>
                </a:lnTo>
                <a:lnTo>
                  <a:pt x="8234382" y="8701482"/>
                </a:lnTo>
                <a:lnTo>
                  <a:pt x="8234382" y="0"/>
                </a:lnTo>
                <a:close/>
              </a:path>
            </a:pathLst>
          </a:custGeom>
          <a:blipFill>
            <a:blip r:embed="rId2"/>
            <a:stretch>
              <a:fillRect l="0" t="0" r="-381" b="-1869"/>
            </a:stretch>
          </a:blipFill>
        </p:spPr>
      </p:sp>
      <p:sp>
        <p:nvSpPr>
          <p:cNvPr name="Freeform 4" id="4"/>
          <p:cNvSpPr/>
          <p:nvPr/>
        </p:nvSpPr>
        <p:spPr>
          <a:xfrm flipH="false" flipV="false" rot="0">
            <a:off x="5960795" y="1876287"/>
            <a:ext cx="6366409" cy="4241620"/>
          </a:xfrm>
          <a:custGeom>
            <a:avLst/>
            <a:gdLst/>
            <a:ahLst/>
            <a:cxnLst/>
            <a:rect r="r" b="b" t="t" l="l"/>
            <a:pathLst>
              <a:path h="4241620" w="6366409">
                <a:moveTo>
                  <a:pt x="0" y="0"/>
                </a:moveTo>
                <a:lnTo>
                  <a:pt x="6366410" y="0"/>
                </a:lnTo>
                <a:lnTo>
                  <a:pt x="6366410" y="4241621"/>
                </a:lnTo>
                <a:lnTo>
                  <a:pt x="0" y="4241621"/>
                </a:lnTo>
                <a:lnTo>
                  <a:pt x="0" y="0"/>
                </a:lnTo>
                <a:close/>
              </a:path>
            </a:pathLst>
          </a:custGeom>
          <a:blipFill>
            <a:blip r:embed="rId3"/>
            <a:stretch>
              <a:fillRect l="0" t="0" r="0" b="0"/>
            </a:stretch>
          </a:blipFill>
        </p:spPr>
      </p:sp>
      <p:sp>
        <p:nvSpPr>
          <p:cNvPr name="TextBox 5" id="5"/>
          <p:cNvSpPr txBox="true"/>
          <p:nvPr/>
        </p:nvSpPr>
        <p:spPr>
          <a:xfrm rot="0">
            <a:off x="2771725" y="6276038"/>
            <a:ext cx="13109580" cy="2982262"/>
          </a:xfrm>
          <a:prstGeom prst="rect">
            <a:avLst/>
          </a:prstGeom>
        </p:spPr>
        <p:txBody>
          <a:bodyPr anchor="t" rtlCol="false" tIns="0" lIns="0" bIns="0" rIns="0">
            <a:spAutoFit/>
          </a:bodyPr>
          <a:lstStyle/>
          <a:p>
            <a:pPr algn="l" marL="517605" indent="-258803" lvl="1">
              <a:lnSpc>
                <a:spcPts val="3356"/>
              </a:lnSpc>
              <a:buFont typeface="Arial"/>
              <a:buChar char="•"/>
            </a:pPr>
            <a:r>
              <a:rPr lang="en-US" sz="2397">
                <a:solidFill>
                  <a:srgbClr val="FFFFFF"/>
                </a:solidFill>
                <a:latin typeface="Poppins"/>
                <a:ea typeface="Poppins"/>
                <a:cs typeface="Poppins"/>
                <a:sym typeface="Poppins"/>
              </a:rPr>
              <a:t>Le moteur AES ne peut traiter un bloc de données qu’après plusieurs cycles d’horloge.</a:t>
            </a:r>
          </a:p>
          <a:p>
            <a:pPr algn="l" marL="517605" indent="-258803" lvl="1">
              <a:lnSpc>
                <a:spcPts val="3356"/>
              </a:lnSpc>
              <a:buFont typeface="Arial"/>
              <a:buChar char="•"/>
            </a:pPr>
            <a:r>
              <a:rPr lang="en-US" sz="2397">
                <a:solidFill>
                  <a:srgbClr val="FFFFFF"/>
                </a:solidFill>
                <a:latin typeface="Poppins"/>
                <a:ea typeface="Poppins"/>
                <a:cs typeface="Poppins"/>
                <a:sym typeface="Poppins"/>
              </a:rPr>
              <a:t>Les données d’entrée peuvent arriver plus rapidement que l’AES ne peut les traiter.</a:t>
            </a:r>
          </a:p>
          <a:p>
            <a:pPr algn="l" marL="517605" indent="-258803" lvl="1">
              <a:lnSpc>
                <a:spcPts val="3356"/>
              </a:lnSpc>
              <a:buFont typeface="Arial"/>
              <a:buChar char="•"/>
            </a:pPr>
            <a:r>
              <a:rPr lang="en-US" sz="2397">
                <a:solidFill>
                  <a:srgbClr val="FFFFFF"/>
                </a:solidFill>
                <a:latin typeface="Poppins"/>
                <a:ea typeface="Poppins"/>
                <a:cs typeface="Poppins"/>
                <a:sym typeface="Poppins"/>
              </a:rPr>
              <a:t>Le FIFO agit comme un buffer intermédiaire :</a:t>
            </a:r>
          </a:p>
          <a:p>
            <a:pPr algn="l" marL="1035210" indent="-345070" lvl="2">
              <a:lnSpc>
                <a:spcPts val="3356"/>
              </a:lnSpc>
              <a:buFont typeface="Arial"/>
              <a:buChar char="⚬"/>
            </a:pPr>
            <a:r>
              <a:rPr lang="en-US" sz="2397">
                <a:solidFill>
                  <a:srgbClr val="FFFFFF"/>
                </a:solidFill>
                <a:latin typeface="Poppins"/>
                <a:ea typeface="Poppins"/>
                <a:cs typeface="Poppins"/>
                <a:sym typeface="Poppins"/>
              </a:rPr>
              <a:t>Stocke les blocs de données entrants.</a:t>
            </a:r>
          </a:p>
          <a:p>
            <a:pPr algn="l" marL="1035210" indent="-345070" lvl="2">
              <a:lnSpc>
                <a:spcPts val="3356"/>
              </a:lnSpc>
              <a:buFont typeface="Arial"/>
              <a:buChar char="⚬"/>
            </a:pPr>
            <a:r>
              <a:rPr lang="en-US" sz="2397">
                <a:solidFill>
                  <a:srgbClr val="FFFFFF"/>
                </a:solidFill>
                <a:latin typeface="Poppins"/>
                <a:ea typeface="Poppins"/>
                <a:cs typeface="Poppins"/>
                <a:sym typeface="Poppins"/>
              </a:rPr>
              <a:t>Les délivre à l’AES dans l’ordre exact où elles sont arrivées.</a:t>
            </a:r>
          </a:p>
          <a:p>
            <a:pPr algn="l" marL="1035210" indent="-345070" lvl="2">
              <a:lnSpc>
                <a:spcPts val="3356"/>
              </a:lnSpc>
              <a:buFont typeface="Arial"/>
              <a:buChar char="⚬"/>
            </a:pPr>
            <a:r>
              <a:rPr lang="en-US" sz="2397">
                <a:solidFill>
                  <a:srgbClr val="FFFFFF"/>
                </a:solidFill>
                <a:latin typeface="Poppins"/>
                <a:ea typeface="Poppins"/>
                <a:cs typeface="Poppins"/>
                <a:sym typeface="Poppins"/>
              </a:rPr>
              <a:t>Empêche toute perte de données.</a:t>
            </a:r>
          </a:p>
        </p:txBody>
      </p:sp>
      <p:sp>
        <p:nvSpPr>
          <p:cNvPr name="TextBox 6" id="6"/>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7</a:t>
            </a:r>
          </a:p>
        </p:txBody>
      </p:sp>
    </p:spTree>
  </p:cSld>
  <p:clrMapOvr>
    <a:masterClrMapping/>
  </p:clrMapOvr>
  <p:transition spd="slow">
    <p:fade/>
  </p:transition>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80400" y="1309575"/>
            <a:ext cx="8501104" cy="7323298"/>
          </a:xfrm>
          <a:custGeom>
            <a:avLst/>
            <a:gdLst/>
            <a:ahLst/>
            <a:cxnLst/>
            <a:rect r="r" b="b" t="t" l="l"/>
            <a:pathLst>
              <a:path h="7323298" w="8501104">
                <a:moveTo>
                  <a:pt x="0" y="0"/>
                </a:moveTo>
                <a:lnTo>
                  <a:pt x="8501105" y="0"/>
                </a:lnTo>
                <a:lnTo>
                  <a:pt x="8501105" y="7323297"/>
                </a:lnTo>
                <a:lnTo>
                  <a:pt x="0" y="7323297"/>
                </a:lnTo>
                <a:lnTo>
                  <a:pt x="0" y="0"/>
                </a:lnTo>
                <a:close/>
              </a:path>
            </a:pathLst>
          </a:custGeom>
          <a:blipFill>
            <a:blip r:embed="rId2"/>
            <a:stretch>
              <a:fillRect l="0" t="0" r="0" b="0"/>
            </a:stretch>
          </a:blipFill>
        </p:spPr>
      </p:sp>
      <p:grpSp>
        <p:nvGrpSpPr>
          <p:cNvPr name="Group 3" id="3"/>
          <p:cNvGrpSpPr/>
          <p:nvPr/>
        </p:nvGrpSpPr>
        <p:grpSpPr>
          <a:xfrm rot="0">
            <a:off x="5280184" y="50751"/>
            <a:ext cx="7727632" cy="977949"/>
            <a:chOff x="0" y="0"/>
            <a:chExt cx="2035261" cy="257567"/>
          </a:xfrm>
        </p:grpSpPr>
        <p:sp>
          <p:nvSpPr>
            <p:cNvPr name="Freeform 4" id="4"/>
            <p:cNvSpPr/>
            <p:nvPr/>
          </p:nvSpPr>
          <p:spPr>
            <a:xfrm flipH="false" flipV="false" rot="0">
              <a:off x="0" y="0"/>
              <a:ext cx="2035261" cy="257567"/>
            </a:xfrm>
            <a:custGeom>
              <a:avLst/>
              <a:gdLst/>
              <a:ahLst/>
              <a:cxnLst/>
              <a:rect r="r" b="b" t="t" l="l"/>
              <a:pathLst>
                <a:path h="257567" w="2035261">
                  <a:moveTo>
                    <a:pt x="17031" y="0"/>
                  </a:moveTo>
                  <a:lnTo>
                    <a:pt x="2018230" y="0"/>
                  </a:lnTo>
                  <a:cubicBezTo>
                    <a:pt x="2027636" y="0"/>
                    <a:pt x="2035261" y="7625"/>
                    <a:pt x="2035261" y="17031"/>
                  </a:cubicBezTo>
                  <a:lnTo>
                    <a:pt x="2035261" y="240536"/>
                  </a:lnTo>
                  <a:cubicBezTo>
                    <a:pt x="2035261" y="249942"/>
                    <a:pt x="2027636" y="257567"/>
                    <a:pt x="2018230" y="257567"/>
                  </a:cubicBezTo>
                  <a:lnTo>
                    <a:pt x="17031" y="257567"/>
                  </a:lnTo>
                  <a:cubicBezTo>
                    <a:pt x="12514" y="257567"/>
                    <a:pt x="8182" y="255773"/>
                    <a:pt x="4988" y="252579"/>
                  </a:cubicBezTo>
                  <a:cubicBezTo>
                    <a:pt x="1794" y="249385"/>
                    <a:pt x="0" y="245053"/>
                    <a:pt x="0" y="240536"/>
                  </a:cubicBezTo>
                  <a:lnTo>
                    <a:pt x="0" y="17031"/>
                  </a:lnTo>
                  <a:cubicBezTo>
                    <a:pt x="0" y="7625"/>
                    <a:pt x="7625" y="0"/>
                    <a:pt x="17031" y="0"/>
                  </a:cubicBezTo>
                  <a:close/>
                </a:path>
              </a:pathLst>
            </a:custGeom>
            <a:solidFill>
              <a:srgbClr val="000000">
                <a:alpha val="0"/>
              </a:srgbClr>
            </a:solidFill>
          </p:spPr>
        </p:sp>
        <p:sp>
          <p:nvSpPr>
            <p:cNvPr name="TextBox 5" id="5"/>
            <p:cNvSpPr txBox="true"/>
            <p:nvPr/>
          </p:nvSpPr>
          <p:spPr>
            <a:xfrm>
              <a:off x="0" y="-85725"/>
              <a:ext cx="2035261" cy="343292"/>
            </a:xfrm>
            <a:prstGeom prst="rect">
              <a:avLst/>
            </a:prstGeom>
          </p:spPr>
          <p:txBody>
            <a:bodyPr anchor="ctr" rtlCol="false" tIns="50800" lIns="50800" bIns="50800" rIns="50800"/>
            <a:lstStyle/>
            <a:p>
              <a:pPr algn="ctr">
                <a:lnSpc>
                  <a:spcPts val="6159"/>
                </a:lnSpc>
              </a:pPr>
              <a:r>
                <a:rPr lang="en-US" b="true" sz="4399">
                  <a:solidFill>
                    <a:srgbClr val="FF751F"/>
                  </a:solidFill>
                  <a:latin typeface="Lato Bold"/>
                  <a:ea typeface="Lato Bold"/>
                  <a:cs typeface="Lato Bold"/>
                  <a:sym typeface="Lato Bold"/>
                </a:rPr>
                <a:t>Intégrat</a:t>
              </a:r>
              <a:r>
                <a:rPr lang="en-US" b="true" sz="4399">
                  <a:solidFill>
                    <a:srgbClr val="FF751F"/>
                  </a:solidFill>
                  <a:latin typeface="Lato Bold"/>
                  <a:ea typeface="Lato Bold"/>
                  <a:cs typeface="Lato Bold"/>
                  <a:sym typeface="Lato Bold"/>
                </a:rPr>
                <a:t>ion des Composants</a:t>
              </a:r>
            </a:p>
          </p:txBody>
        </p:sp>
      </p:grpSp>
      <p:grpSp>
        <p:nvGrpSpPr>
          <p:cNvPr name="Group 6" id="6"/>
          <p:cNvGrpSpPr/>
          <p:nvPr/>
        </p:nvGrpSpPr>
        <p:grpSpPr>
          <a:xfrm rot="0">
            <a:off x="9414242" y="1309575"/>
            <a:ext cx="8546194" cy="1795196"/>
            <a:chOff x="0" y="0"/>
            <a:chExt cx="2250850" cy="472809"/>
          </a:xfrm>
        </p:grpSpPr>
        <p:sp>
          <p:nvSpPr>
            <p:cNvPr name="Freeform 7" id="7"/>
            <p:cNvSpPr/>
            <p:nvPr/>
          </p:nvSpPr>
          <p:spPr>
            <a:xfrm flipH="false" flipV="false" rot="0">
              <a:off x="0" y="0"/>
              <a:ext cx="2250850" cy="472809"/>
            </a:xfrm>
            <a:custGeom>
              <a:avLst/>
              <a:gdLst/>
              <a:ahLst/>
              <a:cxnLst/>
              <a:rect r="r" b="b" t="t" l="l"/>
              <a:pathLst>
                <a:path h="472809" w="2250850">
                  <a:moveTo>
                    <a:pt x="15400" y="0"/>
                  </a:moveTo>
                  <a:lnTo>
                    <a:pt x="2235449" y="0"/>
                  </a:lnTo>
                  <a:cubicBezTo>
                    <a:pt x="2239534" y="0"/>
                    <a:pt x="2243451" y="1623"/>
                    <a:pt x="2246339" y="4511"/>
                  </a:cubicBezTo>
                  <a:cubicBezTo>
                    <a:pt x="2249227" y="7399"/>
                    <a:pt x="2250850" y="11316"/>
                    <a:pt x="2250850" y="15400"/>
                  </a:cubicBezTo>
                  <a:lnTo>
                    <a:pt x="2250850" y="457409"/>
                  </a:lnTo>
                  <a:cubicBezTo>
                    <a:pt x="2250850" y="461493"/>
                    <a:pt x="2249227" y="465410"/>
                    <a:pt x="2246339" y="468298"/>
                  </a:cubicBezTo>
                  <a:cubicBezTo>
                    <a:pt x="2243451" y="471186"/>
                    <a:pt x="2239534" y="472809"/>
                    <a:pt x="2235449" y="472809"/>
                  </a:cubicBezTo>
                  <a:lnTo>
                    <a:pt x="15400" y="472809"/>
                  </a:lnTo>
                  <a:cubicBezTo>
                    <a:pt x="6895" y="472809"/>
                    <a:pt x="0" y="465914"/>
                    <a:pt x="0" y="457409"/>
                  </a:cubicBezTo>
                  <a:lnTo>
                    <a:pt x="0" y="15400"/>
                  </a:lnTo>
                  <a:cubicBezTo>
                    <a:pt x="0" y="11316"/>
                    <a:pt x="1623" y="7399"/>
                    <a:pt x="4511" y="4511"/>
                  </a:cubicBezTo>
                  <a:cubicBezTo>
                    <a:pt x="7399" y="1623"/>
                    <a:pt x="11316" y="0"/>
                    <a:pt x="15400" y="0"/>
                  </a:cubicBezTo>
                  <a:close/>
                </a:path>
              </a:pathLst>
            </a:custGeom>
            <a:solidFill>
              <a:srgbClr val="7ED957"/>
            </a:solidFill>
          </p:spPr>
        </p:sp>
        <p:sp>
          <p:nvSpPr>
            <p:cNvPr name="TextBox 8" id="8"/>
            <p:cNvSpPr txBox="true"/>
            <p:nvPr/>
          </p:nvSpPr>
          <p:spPr>
            <a:xfrm>
              <a:off x="0" y="-38100"/>
              <a:ext cx="2250850" cy="510909"/>
            </a:xfrm>
            <a:prstGeom prst="rect">
              <a:avLst/>
            </a:prstGeom>
          </p:spPr>
          <p:txBody>
            <a:bodyPr anchor="ctr" rtlCol="false" tIns="50800" lIns="50800" bIns="50800" rIns="50800"/>
            <a:lstStyle/>
            <a:p>
              <a:pPr algn="l" marL="410213" indent="-205106" lvl="1">
                <a:lnSpc>
                  <a:spcPts val="2660"/>
                </a:lnSpc>
                <a:buFont typeface="Arial"/>
                <a:buChar char="•"/>
              </a:pPr>
              <a:r>
                <a:rPr lang="en-US" sz="1900">
                  <a:solidFill>
                    <a:srgbClr val="000000"/>
                  </a:solidFill>
                  <a:latin typeface="Lato"/>
                  <a:ea typeface="Lato"/>
                  <a:cs typeface="Lato"/>
                  <a:sym typeface="Lato"/>
                </a:rPr>
                <a:t>sb_out </a:t>
              </a:r>
              <a:r>
                <a:rPr lang="en-US" b="true" sz="1900">
                  <a:solidFill>
                    <a:srgbClr val="000000"/>
                  </a:solidFill>
                  <a:latin typeface="Lato Bold"/>
                  <a:ea typeface="Lato Bold"/>
                  <a:cs typeface="Lato Bold"/>
                  <a:sym typeface="Lato Bold"/>
                </a:rPr>
                <a:t>: sortie de SubBytes (128 bits)</a:t>
              </a:r>
            </a:p>
            <a:p>
              <a:pPr algn="l" marL="410213" indent="-205106" lvl="1">
                <a:lnSpc>
                  <a:spcPts val="2660"/>
                </a:lnSpc>
                <a:buFont typeface="Arial"/>
                <a:buChar char="•"/>
              </a:pPr>
              <a:r>
                <a:rPr lang="en-US" sz="1900">
                  <a:solidFill>
                    <a:srgbClr val="000000"/>
                  </a:solidFill>
                  <a:latin typeface="Lato"/>
                  <a:ea typeface="Lato"/>
                  <a:cs typeface="Lato"/>
                  <a:sym typeface="Lato"/>
                </a:rPr>
                <a:t>sr_out </a:t>
              </a:r>
              <a:r>
                <a:rPr lang="en-US" b="true" sz="1900">
                  <a:solidFill>
                    <a:srgbClr val="000000"/>
                  </a:solidFill>
                  <a:latin typeface="Lato Bold"/>
                  <a:ea typeface="Lato Bold"/>
                  <a:cs typeface="Lato Bold"/>
                  <a:sym typeface="Lato Bold"/>
                </a:rPr>
                <a:t>: sortie de ShiftRows</a:t>
              </a:r>
            </a:p>
            <a:p>
              <a:pPr algn="l" marL="410213" indent="-205106" lvl="1">
                <a:lnSpc>
                  <a:spcPts val="2660"/>
                </a:lnSpc>
                <a:buFont typeface="Arial"/>
                <a:buChar char="•"/>
              </a:pPr>
              <a:r>
                <a:rPr lang="en-US" sz="1900">
                  <a:solidFill>
                    <a:srgbClr val="000000"/>
                  </a:solidFill>
                  <a:latin typeface="Lato"/>
                  <a:ea typeface="Lato"/>
                  <a:cs typeface="Lato"/>
                  <a:sym typeface="Lato"/>
                </a:rPr>
                <a:t>mc_out </a:t>
              </a:r>
              <a:r>
                <a:rPr lang="en-US" b="true" sz="1900">
                  <a:solidFill>
                    <a:srgbClr val="000000"/>
                  </a:solidFill>
                  <a:latin typeface="Lato Bold"/>
                  <a:ea typeface="Lato Bold"/>
                  <a:cs typeface="Lato Bold"/>
                  <a:sym typeface="Lato Bold"/>
                </a:rPr>
                <a:t>: sortie de MixColumns</a:t>
              </a:r>
            </a:p>
            <a:p>
              <a:pPr algn="l" marL="410213" indent="-205106" lvl="1">
                <a:lnSpc>
                  <a:spcPts val="2660"/>
                </a:lnSpc>
                <a:buFont typeface="Arial"/>
                <a:buChar char="•"/>
              </a:pPr>
              <a:r>
                <a:rPr lang="en-US" sz="1900">
                  <a:solidFill>
                    <a:srgbClr val="000000"/>
                  </a:solidFill>
                  <a:latin typeface="Lato"/>
                  <a:ea typeface="Lato"/>
                  <a:cs typeface="Lato"/>
                  <a:sym typeface="Lato"/>
                </a:rPr>
                <a:t>round_out </a:t>
              </a:r>
              <a:r>
                <a:rPr lang="en-US" b="true" sz="1900">
                  <a:solidFill>
                    <a:srgbClr val="000000"/>
                  </a:solidFill>
                  <a:latin typeface="Lato Bold"/>
                  <a:ea typeface="Lato Bold"/>
                  <a:cs typeface="Lato Bold"/>
                  <a:sym typeface="Lato Bold"/>
                </a:rPr>
                <a:t>: résultat final du round, avant enregistrement.</a:t>
              </a:r>
            </a:p>
          </p:txBody>
        </p:sp>
      </p:grpSp>
      <p:grpSp>
        <p:nvGrpSpPr>
          <p:cNvPr name="Group 9" id="9"/>
          <p:cNvGrpSpPr/>
          <p:nvPr/>
        </p:nvGrpSpPr>
        <p:grpSpPr>
          <a:xfrm rot="0">
            <a:off x="9414242" y="5400675"/>
            <a:ext cx="8546194" cy="1795196"/>
            <a:chOff x="0" y="0"/>
            <a:chExt cx="2250850" cy="472809"/>
          </a:xfrm>
        </p:grpSpPr>
        <p:sp>
          <p:nvSpPr>
            <p:cNvPr name="Freeform 10" id="10"/>
            <p:cNvSpPr/>
            <p:nvPr/>
          </p:nvSpPr>
          <p:spPr>
            <a:xfrm flipH="false" flipV="false" rot="0">
              <a:off x="0" y="0"/>
              <a:ext cx="2250850" cy="472809"/>
            </a:xfrm>
            <a:custGeom>
              <a:avLst/>
              <a:gdLst/>
              <a:ahLst/>
              <a:cxnLst/>
              <a:rect r="r" b="b" t="t" l="l"/>
              <a:pathLst>
                <a:path h="472809" w="2250850">
                  <a:moveTo>
                    <a:pt x="15400" y="0"/>
                  </a:moveTo>
                  <a:lnTo>
                    <a:pt x="2235449" y="0"/>
                  </a:lnTo>
                  <a:cubicBezTo>
                    <a:pt x="2239534" y="0"/>
                    <a:pt x="2243451" y="1623"/>
                    <a:pt x="2246339" y="4511"/>
                  </a:cubicBezTo>
                  <a:cubicBezTo>
                    <a:pt x="2249227" y="7399"/>
                    <a:pt x="2250850" y="11316"/>
                    <a:pt x="2250850" y="15400"/>
                  </a:cubicBezTo>
                  <a:lnTo>
                    <a:pt x="2250850" y="457409"/>
                  </a:lnTo>
                  <a:cubicBezTo>
                    <a:pt x="2250850" y="461493"/>
                    <a:pt x="2249227" y="465410"/>
                    <a:pt x="2246339" y="468298"/>
                  </a:cubicBezTo>
                  <a:cubicBezTo>
                    <a:pt x="2243451" y="471186"/>
                    <a:pt x="2239534" y="472809"/>
                    <a:pt x="2235449" y="472809"/>
                  </a:cubicBezTo>
                  <a:lnTo>
                    <a:pt x="15400" y="472809"/>
                  </a:lnTo>
                  <a:cubicBezTo>
                    <a:pt x="6895" y="472809"/>
                    <a:pt x="0" y="465914"/>
                    <a:pt x="0" y="457409"/>
                  </a:cubicBezTo>
                  <a:lnTo>
                    <a:pt x="0" y="15400"/>
                  </a:lnTo>
                  <a:cubicBezTo>
                    <a:pt x="0" y="11316"/>
                    <a:pt x="1623" y="7399"/>
                    <a:pt x="4511" y="4511"/>
                  </a:cubicBezTo>
                  <a:cubicBezTo>
                    <a:pt x="7399" y="1623"/>
                    <a:pt x="11316" y="0"/>
                    <a:pt x="15400" y="0"/>
                  </a:cubicBezTo>
                  <a:close/>
                </a:path>
              </a:pathLst>
            </a:custGeom>
            <a:solidFill>
              <a:srgbClr val="5CE1E6"/>
            </a:solidFill>
          </p:spPr>
        </p:sp>
        <p:sp>
          <p:nvSpPr>
            <p:cNvPr name="TextBox 11" id="11"/>
            <p:cNvSpPr txBox="true"/>
            <p:nvPr/>
          </p:nvSpPr>
          <p:spPr>
            <a:xfrm>
              <a:off x="0" y="-38100"/>
              <a:ext cx="2250850" cy="510909"/>
            </a:xfrm>
            <a:prstGeom prst="rect">
              <a:avLst/>
            </a:prstGeom>
          </p:spPr>
          <p:txBody>
            <a:bodyPr anchor="ctr" rtlCol="false" tIns="50800" lIns="50800" bIns="50800" rIns="50800"/>
            <a:lstStyle/>
            <a:p>
              <a:pPr algn="l" marL="410213" indent="-205106" lvl="1">
                <a:lnSpc>
                  <a:spcPts val="2660"/>
                </a:lnSpc>
                <a:buFont typeface="Arial"/>
                <a:buChar char="•"/>
              </a:pPr>
              <a:r>
                <a:rPr lang="en-US" b="true" sz="1900">
                  <a:solidFill>
                    <a:srgbClr val="000000"/>
                  </a:solidFill>
                  <a:latin typeface="Lato Bold"/>
                  <a:ea typeface="Lato Bold"/>
                  <a:cs typeface="Lato Bold"/>
                  <a:sym typeface="Lato Bold"/>
                </a:rPr>
                <a:t>Si </a:t>
              </a:r>
              <a:r>
                <a:rPr lang="en-US" sz="1900">
                  <a:solidFill>
                    <a:srgbClr val="000000"/>
                  </a:solidFill>
                  <a:latin typeface="Lato"/>
                  <a:ea typeface="Lato"/>
                  <a:cs typeface="Lato"/>
                  <a:sym typeface="Lato"/>
                </a:rPr>
                <a:t>round_count </a:t>
              </a:r>
              <a:r>
                <a:rPr lang="en-US" b="true" sz="1900">
                  <a:solidFill>
                    <a:srgbClr val="000000"/>
                  </a:solidFill>
                  <a:latin typeface="Lato Bold"/>
                  <a:ea typeface="Lato Bold"/>
                  <a:cs typeface="Lato Bold"/>
                  <a:sym typeface="Lato Bold"/>
                </a:rPr>
                <a:t>= 0 : </a:t>
              </a:r>
              <a:r>
                <a:rPr lang="en-US" b="true" sz="1900">
                  <a:solidFill>
                    <a:srgbClr val="000000"/>
                  </a:solidFill>
                  <a:latin typeface="Lato Bold"/>
                  <a:ea typeface="Lato Bold"/>
                  <a:cs typeface="Lato Bold"/>
                  <a:sym typeface="Lato Bold"/>
                </a:rPr>
                <a:t>on fait AddRoundKey initial </a:t>
              </a:r>
              <a:r>
                <a:rPr lang="en-US" sz="1900">
                  <a:solidFill>
                    <a:srgbClr val="000000"/>
                  </a:solidFill>
                  <a:latin typeface="Lato"/>
                  <a:ea typeface="Lato"/>
                  <a:cs typeface="Lato"/>
                  <a:sym typeface="Lato"/>
                </a:rPr>
                <a:t>input_data XOR round_key</a:t>
              </a:r>
              <a:r>
                <a:rPr lang="en-US" b="true" sz="1900">
                  <a:solidFill>
                    <a:srgbClr val="000000"/>
                  </a:solidFill>
                  <a:latin typeface="Lato Bold"/>
                  <a:ea typeface="Lato Bold"/>
                  <a:cs typeface="Lato Bold"/>
                  <a:sym typeface="Lato Bold"/>
                </a:rPr>
                <a:t> (dans AES, avant d’entrer dans le round 1, on XORe avec la clé 0)</a:t>
              </a:r>
            </a:p>
            <a:p>
              <a:pPr algn="l" marL="410213" indent="-205106" lvl="1">
                <a:lnSpc>
                  <a:spcPts val="2660"/>
                </a:lnSpc>
                <a:buFont typeface="Arial"/>
                <a:buChar char="•"/>
              </a:pPr>
              <a:r>
                <a:rPr lang="en-US" b="true" sz="1900">
                  <a:solidFill>
                    <a:srgbClr val="000000"/>
                  </a:solidFill>
                  <a:latin typeface="Lato Bold"/>
                  <a:ea typeface="Lato Bold"/>
                  <a:cs typeface="Lato Bold"/>
                  <a:sym typeface="Lato Bold"/>
                </a:rPr>
                <a:t>Si round_count = 10 : round final , pas de MixColumns, donc on utilise </a:t>
              </a:r>
              <a:r>
                <a:rPr lang="en-US" sz="1900">
                  <a:solidFill>
                    <a:srgbClr val="000000"/>
                  </a:solidFill>
                  <a:latin typeface="Lato"/>
                  <a:ea typeface="Lato"/>
                  <a:cs typeface="Lato"/>
                  <a:sym typeface="Lato"/>
                </a:rPr>
                <a:t>sr_out XOR round_ke</a:t>
              </a:r>
            </a:p>
            <a:p>
              <a:pPr algn="l" marL="410213" indent="-205106" lvl="1">
                <a:lnSpc>
                  <a:spcPts val="2660"/>
                </a:lnSpc>
                <a:buFont typeface="Arial"/>
                <a:buChar char="•"/>
              </a:pPr>
              <a:r>
                <a:rPr lang="en-US" b="true" sz="1900">
                  <a:solidFill>
                    <a:srgbClr val="000000"/>
                  </a:solidFill>
                  <a:latin typeface="Lato Bold"/>
                  <a:ea typeface="Lato Bold"/>
                  <a:cs typeface="Lato Bold"/>
                  <a:sym typeface="Lato Bold"/>
                </a:rPr>
                <a:t>Sinon (1..9) : round normal, on utilise mc_out XOR round_key</a:t>
              </a:r>
            </a:p>
          </p:txBody>
        </p:sp>
      </p:grpSp>
      <p:sp>
        <p:nvSpPr>
          <p:cNvPr name="AutoShape 12" id="12"/>
          <p:cNvSpPr/>
          <p:nvPr/>
        </p:nvSpPr>
        <p:spPr>
          <a:xfrm flipH="true" flipV="true">
            <a:off x="1319113" y="4971224"/>
            <a:ext cx="8095129" cy="1327049"/>
          </a:xfrm>
          <a:prstGeom prst="line">
            <a:avLst/>
          </a:prstGeom>
          <a:ln cap="flat" w="38100">
            <a:solidFill>
              <a:srgbClr val="5CE1E6"/>
            </a:solidFill>
            <a:prstDash val="solid"/>
            <a:headEnd type="none" len="sm" w="sm"/>
            <a:tailEnd type="arrow" len="sm" w="med"/>
          </a:ln>
        </p:spPr>
      </p:sp>
      <p:sp>
        <p:nvSpPr>
          <p:cNvPr name="AutoShape 13" id="13"/>
          <p:cNvSpPr/>
          <p:nvPr/>
        </p:nvSpPr>
        <p:spPr>
          <a:xfrm flipH="true" flipV="true">
            <a:off x="1319113" y="2207173"/>
            <a:ext cx="8095129" cy="0"/>
          </a:xfrm>
          <a:prstGeom prst="line">
            <a:avLst/>
          </a:prstGeom>
          <a:ln cap="flat" w="38100">
            <a:solidFill>
              <a:srgbClr val="7ED957"/>
            </a:solidFill>
            <a:prstDash val="solid"/>
            <a:headEnd type="none" len="sm" w="sm"/>
            <a:tailEnd type="arrow" len="sm" w="med"/>
          </a:ln>
        </p:spPr>
      </p:sp>
      <p:grpSp>
        <p:nvGrpSpPr>
          <p:cNvPr name="Group 14" id="14"/>
          <p:cNvGrpSpPr/>
          <p:nvPr/>
        </p:nvGrpSpPr>
        <p:grpSpPr>
          <a:xfrm rot="0">
            <a:off x="9414242" y="3314459"/>
            <a:ext cx="8546194" cy="1809991"/>
            <a:chOff x="0" y="0"/>
            <a:chExt cx="2250850" cy="476705"/>
          </a:xfrm>
        </p:grpSpPr>
        <p:sp>
          <p:nvSpPr>
            <p:cNvPr name="Freeform 15" id="15"/>
            <p:cNvSpPr/>
            <p:nvPr/>
          </p:nvSpPr>
          <p:spPr>
            <a:xfrm flipH="false" flipV="false" rot="0">
              <a:off x="0" y="0"/>
              <a:ext cx="2250850" cy="476705"/>
            </a:xfrm>
            <a:custGeom>
              <a:avLst/>
              <a:gdLst/>
              <a:ahLst/>
              <a:cxnLst/>
              <a:rect r="r" b="b" t="t" l="l"/>
              <a:pathLst>
                <a:path h="476705" w="2250850">
                  <a:moveTo>
                    <a:pt x="15400" y="0"/>
                  </a:moveTo>
                  <a:lnTo>
                    <a:pt x="2235449" y="0"/>
                  </a:lnTo>
                  <a:cubicBezTo>
                    <a:pt x="2239534" y="0"/>
                    <a:pt x="2243451" y="1623"/>
                    <a:pt x="2246339" y="4511"/>
                  </a:cubicBezTo>
                  <a:cubicBezTo>
                    <a:pt x="2249227" y="7399"/>
                    <a:pt x="2250850" y="11316"/>
                    <a:pt x="2250850" y="15400"/>
                  </a:cubicBezTo>
                  <a:lnTo>
                    <a:pt x="2250850" y="461305"/>
                  </a:lnTo>
                  <a:cubicBezTo>
                    <a:pt x="2250850" y="469811"/>
                    <a:pt x="2243955" y="476705"/>
                    <a:pt x="2235449" y="476705"/>
                  </a:cubicBezTo>
                  <a:lnTo>
                    <a:pt x="15400" y="476705"/>
                  </a:lnTo>
                  <a:cubicBezTo>
                    <a:pt x="11316" y="476705"/>
                    <a:pt x="7399" y="475083"/>
                    <a:pt x="4511" y="472195"/>
                  </a:cubicBezTo>
                  <a:cubicBezTo>
                    <a:pt x="1623" y="469307"/>
                    <a:pt x="0" y="465390"/>
                    <a:pt x="0" y="461305"/>
                  </a:cubicBezTo>
                  <a:lnTo>
                    <a:pt x="0" y="15400"/>
                  </a:lnTo>
                  <a:cubicBezTo>
                    <a:pt x="0" y="11316"/>
                    <a:pt x="1623" y="7399"/>
                    <a:pt x="4511" y="4511"/>
                  </a:cubicBezTo>
                  <a:cubicBezTo>
                    <a:pt x="7399" y="1623"/>
                    <a:pt x="11316" y="0"/>
                    <a:pt x="15400" y="0"/>
                  </a:cubicBezTo>
                  <a:close/>
                </a:path>
              </a:pathLst>
            </a:custGeom>
            <a:solidFill>
              <a:srgbClr val="FF5757"/>
            </a:solidFill>
          </p:spPr>
        </p:sp>
        <p:sp>
          <p:nvSpPr>
            <p:cNvPr name="TextBox 16" id="16"/>
            <p:cNvSpPr txBox="true"/>
            <p:nvPr/>
          </p:nvSpPr>
          <p:spPr>
            <a:xfrm>
              <a:off x="0" y="-38100"/>
              <a:ext cx="2250850" cy="514805"/>
            </a:xfrm>
            <a:prstGeom prst="rect">
              <a:avLst/>
            </a:prstGeom>
          </p:spPr>
          <p:txBody>
            <a:bodyPr anchor="ctr" rtlCol="false" tIns="50800" lIns="50800" bIns="50800" rIns="50800"/>
            <a:lstStyle/>
            <a:p>
              <a:pPr algn="l" marL="410213" indent="-205106" lvl="1">
                <a:lnSpc>
                  <a:spcPts val="2660"/>
                </a:lnSpc>
                <a:buFont typeface="Arial"/>
                <a:buChar char="•"/>
              </a:pPr>
              <a:r>
                <a:rPr lang="en-US" sz="1900">
                  <a:solidFill>
                    <a:srgbClr val="000000"/>
                  </a:solidFill>
                  <a:latin typeface="Lato"/>
                  <a:ea typeface="Lato"/>
                  <a:cs typeface="Lato"/>
                  <a:sym typeface="Lato"/>
                </a:rPr>
                <a:t>ENTITY work.xxx</a:t>
              </a:r>
              <a:r>
                <a:rPr lang="en-US" b="true" sz="1900">
                  <a:solidFill>
                    <a:srgbClr val="000000"/>
                  </a:solidFill>
                  <a:latin typeface="Lato Bold"/>
                  <a:ea typeface="Lato Bold"/>
                  <a:cs typeface="Lato Bold"/>
                  <a:sym typeface="Lato Bold"/>
                </a:rPr>
                <a:t> : instanciation directe d’une entité dans la librairie work</a:t>
              </a:r>
            </a:p>
            <a:p>
              <a:pPr algn="l" marL="410213" indent="-205106" lvl="1">
                <a:lnSpc>
                  <a:spcPts val="2660"/>
                </a:lnSpc>
                <a:buFont typeface="Arial"/>
                <a:buChar char="•"/>
              </a:pPr>
              <a:r>
                <a:rPr lang="en-US" sz="1900">
                  <a:solidFill>
                    <a:srgbClr val="000000"/>
                  </a:solidFill>
                  <a:latin typeface="Lato"/>
                  <a:ea typeface="Lato"/>
                  <a:cs typeface="Lato"/>
                  <a:sym typeface="Lato"/>
                </a:rPr>
                <a:t>u1 (SubBytes)</a:t>
              </a:r>
              <a:r>
                <a:rPr lang="en-US" b="true" sz="1900">
                  <a:solidFill>
                    <a:srgbClr val="000000"/>
                  </a:solidFill>
                  <a:latin typeface="Lato Bold"/>
                  <a:ea typeface="Lato Bold"/>
                  <a:cs typeface="Lato Bold"/>
                  <a:sym typeface="Lato Bold"/>
                </a:rPr>
                <a:t> : prend input_data et produit sb_out.</a:t>
              </a:r>
            </a:p>
            <a:p>
              <a:pPr algn="l" marL="410213" indent="-205106" lvl="1">
                <a:lnSpc>
                  <a:spcPts val="2660"/>
                </a:lnSpc>
                <a:buFont typeface="Arial"/>
                <a:buChar char="•"/>
              </a:pPr>
              <a:r>
                <a:rPr lang="en-US" sz="1900">
                  <a:solidFill>
                    <a:srgbClr val="000000"/>
                  </a:solidFill>
                  <a:latin typeface="Lato"/>
                  <a:ea typeface="Lato"/>
                  <a:cs typeface="Lato"/>
                  <a:sym typeface="Lato"/>
                </a:rPr>
                <a:t>u2 (ShiftRows)</a:t>
              </a:r>
              <a:r>
                <a:rPr lang="en-US" b="true" sz="1900">
                  <a:solidFill>
                    <a:srgbClr val="000000"/>
                  </a:solidFill>
                  <a:latin typeface="Lato Bold"/>
                  <a:ea typeface="Lato Bold"/>
                  <a:cs typeface="Lato Bold"/>
                  <a:sym typeface="Lato Bold"/>
                </a:rPr>
                <a:t> : prend sb_out et produit sr_out.</a:t>
              </a:r>
            </a:p>
            <a:p>
              <a:pPr algn="l" marL="410213" indent="-205106" lvl="1">
                <a:lnSpc>
                  <a:spcPts val="2660"/>
                </a:lnSpc>
                <a:buFont typeface="Arial"/>
                <a:buChar char="•"/>
              </a:pPr>
              <a:r>
                <a:rPr lang="en-US" sz="1900">
                  <a:solidFill>
                    <a:srgbClr val="000000"/>
                  </a:solidFill>
                  <a:latin typeface="Lato"/>
                  <a:ea typeface="Lato"/>
                  <a:cs typeface="Lato"/>
                  <a:sym typeface="Lato"/>
                </a:rPr>
                <a:t>u3 (MixColumns)</a:t>
              </a:r>
              <a:r>
                <a:rPr lang="en-US" b="true" sz="1900">
                  <a:solidFill>
                    <a:srgbClr val="000000"/>
                  </a:solidFill>
                  <a:latin typeface="Lato Bold"/>
                  <a:ea typeface="Lato Bold"/>
                  <a:cs typeface="Lato Bold"/>
                  <a:sym typeface="Lato Bold"/>
                </a:rPr>
                <a:t> : prend sr_out et produit mc_out.</a:t>
              </a:r>
            </a:p>
          </p:txBody>
        </p:sp>
      </p:grpSp>
      <p:sp>
        <p:nvSpPr>
          <p:cNvPr name="AutoShape 17" id="17"/>
          <p:cNvSpPr/>
          <p:nvPr/>
        </p:nvSpPr>
        <p:spPr>
          <a:xfrm flipH="true" flipV="true">
            <a:off x="1319113" y="3844964"/>
            <a:ext cx="8095129" cy="374491"/>
          </a:xfrm>
          <a:prstGeom prst="line">
            <a:avLst/>
          </a:prstGeom>
          <a:ln cap="flat" w="38100">
            <a:solidFill>
              <a:srgbClr val="FF5757"/>
            </a:solidFill>
            <a:prstDash val="solid"/>
            <a:headEnd type="none" len="sm" w="sm"/>
            <a:tailEnd type="arrow" len="sm" w="med"/>
          </a:ln>
        </p:spPr>
      </p:sp>
      <p:sp>
        <p:nvSpPr>
          <p:cNvPr name="AutoShape 18" id="18"/>
          <p:cNvSpPr/>
          <p:nvPr/>
        </p:nvSpPr>
        <p:spPr>
          <a:xfrm flipH="true">
            <a:off x="1493179" y="1784494"/>
            <a:ext cx="11776" cy="845357"/>
          </a:xfrm>
          <a:prstGeom prst="line">
            <a:avLst/>
          </a:prstGeom>
          <a:ln cap="flat" w="38100">
            <a:solidFill>
              <a:srgbClr val="7ED957"/>
            </a:solidFill>
            <a:prstDash val="solid"/>
            <a:headEnd type="none" len="sm" w="sm"/>
            <a:tailEnd type="none" len="sm" w="sm"/>
          </a:ln>
        </p:spPr>
      </p:sp>
      <p:sp>
        <p:nvSpPr>
          <p:cNvPr name="AutoShape 19" id="19"/>
          <p:cNvSpPr/>
          <p:nvPr/>
        </p:nvSpPr>
        <p:spPr>
          <a:xfrm flipH="true">
            <a:off x="1489033" y="3486370"/>
            <a:ext cx="3717" cy="652062"/>
          </a:xfrm>
          <a:prstGeom prst="line">
            <a:avLst/>
          </a:prstGeom>
          <a:ln cap="flat" w="38100">
            <a:solidFill>
              <a:srgbClr val="FF5757"/>
            </a:solidFill>
            <a:prstDash val="solid"/>
            <a:headEnd type="none" len="sm" w="sm"/>
            <a:tailEnd type="none" len="sm" w="sm"/>
          </a:ln>
        </p:spPr>
      </p:sp>
      <p:sp>
        <p:nvSpPr>
          <p:cNvPr name="AutoShape 20" id="20"/>
          <p:cNvSpPr/>
          <p:nvPr/>
        </p:nvSpPr>
        <p:spPr>
          <a:xfrm>
            <a:off x="1489033" y="4561629"/>
            <a:ext cx="0" cy="839046"/>
          </a:xfrm>
          <a:prstGeom prst="line">
            <a:avLst/>
          </a:prstGeom>
          <a:ln cap="flat" w="38100">
            <a:solidFill>
              <a:srgbClr val="5CE1E6"/>
            </a:solidFill>
            <a:prstDash val="solid"/>
            <a:headEnd type="none" len="sm" w="sm"/>
            <a:tailEnd type="none" len="sm" w="sm"/>
          </a:ln>
        </p:spPr>
      </p:sp>
      <p:grpSp>
        <p:nvGrpSpPr>
          <p:cNvPr name="Group 21" id="21"/>
          <p:cNvGrpSpPr/>
          <p:nvPr/>
        </p:nvGrpSpPr>
        <p:grpSpPr>
          <a:xfrm rot="0">
            <a:off x="9414242" y="7556399"/>
            <a:ext cx="8546194" cy="1461821"/>
            <a:chOff x="0" y="0"/>
            <a:chExt cx="2250850" cy="385006"/>
          </a:xfrm>
        </p:grpSpPr>
        <p:sp>
          <p:nvSpPr>
            <p:cNvPr name="Freeform 22" id="22"/>
            <p:cNvSpPr/>
            <p:nvPr/>
          </p:nvSpPr>
          <p:spPr>
            <a:xfrm flipH="false" flipV="false" rot="0">
              <a:off x="0" y="0"/>
              <a:ext cx="2250850" cy="385006"/>
            </a:xfrm>
            <a:custGeom>
              <a:avLst/>
              <a:gdLst/>
              <a:ahLst/>
              <a:cxnLst/>
              <a:rect r="r" b="b" t="t" l="l"/>
              <a:pathLst>
                <a:path h="385006" w="2250850">
                  <a:moveTo>
                    <a:pt x="15400" y="0"/>
                  </a:moveTo>
                  <a:lnTo>
                    <a:pt x="2235449" y="0"/>
                  </a:lnTo>
                  <a:cubicBezTo>
                    <a:pt x="2239534" y="0"/>
                    <a:pt x="2243451" y="1623"/>
                    <a:pt x="2246339" y="4511"/>
                  </a:cubicBezTo>
                  <a:cubicBezTo>
                    <a:pt x="2249227" y="7399"/>
                    <a:pt x="2250850" y="11316"/>
                    <a:pt x="2250850" y="15400"/>
                  </a:cubicBezTo>
                  <a:lnTo>
                    <a:pt x="2250850" y="369606"/>
                  </a:lnTo>
                  <a:cubicBezTo>
                    <a:pt x="2250850" y="378112"/>
                    <a:pt x="2243955" y="385006"/>
                    <a:pt x="2235449" y="385006"/>
                  </a:cubicBezTo>
                  <a:lnTo>
                    <a:pt x="15400" y="385006"/>
                  </a:lnTo>
                  <a:cubicBezTo>
                    <a:pt x="11316" y="385006"/>
                    <a:pt x="7399" y="383384"/>
                    <a:pt x="4511" y="380496"/>
                  </a:cubicBezTo>
                  <a:cubicBezTo>
                    <a:pt x="1623" y="377608"/>
                    <a:pt x="0" y="373691"/>
                    <a:pt x="0" y="369606"/>
                  </a:cubicBezTo>
                  <a:lnTo>
                    <a:pt x="0" y="15400"/>
                  </a:lnTo>
                  <a:cubicBezTo>
                    <a:pt x="0" y="11316"/>
                    <a:pt x="1623" y="7399"/>
                    <a:pt x="4511" y="4511"/>
                  </a:cubicBezTo>
                  <a:cubicBezTo>
                    <a:pt x="7399" y="1623"/>
                    <a:pt x="11316" y="0"/>
                    <a:pt x="15400" y="0"/>
                  </a:cubicBezTo>
                  <a:close/>
                </a:path>
              </a:pathLst>
            </a:custGeom>
            <a:solidFill>
              <a:srgbClr val="FFF78A"/>
            </a:solidFill>
          </p:spPr>
        </p:sp>
        <p:sp>
          <p:nvSpPr>
            <p:cNvPr name="TextBox 23" id="23"/>
            <p:cNvSpPr txBox="true"/>
            <p:nvPr/>
          </p:nvSpPr>
          <p:spPr>
            <a:xfrm>
              <a:off x="0" y="-38100"/>
              <a:ext cx="2250850" cy="423106"/>
            </a:xfrm>
            <a:prstGeom prst="rect">
              <a:avLst/>
            </a:prstGeom>
          </p:spPr>
          <p:txBody>
            <a:bodyPr anchor="ctr" rtlCol="false" tIns="50800" lIns="50800" bIns="50800" rIns="50800"/>
            <a:lstStyle/>
            <a:p>
              <a:pPr algn="l">
                <a:lnSpc>
                  <a:spcPts val="2660"/>
                </a:lnSpc>
              </a:pPr>
              <a:r>
                <a:rPr lang="en-US" sz="1900" b="true">
                  <a:solidFill>
                    <a:srgbClr val="000000"/>
                  </a:solidFill>
                  <a:latin typeface="Lato Bold"/>
                  <a:ea typeface="Lato Bold"/>
                  <a:cs typeface="Lato Bold"/>
                  <a:sym typeface="Lato Bold"/>
                </a:rPr>
                <a:t>À chaque front montant :</a:t>
              </a:r>
            </a:p>
            <a:p>
              <a:pPr algn="l" marL="410213" indent="-205106" lvl="1">
                <a:lnSpc>
                  <a:spcPts val="2660"/>
                </a:lnSpc>
                <a:buFont typeface="Arial"/>
                <a:buChar char="•"/>
              </a:pPr>
              <a:r>
                <a:rPr lang="en-US" b="true" sz="1900">
                  <a:solidFill>
                    <a:srgbClr val="000000"/>
                  </a:solidFill>
                  <a:latin typeface="Lato Bold"/>
                  <a:ea typeface="Lato Bold"/>
                  <a:cs typeface="Lato Bold"/>
                  <a:sym typeface="Lato Bold"/>
                </a:rPr>
                <a:t>si </a:t>
              </a:r>
              <a:r>
                <a:rPr lang="en-US" sz="1900">
                  <a:solidFill>
                    <a:srgbClr val="000000"/>
                  </a:solidFill>
                  <a:latin typeface="Lato"/>
                  <a:ea typeface="Lato"/>
                  <a:cs typeface="Lato"/>
                  <a:sym typeface="Lato"/>
                </a:rPr>
                <a:t>ena='1'</a:t>
              </a:r>
              <a:r>
                <a:rPr lang="en-US" b="true" sz="1900">
                  <a:solidFill>
                    <a:srgbClr val="000000"/>
                  </a:solidFill>
                  <a:latin typeface="Lato Bold"/>
                  <a:ea typeface="Lato Bold"/>
                  <a:cs typeface="Lato Bold"/>
                  <a:sym typeface="Lato Bold"/>
                </a:rPr>
                <a:t> : </a:t>
              </a:r>
              <a:r>
                <a:rPr lang="en-US" b="true" sz="1900">
                  <a:solidFill>
                    <a:srgbClr val="000000"/>
                  </a:solidFill>
                  <a:latin typeface="Lato Bold"/>
                  <a:ea typeface="Lato Bold"/>
                  <a:cs typeface="Lato Bold"/>
                  <a:sym typeface="Lato Bold"/>
                </a:rPr>
                <a:t>on enregistre round_out dans output_data (sortie stable jusqu’au prochain enable), </a:t>
              </a:r>
              <a:r>
                <a:rPr lang="en-US" b="true" sz="1900">
                  <a:solidFill>
                    <a:srgbClr val="000000"/>
                  </a:solidFill>
                  <a:latin typeface="Lato Bold"/>
                  <a:ea typeface="Lato Bold"/>
                  <a:cs typeface="Lato Bold"/>
                  <a:sym typeface="Lato Bold"/>
                </a:rPr>
                <a:t>on met</a:t>
              </a:r>
              <a:r>
                <a:rPr lang="en-US" b="true" sz="1900">
                  <a:solidFill>
                    <a:srgbClr val="000000"/>
                  </a:solidFill>
                  <a:latin typeface="Lato Bold"/>
                  <a:ea typeface="Lato Bold"/>
                  <a:cs typeface="Lato Bold"/>
                  <a:sym typeface="Lato Bold"/>
                </a:rPr>
                <a:t> </a:t>
              </a:r>
              <a:r>
                <a:rPr lang="en-US" sz="1900">
                  <a:solidFill>
                    <a:srgbClr val="000000"/>
                  </a:solidFill>
                  <a:latin typeface="Lato"/>
                  <a:ea typeface="Lato"/>
                  <a:cs typeface="Lato"/>
                  <a:sym typeface="Lato"/>
                </a:rPr>
                <a:t>round_done='1'</a:t>
              </a:r>
              <a:r>
                <a:rPr lang="en-US" b="true" sz="1900">
                  <a:solidFill>
                    <a:srgbClr val="000000"/>
                  </a:solidFill>
                  <a:latin typeface="Lato Bold"/>
                  <a:ea typeface="Lato Bold"/>
                  <a:cs typeface="Lato Bold"/>
                  <a:sym typeface="Lato Bold"/>
                </a:rPr>
                <a:t> (pulse 1 cycle)</a:t>
              </a:r>
            </a:p>
            <a:p>
              <a:pPr algn="l" marL="410213" indent="-205106" lvl="1">
                <a:lnSpc>
                  <a:spcPts val="2660"/>
                </a:lnSpc>
                <a:buFont typeface="Arial"/>
                <a:buChar char="•"/>
              </a:pPr>
              <a:r>
                <a:rPr lang="en-US" b="true" sz="1900">
                  <a:solidFill>
                    <a:srgbClr val="000000"/>
                  </a:solidFill>
                  <a:latin typeface="Lato Bold"/>
                  <a:ea typeface="Lato Bold"/>
                  <a:cs typeface="Lato Bold"/>
                  <a:sym typeface="Lato Bold"/>
                </a:rPr>
                <a:t>sinon : </a:t>
              </a:r>
              <a:r>
                <a:rPr lang="en-US" sz="1900">
                  <a:solidFill>
                    <a:srgbClr val="000000"/>
                  </a:solidFill>
                  <a:latin typeface="Lato"/>
                  <a:ea typeface="Lato"/>
                  <a:cs typeface="Lato"/>
                  <a:sym typeface="Lato"/>
                </a:rPr>
                <a:t>round_done='0'</a:t>
              </a:r>
            </a:p>
          </p:txBody>
        </p:sp>
      </p:grpSp>
      <p:sp>
        <p:nvSpPr>
          <p:cNvPr name="AutoShape 24" id="24"/>
          <p:cNvSpPr/>
          <p:nvPr/>
        </p:nvSpPr>
        <p:spPr>
          <a:xfrm flipH="true" flipV="true">
            <a:off x="1319113" y="6997564"/>
            <a:ext cx="8095129" cy="1289746"/>
          </a:xfrm>
          <a:prstGeom prst="line">
            <a:avLst/>
          </a:prstGeom>
          <a:ln cap="flat" w="38100">
            <a:solidFill>
              <a:srgbClr val="FFF78A"/>
            </a:solidFill>
            <a:prstDash val="solid"/>
            <a:headEnd type="none" len="sm" w="sm"/>
            <a:tailEnd type="arrow" len="sm" w="med"/>
          </a:ln>
        </p:spPr>
      </p:sp>
      <p:sp>
        <p:nvSpPr>
          <p:cNvPr name="AutoShape 25" id="25"/>
          <p:cNvSpPr/>
          <p:nvPr/>
        </p:nvSpPr>
        <p:spPr>
          <a:xfrm>
            <a:off x="1469983" y="5845833"/>
            <a:ext cx="0" cy="2334542"/>
          </a:xfrm>
          <a:prstGeom prst="line">
            <a:avLst/>
          </a:prstGeom>
          <a:ln cap="flat" w="38100">
            <a:solidFill>
              <a:srgbClr val="FFF78A"/>
            </a:solidFill>
            <a:prstDash val="solid"/>
            <a:headEnd type="none" len="sm" w="sm"/>
            <a:tailEnd type="none" len="sm" w="sm"/>
          </a:ln>
        </p:spPr>
      </p:sp>
      <p:sp>
        <p:nvSpPr>
          <p:cNvPr name="TextBox 26" id="26"/>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70</a:t>
            </a:r>
          </a:p>
        </p:txBody>
      </p:sp>
    </p:spTree>
  </p:cSld>
  <p:clrMapOvr>
    <a:masterClrMapping/>
  </p:clrMapOvr>
  <p:transition spd="slow">
    <p:fade/>
  </p:transition>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4437934" y="-2631558"/>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2"/>
            <a:stretch>
              <a:fillRect l="0" t="0" r="0" b="0"/>
            </a:stretch>
          </a:blipFill>
        </p:spPr>
      </p:sp>
      <p:sp>
        <p:nvSpPr>
          <p:cNvPr name="Freeform 3" id="3"/>
          <p:cNvSpPr/>
          <p:nvPr/>
        </p:nvSpPr>
        <p:spPr>
          <a:xfrm flipH="false" flipV="false" rot="-6875410">
            <a:off x="-3377806" y="6023314"/>
            <a:ext cx="7951775" cy="8527373"/>
          </a:xfrm>
          <a:custGeom>
            <a:avLst/>
            <a:gdLst/>
            <a:ahLst/>
            <a:cxnLst/>
            <a:rect r="r" b="b" t="t" l="l"/>
            <a:pathLst>
              <a:path h="8527373" w="7951775">
                <a:moveTo>
                  <a:pt x="0" y="0"/>
                </a:moveTo>
                <a:lnTo>
                  <a:pt x="7951775" y="0"/>
                </a:lnTo>
                <a:lnTo>
                  <a:pt x="7951775" y="8527372"/>
                </a:lnTo>
                <a:lnTo>
                  <a:pt x="0" y="8527372"/>
                </a:lnTo>
                <a:lnTo>
                  <a:pt x="0" y="0"/>
                </a:lnTo>
                <a:close/>
              </a:path>
            </a:pathLst>
          </a:custGeom>
          <a:blipFill>
            <a:blip r:embed="rId3"/>
            <a:stretch>
              <a:fillRect l="0" t="0" r="0" b="0"/>
            </a:stretch>
          </a:blipFill>
        </p:spPr>
      </p:sp>
      <p:pic>
        <p:nvPicPr>
          <p:cNvPr name="Picture 4" id="4">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3155212" y="651909"/>
            <a:ext cx="11977577" cy="8983183"/>
          </a:xfrm>
          <a:prstGeom prst="rect">
            <a:avLst/>
          </a:prstGeom>
        </p:spPr>
      </p:pic>
    </p:spTree>
  </p:cSld>
  <p:clrMapOvr>
    <a:masterClrMapping/>
  </p:clrMapOvr>
  <p:transition spd="slow">
    <p:fade/>
  </p:transition>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0" y="4048124"/>
            <a:ext cx="18288000" cy="2076452"/>
          </a:xfrm>
          <a:prstGeom prst="rect">
            <a:avLst/>
          </a:prstGeom>
        </p:spPr>
        <p:txBody>
          <a:bodyPr anchor="t" rtlCol="false" tIns="0" lIns="0" bIns="0" rIns="0">
            <a:spAutoFit/>
          </a:bodyPr>
          <a:lstStyle/>
          <a:p>
            <a:pPr algn="ctr">
              <a:lnSpc>
                <a:spcPts val="8399"/>
              </a:lnSpc>
              <a:spcBef>
                <a:spcPct val="0"/>
              </a:spcBef>
            </a:pPr>
            <a:r>
              <a:rPr lang="en-US" b="true" sz="5999">
                <a:solidFill>
                  <a:srgbClr val="FF751F"/>
                </a:solidFill>
                <a:latin typeface="Lato Bold"/>
                <a:ea typeface="Lato Bold"/>
                <a:cs typeface="Lato Bold"/>
                <a:sym typeface="Lato Bold"/>
              </a:rPr>
              <a:t>FSM (Fi</a:t>
            </a:r>
            <a:r>
              <a:rPr lang="en-US" b="true" sz="5999">
                <a:solidFill>
                  <a:srgbClr val="FF751F"/>
                </a:solidFill>
                <a:latin typeface="Lato Bold"/>
                <a:ea typeface="Lato Bold"/>
                <a:cs typeface="Lato Bold"/>
                <a:sym typeface="Lato Bold"/>
              </a:rPr>
              <a:t>nite State Machine) – Contrôle et Synchronisation du chiffrement AES</a:t>
            </a:r>
          </a:p>
        </p:txBody>
      </p:sp>
      <p:sp>
        <p:nvSpPr>
          <p:cNvPr name="Freeform 3" id="3"/>
          <p:cNvSpPr/>
          <p:nvPr/>
        </p:nvSpPr>
        <p:spPr>
          <a:xfrm flipH="false" flipV="false" rot="5400000">
            <a:off x="13992211" y="-3248931"/>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3642841">
            <a:off x="-3975887" y="4687369"/>
            <a:ext cx="7951775" cy="8527373"/>
          </a:xfrm>
          <a:custGeom>
            <a:avLst/>
            <a:gdLst/>
            <a:ahLst/>
            <a:cxnLst/>
            <a:rect r="r" b="b" t="t" l="l"/>
            <a:pathLst>
              <a:path h="8527373" w="7951775">
                <a:moveTo>
                  <a:pt x="0" y="0"/>
                </a:moveTo>
                <a:lnTo>
                  <a:pt x="7951774" y="0"/>
                </a:lnTo>
                <a:lnTo>
                  <a:pt x="7951774" y="8527373"/>
                </a:lnTo>
                <a:lnTo>
                  <a:pt x="0" y="8527373"/>
                </a:lnTo>
                <a:lnTo>
                  <a:pt x="0" y="0"/>
                </a:lnTo>
                <a:close/>
              </a:path>
            </a:pathLst>
          </a:custGeom>
          <a:blipFill>
            <a:blip r:embed="rId3"/>
            <a:stretch>
              <a:fillRect l="0" t="0" r="0" b="0"/>
            </a:stretch>
          </a:blipFill>
        </p:spPr>
      </p:sp>
      <p:sp>
        <p:nvSpPr>
          <p:cNvPr name="TextBox 5" id="5"/>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72</a:t>
            </a:r>
          </a:p>
        </p:txBody>
      </p:sp>
    </p:spTree>
  </p:cSld>
  <p:clrMapOvr>
    <a:masterClrMapping/>
  </p:clrMapOvr>
  <p:transition spd="slow">
    <p:fade/>
  </p:transition>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901810">
            <a:off x="14441076" y="3994209"/>
            <a:ext cx="7951775" cy="8527373"/>
          </a:xfrm>
          <a:custGeom>
            <a:avLst/>
            <a:gdLst/>
            <a:ahLst/>
            <a:cxnLst/>
            <a:rect r="r" b="b" t="t" l="l"/>
            <a:pathLst>
              <a:path h="8527373" w="7951775">
                <a:moveTo>
                  <a:pt x="0" y="0"/>
                </a:moveTo>
                <a:lnTo>
                  <a:pt x="7951775" y="0"/>
                </a:lnTo>
                <a:lnTo>
                  <a:pt x="7951775" y="8527373"/>
                </a:lnTo>
                <a:lnTo>
                  <a:pt x="0" y="8527373"/>
                </a:lnTo>
                <a:lnTo>
                  <a:pt x="0" y="0"/>
                </a:lnTo>
                <a:close/>
              </a:path>
            </a:pathLst>
          </a:custGeom>
          <a:blipFill>
            <a:blip r:embed="rId2"/>
            <a:stretch>
              <a:fillRect l="0" t="0" r="0" b="0"/>
            </a:stretch>
          </a:blipFill>
        </p:spPr>
      </p:sp>
      <p:sp>
        <p:nvSpPr>
          <p:cNvPr name="Freeform 3" id="3"/>
          <p:cNvSpPr/>
          <p:nvPr/>
        </p:nvSpPr>
        <p:spPr>
          <a:xfrm flipH="false" flipV="false" rot="6845697">
            <a:off x="-5792745" y="-2691011"/>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3"/>
            <a:stretch>
              <a:fillRect l="0" t="0" r="0" b="0"/>
            </a:stretch>
          </a:blipFill>
        </p:spPr>
      </p:sp>
      <p:grpSp>
        <p:nvGrpSpPr>
          <p:cNvPr name="Group 4" id="4"/>
          <p:cNvGrpSpPr/>
          <p:nvPr/>
        </p:nvGrpSpPr>
        <p:grpSpPr>
          <a:xfrm rot="0">
            <a:off x="435686" y="1232773"/>
            <a:ext cx="5383622" cy="6571755"/>
            <a:chOff x="0" y="0"/>
            <a:chExt cx="1417909" cy="1730832"/>
          </a:xfrm>
        </p:grpSpPr>
        <p:sp>
          <p:nvSpPr>
            <p:cNvPr name="Freeform 5" id="5"/>
            <p:cNvSpPr/>
            <p:nvPr/>
          </p:nvSpPr>
          <p:spPr>
            <a:xfrm flipH="false" flipV="false" rot="0">
              <a:off x="0" y="0"/>
              <a:ext cx="1417909" cy="1730833"/>
            </a:xfrm>
            <a:custGeom>
              <a:avLst/>
              <a:gdLst/>
              <a:ahLst/>
              <a:cxnLst/>
              <a:rect r="r" b="b" t="t" l="l"/>
              <a:pathLst>
                <a:path h="1730833" w="1417909">
                  <a:moveTo>
                    <a:pt x="24447" y="0"/>
                  </a:moveTo>
                  <a:lnTo>
                    <a:pt x="1393462" y="0"/>
                  </a:lnTo>
                  <a:cubicBezTo>
                    <a:pt x="1399946" y="0"/>
                    <a:pt x="1406164" y="2576"/>
                    <a:pt x="1410748" y="7160"/>
                  </a:cubicBezTo>
                  <a:cubicBezTo>
                    <a:pt x="1415333" y="11745"/>
                    <a:pt x="1417909" y="17963"/>
                    <a:pt x="1417909" y="24447"/>
                  </a:cubicBezTo>
                  <a:lnTo>
                    <a:pt x="1417909" y="1706386"/>
                  </a:lnTo>
                  <a:cubicBezTo>
                    <a:pt x="1417909" y="1712869"/>
                    <a:pt x="1415333" y="1719088"/>
                    <a:pt x="1410748" y="1723672"/>
                  </a:cubicBezTo>
                  <a:cubicBezTo>
                    <a:pt x="1406164" y="1728257"/>
                    <a:pt x="1399946" y="1730833"/>
                    <a:pt x="1393462" y="1730833"/>
                  </a:cubicBezTo>
                  <a:lnTo>
                    <a:pt x="24447" y="1730833"/>
                  </a:lnTo>
                  <a:cubicBezTo>
                    <a:pt x="17963" y="1730833"/>
                    <a:pt x="11745" y="1728257"/>
                    <a:pt x="7160" y="1723672"/>
                  </a:cubicBezTo>
                  <a:cubicBezTo>
                    <a:pt x="2576" y="1719088"/>
                    <a:pt x="0" y="1712869"/>
                    <a:pt x="0" y="1706386"/>
                  </a:cubicBezTo>
                  <a:lnTo>
                    <a:pt x="0" y="24447"/>
                  </a:lnTo>
                  <a:cubicBezTo>
                    <a:pt x="0" y="17963"/>
                    <a:pt x="2576" y="11745"/>
                    <a:pt x="7160" y="7160"/>
                  </a:cubicBezTo>
                  <a:cubicBezTo>
                    <a:pt x="11745" y="2576"/>
                    <a:pt x="17963" y="0"/>
                    <a:pt x="24447" y="0"/>
                  </a:cubicBezTo>
                  <a:close/>
                </a:path>
              </a:pathLst>
            </a:custGeom>
            <a:solidFill>
              <a:srgbClr val="1D1D1D"/>
            </a:solidFill>
          </p:spPr>
        </p:sp>
        <p:sp>
          <p:nvSpPr>
            <p:cNvPr name="TextBox 6" id="6"/>
            <p:cNvSpPr txBox="true"/>
            <p:nvPr/>
          </p:nvSpPr>
          <p:spPr>
            <a:xfrm>
              <a:off x="0" y="-38100"/>
              <a:ext cx="1417909" cy="176893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464461" y="1232773"/>
            <a:ext cx="5383622" cy="6571755"/>
            <a:chOff x="0" y="0"/>
            <a:chExt cx="1417909" cy="1730832"/>
          </a:xfrm>
        </p:grpSpPr>
        <p:sp>
          <p:nvSpPr>
            <p:cNvPr name="Freeform 8" id="8"/>
            <p:cNvSpPr/>
            <p:nvPr/>
          </p:nvSpPr>
          <p:spPr>
            <a:xfrm flipH="false" flipV="false" rot="0">
              <a:off x="0" y="0"/>
              <a:ext cx="1417909" cy="1730833"/>
            </a:xfrm>
            <a:custGeom>
              <a:avLst/>
              <a:gdLst/>
              <a:ahLst/>
              <a:cxnLst/>
              <a:rect r="r" b="b" t="t" l="l"/>
              <a:pathLst>
                <a:path h="1730833" w="1417909">
                  <a:moveTo>
                    <a:pt x="24447" y="0"/>
                  </a:moveTo>
                  <a:lnTo>
                    <a:pt x="1393462" y="0"/>
                  </a:lnTo>
                  <a:cubicBezTo>
                    <a:pt x="1399946" y="0"/>
                    <a:pt x="1406164" y="2576"/>
                    <a:pt x="1410748" y="7160"/>
                  </a:cubicBezTo>
                  <a:cubicBezTo>
                    <a:pt x="1415333" y="11745"/>
                    <a:pt x="1417909" y="17963"/>
                    <a:pt x="1417909" y="24447"/>
                  </a:cubicBezTo>
                  <a:lnTo>
                    <a:pt x="1417909" y="1706386"/>
                  </a:lnTo>
                  <a:cubicBezTo>
                    <a:pt x="1417909" y="1712869"/>
                    <a:pt x="1415333" y="1719088"/>
                    <a:pt x="1410748" y="1723672"/>
                  </a:cubicBezTo>
                  <a:cubicBezTo>
                    <a:pt x="1406164" y="1728257"/>
                    <a:pt x="1399946" y="1730833"/>
                    <a:pt x="1393462" y="1730833"/>
                  </a:cubicBezTo>
                  <a:lnTo>
                    <a:pt x="24447" y="1730833"/>
                  </a:lnTo>
                  <a:cubicBezTo>
                    <a:pt x="17963" y="1730833"/>
                    <a:pt x="11745" y="1728257"/>
                    <a:pt x="7160" y="1723672"/>
                  </a:cubicBezTo>
                  <a:cubicBezTo>
                    <a:pt x="2576" y="1719088"/>
                    <a:pt x="0" y="1712869"/>
                    <a:pt x="0" y="1706386"/>
                  </a:cubicBezTo>
                  <a:lnTo>
                    <a:pt x="0" y="24447"/>
                  </a:lnTo>
                  <a:cubicBezTo>
                    <a:pt x="0" y="17963"/>
                    <a:pt x="2576" y="11745"/>
                    <a:pt x="7160" y="7160"/>
                  </a:cubicBezTo>
                  <a:cubicBezTo>
                    <a:pt x="11745" y="2576"/>
                    <a:pt x="17963" y="0"/>
                    <a:pt x="24447" y="0"/>
                  </a:cubicBezTo>
                  <a:close/>
                </a:path>
              </a:pathLst>
            </a:custGeom>
            <a:solidFill>
              <a:srgbClr val="1D1D1D"/>
            </a:solidFill>
          </p:spPr>
        </p:sp>
        <p:sp>
          <p:nvSpPr>
            <p:cNvPr name="TextBox 9" id="9"/>
            <p:cNvSpPr txBox="true"/>
            <p:nvPr/>
          </p:nvSpPr>
          <p:spPr>
            <a:xfrm>
              <a:off x="0" y="-38100"/>
              <a:ext cx="1417909" cy="1768932"/>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760535" y="1434894"/>
            <a:ext cx="3521530" cy="497840"/>
          </a:xfrm>
          <a:prstGeom prst="rect">
            <a:avLst/>
          </a:prstGeom>
        </p:spPr>
        <p:txBody>
          <a:bodyPr anchor="t" rtlCol="false" tIns="0" lIns="0" bIns="0" rIns="0">
            <a:spAutoFit/>
          </a:bodyPr>
          <a:lstStyle/>
          <a:p>
            <a:pPr algn="l">
              <a:lnSpc>
                <a:spcPts val="4059"/>
              </a:lnSpc>
              <a:spcBef>
                <a:spcPct val="0"/>
              </a:spcBef>
            </a:pPr>
            <a:r>
              <a:rPr lang="en-US" b="true" sz="2899">
                <a:solidFill>
                  <a:srgbClr val="FF751F"/>
                </a:solidFill>
                <a:latin typeface="Lato Bold"/>
                <a:ea typeface="Lato Bold"/>
                <a:cs typeface="Lato Bold"/>
                <a:sym typeface="Lato Bold"/>
              </a:rPr>
              <a:t>C’est quoi un FSM ?</a:t>
            </a:r>
          </a:p>
        </p:txBody>
      </p:sp>
      <p:sp>
        <p:nvSpPr>
          <p:cNvPr name="TextBox 11" id="11"/>
          <p:cNvSpPr txBox="true"/>
          <p:nvPr/>
        </p:nvSpPr>
        <p:spPr>
          <a:xfrm rot="0">
            <a:off x="760535" y="2238581"/>
            <a:ext cx="4733925" cy="5241925"/>
          </a:xfrm>
          <a:prstGeom prst="rect">
            <a:avLst/>
          </a:prstGeom>
        </p:spPr>
        <p:txBody>
          <a:bodyPr anchor="t" rtlCol="false" tIns="0" lIns="0" bIns="0" rIns="0">
            <a:spAutoFit/>
          </a:bodyPr>
          <a:lstStyle/>
          <a:p>
            <a:pPr algn="l" marL="539748" indent="-269874" lvl="1">
              <a:lnSpc>
                <a:spcPts val="3499"/>
              </a:lnSpc>
              <a:buFont typeface="Arial"/>
              <a:buChar char="•"/>
            </a:pPr>
            <a:r>
              <a:rPr lang="en-US" sz="2499">
                <a:solidFill>
                  <a:srgbClr val="E5E1DA"/>
                </a:solidFill>
                <a:latin typeface="Lato"/>
                <a:ea typeface="Lato"/>
                <a:cs typeface="Lato"/>
                <a:sym typeface="Lato"/>
              </a:rPr>
              <a:t>C’est un mécanisme de contrôle qui permet d’organiser le fonctionnement d’un système complexe en plusieurs états, et de définir quand et comment on passe d’un état à un autre</a:t>
            </a:r>
          </a:p>
          <a:p>
            <a:pPr algn="l" marL="539748" indent="-269874" lvl="1">
              <a:lnSpc>
                <a:spcPts val="3499"/>
              </a:lnSpc>
              <a:spcBef>
                <a:spcPct val="0"/>
              </a:spcBef>
              <a:buFont typeface="Arial"/>
              <a:buChar char="•"/>
            </a:pPr>
            <a:r>
              <a:rPr lang="en-US" sz="2499">
                <a:solidFill>
                  <a:srgbClr val="E5E1DA"/>
                </a:solidFill>
                <a:latin typeface="Lato"/>
                <a:ea typeface="Lato"/>
                <a:cs typeface="Lato"/>
                <a:sym typeface="Lato"/>
              </a:rPr>
              <a:t>Chaque état correspond à une phase précise du fonctionnement, et les transitions dépendent de conditions ou de signaux</a:t>
            </a:r>
          </a:p>
        </p:txBody>
      </p:sp>
      <p:grpSp>
        <p:nvGrpSpPr>
          <p:cNvPr name="Group 12" id="12"/>
          <p:cNvGrpSpPr/>
          <p:nvPr/>
        </p:nvGrpSpPr>
        <p:grpSpPr>
          <a:xfrm rot="0">
            <a:off x="6452189" y="1232773"/>
            <a:ext cx="5383622" cy="7821454"/>
            <a:chOff x="0" y="0"/>
            <a:chExt cx="1417909" cy="2059972"/>
          </a:xfrm>
        </p:grpSpPr>
        <p:sp>
          <p:nvSpPr>
            <p:cNvPr name="Freeform 13" id="13"/>
            <p:cNvSpPr/>
            <p:nvPr/>
          </p:nvSpPr>
          <p:spPr>
            <a:xfrm flipH="false" flipV="false" rot="0">
              <a:off x="0" y="0"/>
              <a:ext cx="1417909" cy="2059972"/>
            </a:xfrm>
            <a:custGeom>
              <a:avLst/>
              <a:gdLst/>
              <a:ahLst/>
              <a:cxnLst/>
              <a:rect r="r" b="b" t="t" l="l"/>
              <a:pathLst>
                <a:path h="2059972" w="1417909">
                  <a:moveTo>
                    <a:pt x="24447" y="0"/>
                  </a:moveTo>
                  <a:lnTo>
                    <a:pt x="1393462" y="0"/>
                  </a:lnTo>
                  <a:cubicBezTo>
                    <a:pt x="1399946" y="0"/>
                    <a:pt x="1406164" y="2576"/>
                    <a:pt x="1410748" y="7160"/>
                  </a:cubicBezTo>
                  <a:cubicBezTo>
                    <a:pt x="1415333" y="11745"/>
                    <a:pt x="1417909" y="17963"/>
                    <a:pt x="1417909" y="24447"/>
                  </a:cubicBezTo>
                  <a:lnTo>
                    <a:pt x="1417909" y="2035525"/>
                  </a:lnTo>
                  <a:cubicBezTo>
                    <a:pt x="1417909" y="2042008"/>
                    <a:pt x="1415333" y="2048227"/>
                    <a:pt x="1410748" y="2052811"/>
                  </a:cubicBezTo>
                  <a:cubicBezTo>
                    <a:pt x="1406164" y="2057396"/>
                    <a:pt x="1399946" y="2059972"/>
                    <a:pt x="1393462" y="2059972"/>
                  </a:cubicBezTo>
                  <a:lnTo>
                    <a:pt x="24447" y="2059972"/>
                  </a:lnTo>
                  <a:cubicBezTo>
                    <a:pt x="17963" y="2059972"/>
                    <a:pt x="11745" y="2057396"/>
                    <a:pt x="7160" y="2052811"/>
                  </a:cubicBezTo>
                  <a:cubicBezTo>
                    <a:pt x="2576" y="2048227"/>
                    <a:pt x="0" y="2042008"/>
                    <a:pt x="0" y="2035525"/>
                  </a:cubicBezTo>
                  <a:lnTo>
                    <a:pt x="0" y="24447"/>
                  </a:lnTo>
                  <a:cubicBezTo>
                    <a:pt x="0" y="17963"/>
                    <a:pt x="2576" y="11745"/>
                    <a:pt x="7160" y="7160"/>
                  </a:cubicBezTo>
                  <a:cubicBezTo>
                    <a:pt x="11745" y="2576"/>
                    <a:pt x="17963" y="0"/>
                    <a:pt x="24447" y="0"/>
                  </a:cubicBezTo>
                  <a:close/>
                </a:path>
              </a:pathLst>
            </a:custGeom>
            <a:solidFill>
              <a:srgbClr val="1D1D1D"/>
            </a:solidFill>
          </p:spPr>
        </p:sp>
        <p:sp>
          <p:nvSpPr>
            <p:cNvPr name="TextBox 14" id="14"/>
            <p:cNvSpPr txBox="true"/>
            <p:nvPr/>
          </p:nvSpPr>
          <p:spPr>
            <a:xfrm>
              <a:off x="0" y="-38100"/>
              <a:ext cx="1417909" cy="2098072"/>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6777204" y="1434894"/>
            <a:ext cx="4733925" cy="497840"/>
          </a:xfrm>
          <a:prstGeom prst="rect">
            <a:avLst/>
          </a:prstGeom>
        </p:spPr>
        <p:txBody>
          <a:bodyPr anchor="t" rtlCol="false" tIns="0" lIns="0" bIns="0" rIns="0">
            <a:spAutoFit/>
          </a:bodyPr>
          <a:lstStyle/>
          <a:p>
            <a:pPr algn="l">
              <a:lnSpc>
                <a:spcPts val="4059"/>
              </a:lnSpc>
              <a:spcBef>
                <a:spcPct val="0"/>
              </a:spcBef>
            </a:pPr>
            <a:r>
              <a:rPr lang="en-US" b="true" sz="2899">
                <a:solidFill>
                  <a:srgbClr val="FF751F"/>
                </a:solidFill>
                <a:latin typeface="Lato Bold"/>
                <a:ea typeface="Lato Bold"/>
                <a:cs typeface="Lato Bold"/>
                <a:sym typeface="Lato Bold"/>
              </a:rPr>
              <a:t>Rôle du FSM dans AES_Core</a:t>
            </a:r>
          </a:p>
        </p:txBody>
      </p:sp>
      <p:sp>
        <p:nvSpPr>
          <p:cNvPr name="TextBox 16" id="16"/>
          <p:cNvSpPr txBox="true"/>
          <p:nvPr/>
        </p:nvSpPr>
        <p:spPr>
          <a:xfrm rot="0">
            <a:off x="6777204" y="2238581"/>
            <a:ext cx="4733925" cy="6556375"/>
          </a:xfrm>
          <a:prstGeom prst="rect">
            <a:avLst/>
          </a:prstGeom>
        </p:spPr>
        <p:txBody>
          <a:bodyPr anchor="t" rtlCol="false" tIns="0" lIns="0" bIns="0" rIns="0">
            <a:spAutoFit/>
          </a:bodyPr>
          <a:lstStyle/>
          <a:p>
            <a:pPr algn="l" marL="539748" indent="-269874" lvl="1">
              <a:lnSpc>
                <a:spcPts val="3499"/>
              </a:lnSpc>
              <a:buFont typeface="Arial"/>
              <a:buChar char="•"/>
            </a:pPr>
            <a:r>
              <a:rPr lang="en-US" sz="2499">
                <a:solidFill>
                  <a:srgbClr val="E5E1DA"/>
                </a:solidFill>
                <a:latin typeface="Lato"/>
                <a:ea typeface="Lato"/>
                <a:cs typeface="Lato"/>
                <a:sym typeface="Lato"/>
              </a:rPr>
              <a:t>Dans notre implémentation AES, on a plusieurs blocs importants :</a:t>
            </a:r>
          </a:p>
          <a:p>
            <a:pPr algn="l">
              <a:lnSpc>
                <a:spcPts val="3499"/>
              </a:lnSpc>
            </a:pPr>
            <a:r>
              <a:rPr lang="en-US" sz="2499">
                <a:solidFill>
                  <a:srgbClr val="E5E1DA"/>
                </a:solidFill>
                <a:latin typeface="Lato"/>
                <a:ea typeface="Lato"/>
                <a:cs typeface="Lato"/>
                <a:sym typeface="Lato"/>
              </a:rPr>
              <a:t>          </a:t>
            </a:r>
            <a:r>
              <a:rPr lang="en-US" sz="2499">
                <a:solidFill>
                  <a:srgbClr val="E5E1DA"/>
                </a:solidFill>
                <a:latin typeface="Lato"/>
                <a:ea typeface="Lato"/>
                <a:cs typeface="Lato"/>
                <a:sym typeface="Lato"/>
              </a:rPr>
              <a:t>– le bloc de Key Expansion</a:t>
            </a:r>
          </a:p>
          <a:p>
            <a:pPr algn="l">
              <a:lnSpc>
                <a:spcPts val="3499"/>
              </a:lnSpc>
            </a:pPr>
            <a:r>
              <a:rPr lang="en-US" sz="2499">
                <a:solidFill>
                  <a:srgbClr val="E5E1DA"/>
                </a:solidFill>
                <a:latin typeface="Lato"/>
                <a:ea typeface="Lato"/>
                <a:cs typeface="Lato"/>
                <a:sym typeface="Lato"/>
              </a:rPr>
              <a:t>          – le bloc AES Roun</a:t>
            </a:r>
          </a:p>
          <a:p>
            <a:pPr algn="l">
              <a:lnSpc>
                <a:spcPts val="3499"/>
              </a:lnSpc>
            </a:pPr>
            <a:r>
              <a:rPr lang="en-US" sz="2499">
                <a:solidFill>
                  <a:srgbClr val="E5E1DA"/>
                </a:solidFill>
                <a:latin typeface="Lato"/>
                <a:ea typeface="Lato"/>
                <a:cs typeface="Lato"/>
                <a:sym typeface="Lato"/>
              </a:rPr>
              <a:t>          </a:t>
            </a:r>
            <a:r>
              <a:rPr lang="en-US" sz="2499">
                <a:solidFill>
                  <a:srgbClr val="E5E1DA"/>
                </a:solidFill>
                <a:latin typeface="Lato"/>
                <a:ea typeface="Lato"/>
                <a:cs typeface="Lato"/>
                <a:sym typeface="Lato"/>
              </a:rPr>
              <a:t>– et l</a:t>
            </a:r>
            <a:r>
              <a:rPr lang="en-US" sz="2499">
                <a:solidFill>
                  <a:srgbClr val="E5E1DA"/>
                </a:solidFill>
                <a:latin typeface="Lato"/>
                <a:ea typeface="Lato"/>
                <a:cs typeface="Lato"/>
                <a:sym typeface="Lato"/>
              </a:rPr>
              <a:t>es registres de données</a:t>
            </a:r>
          </a:p>
          <a:p>
            <a:pPr algn="l" marL="539748" indent="-269874" lvl="1">
              <a:lnSpc>
                <a:spcPts val="3499"/>
              </a:lnSpc>
              <a:buFont typeface="Arial"/>
              <a:buChar char="•"/>
            </a:pPr>
            <a:r>
              <a:rPr lang="en-US" sz="2499">
                <a:solidFill>
                  <a:srgbClr val="E5E1DA"/>
                </a:solidFill>
                <a:latin typeface="Lato"/>
                <a:ea typeface="Lato"/>
                <a:cs typeface="Lato"/>
                <a:sym typeface="Lato"/>
              </a:rPr>
              <a:t>Ces blocs doivent être synchronisés correctement.</a:t>
            </a:r>
          </a:p>
          <a:p>
            <a:pPr algn="l" marL="539748" indent="-269874" lvl="1">
              <a:lnSpc>
                <a:spcPts val="3499"/>
              </a:lnSpc>
              <a:spcBef>
                <a:spcPct val="0"/>
              </a:spcBef>
              <a:buFont typeface="Arial"/>
              <a:buChar char="•"/>
            </a:pPr>
            <a:r>
              <a:rPr lang="en-US" sz="2499">
                <a:solidFill>
                  <a:srgbClr val="E5E1DA"/>
                </a:solidFill>
                <a:latin typeface="Lato"/>
                <a:ea typeface="Lato"/>
                <a:cs typeface="Lato"/>
                <a:sym typeface="Lato"/>
              </a:rPr>
              <a:t>La FSM sert donc à coordonner ces blocs, à lancer le chiffrement, à enchaîner les rounds, et à indiquer quand le résultat final est prêt</a:t>
            </a:r>
          </a:p>
        </p:txBody>
      </p:sp>
      <p:sp>
        <p:nvSpPr>
          <p:cNvPr name="TextBox 17" id="17"/>
          <p:cNvSpPr txBox="true"/>
          <p:nvPr/>
        </p:nvSpPr>
        <p:spPr>
          <a:xfrm rot="0">
            <a:off x="12793873" y="1434894"/>
            <a:ext cx="4118069" cy="497840"/>
          </a:xfrm>
          <a:prstGeom prst="rect">
            <a:avLst/>
          </a:prstGeom>
        </p:spPr>
        <p:txBody>
          <a:bodyPr anchor="t" rtlCol="false" tIns="0" lIns="0" bIns="0" rIns="0">
            <a:spAutoFit/>
          </a:bodyPr>
          <a:lstStyle/>
          <a:p>
            <a:pPr algn="l">
              <a:lnSpc>
                <a:spcPts val="4059"/>
              </a:lnSpc>
              <a:spcBef>
                <a:spcPct val="0"/>
              </a:spcBef>
            </a:pPr>
            <a:r>
              <a:rPr lang="en-US" b="true" sz="2899">
                <a:solidFill>
                  <a:srgbClr val="FF751F"/>
                </a:solidFill>
                <a:latin typeface="Lato Bold"/>
                <a:ea typeface="Lato Bold"/>
                <a:cs typeface="Lato Bold"/>
                <a:sym typeface="Lato Bold"/>
              </a:rPr>
              <a:t>États principaux du FSM</a:t>
            </a:r>
          </a:p>
        </p:txBody>
      </p:sp>
      <p:sp>
        <p:nvSpPr>
          <p:cNvPr name="TextBox 18" id="18"/>
          <p:cNvSpPr txBox="true"/>
          <p:nvPr/>
        </p:nvSpPr>
        <p:spPr>
          <a:xfrm rot="0">
            <a:off x="12793873" y="2238581"/>
            <a:ext cx="4733593" cy="5680075"/>
          </a:xfrm>
          <a:prstGeom prst="rect">
            <a:avLst/>
          </a:prstGeom>
        </p:spPr>
        <p:txBody>
          <a:bodyPr anchor="t" rtlCol="false" tIns="0" lIns="0" bIns="0" rIns="0">
            <a:spAutoFit/>
          </a:bodyPr>
          <a:lstStyle/>
          <a:p>
            <a:pPr algn="l" marL="539748" indent="-269874" lvl="1">
              <a:lnSpc>
                <a:spcPts val="3499"/>
              </a:lnSpc>
              <a:buFont typeface="Arial"/>
              <a:buChar char="•"/>
            </a:pPr>
            <a:r>
              <a:rPr lang="en-US" sz="2499">
                <a:solidFill>
                  <a:srgbClr val="E5E1DA"/>
                </a:solidFill>
                <a:latin typeface="Lato"/>
                <a:ea typeface="Lato"/>
                <a:cs typeface="Lato"/>
                <a:sym typeface="Lato"/>
              </a:rPr>
              <a:t>IDLE : attente d’une nouvelle demande </a:t>
            </a:r>
          </a:p>
          <a:p>
            <a:pPr algn="l" marL="539748" indent="-269874" lvl="1">
              <a:lnSpc>
                <a:spcPts val="3499"/>
              </a:lnSpc>
              <a:buFont typeface="Arial"/>
              <a:buChar char="•"/>
            </a:pPr>
            <a:r>
              <a:rPr lang="en-US" sz="2499">
                <a:solidFill>
                  <a:srgbClr val="E5E1DA"/>
                </a:solidFill>
                <a:latin typeface="Lato"/>
                <a:ea typeface="Lato"/>
                <a:cs typeface="Lato"/>
                <a:sym typeface="Lato"/>
              </a:rPr>
              <a:t>RUN : chiffrement en cours (La Key Expansion génère les clés de round, et à chaque fois qu’une clé est valide, le bloc aes_round est activé pour calculer un round)</a:t>
            </a:r>
          </a:p>
          <a:p>
            <a:pPr algn="l" marL="539748" indent="-269874" lvl="1">
              <a:lnSpc>
                <a:spcPts val="3499"/>
              </a:lnSpc>
              <a:buFont typeface="Arial"/>
              <a:buChar char="•"/>
            </a:pPr>
            <a:r>
              <a:rPr lang="en-US" sz="2499">
                <a:solidFill>
                  <a:srgbClr val="E5E1DA"/>
                </a:solidFill>
                <a:latin typeface="Lato"/>
                <a:ea typeface="Lato"/>
                <a:cs typeface="Lato"/>
                <a:sym typeface="Lato"/>
              </a:rPr>
              <a:t>DONE_STATE: Lorsque le dernier round est terminé, la FSM passe à l’état DONE_STATE </a:t>
            </a:r>
          </a:p>
          <a:p>
            <a:pPr algn="l">
              <a:lnSpc>
                <a:spcPts val="3499"/>
              </a:lnSpc>
              <a:spcBef>
                <a:spcPct val="0"/>
              </a:spcBef>
            </a:pPr>
          </a:p>
        </p:txBody>
      </p:sp>
      <p:sp>
        <p:nvSpPr>
          <p:cNvPr name="TextBox 19" id="19"/>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73</a:t>
            </a:r>
          </a:p>
        </p:txBody>
      </p:sp>
    </p:spTree>
  </p:cSld>
  <p:clrMapOvr>
    <a:masterClrMapping/>
  </p:clrMapOvr>
  <p:transition spd="slow">
    <p:fade/>
  </p:transition>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785282" y="4048124"/>
            <a:ext cx="14717435" cy="1019177"/>
          </a:xfrm>
          <a:prstGeom prst="rect">
            <a:avLst/>
          </a:prstGeom>
        </p:spPr>
        <p:txBody>
          <a:bodyPr anchor="t" rtlCol="false" tIns="0" lIns="0" bIns="0" rIns="0">
            <a:spAutoFit/>
          </a:bodyPr>
          <a:lstStyle/>
          <a:p>
            <a:pPr algn="ctr">
              <a:lnSpc>
                <a:spcPts val="8399"/>
              </a:lnSpc>
              <a:spcBef>
                <a:spcPct val="0"/>
              </a:spcBef>
            </a:pPr>
            <a:r>
              <a:rPr lang="en-US" b="true" sz="5999">
                <a:solidFill>
                  <a:srgbClr val="FF751F"/>
                </a:solidFill>
                <a:latin typeface="Lato Bold"/>
                <a:ea typeface="Lato Bold"/>
                <a:cs typeface="Lato Bold"/>
                <a:sym typeface="Lato Bold"/>
              </a:rPr>
              <a:t>FSM (Fi</a:t>
            </a:r>
            <a:r>
              <a:rPr lang="en-US" b="true" sz="5999">
                <a:solidFill>
                  <a:srgbClr val="FF751F"/>
                </a:solidFill>
                <a:latin typeface="Lato Bold"/>
                <a:ea typeface="Lato Bold"/>
                <a:cs typeface="Lato Bold"/>
                <a:sym typeface="Lato Bold"/>
              </a:rPr>
              <a:t>nite State Machine) –AES_Core.vhd </a:t>
            </a:r>
          </a:p>
        </p:txBody>
      </p:sp>
      <p:sp>
        <p:nvSpPr>
          <p:cNvPr name="Freeform 3" id="3"/>
          <p:cNvSpPr/>
          <p:nvPr/>
        </p:nvSpPr>
        <p:spPr>
          <a:xfrm flipH="false" flipV="false" rot="5400000">
            <a:off x="13992211" y="-3248931"/>
            <a:ext cx="9744477" cy="7040385"/>
          </a:xfrm>
          <a:custGeom>
            <a:avLst/>
            <a:gdLst/>
            <a:ahLst/>
            <a:cxnLst/>
            <a:rect r="r" b="b" t="t" l="l"/>
            <a:pathLst>
              <a:path h="7040385" w="9744477">
                <a:moveTo>
                  <a:pt x="0" y="0"/>
                </a:moveTo>
                <a:lnTo>
                  <a:pt x="9744477" y="0"/>
                </a:lnTo>
                <a:lnTo>
                  <a:pt x="9744477" y="7040385"/>
                </a:lnTo>
                <a:lnTo>
                  <a:pt x="0" y="7040385"/>
                </a:lnTo>
                <a:lnTo>
                  <a:pt x="0" y="0"/>
                </a:lnTo>
                <a:close/>
              </a:path>
            </a:pathLst>
          </a:custGeom>
          <a:blipFill>
            <a:blip r:embed="rId2"/>
            <a:stretch>
              <a:fillRect l="0" t="0" r="0" b="0"/>
            </a:stretch>
          </a:blipFill>
        </p:spPr>
      </p:sp>
      <p:sp>
        <p:nvSpPr>
          <p:cNvPr name="Freeform 4" id="4"/>
          <p:cNvSpPr/>
          <p:nvPr/>
        </p:nvSpPr>
        <p:spPr>
          <a:xfrm flipH="false" flipV="false" rot="3642841">
            <a:off x="-3975887" y="4687369"/>
            <a:ext cx="7951775" cy="8527373"/>
          </a:xfrm>
          <a:custGeom>
            <a:avLst/>
            <a:gdLst/>
            <a:ahLst/>
            <a:cxnLst/>
            <a:rect r="r" b="b" t="t" l="l"/>
            <a:pathLst>
              <a:path h="8527373" w="7951775">
                <a:moveTo>
                  <a:pt x="0" y="0"/>
                </a:moveTo>
                <a:lnTo>
                  <a:pt x="7951774" y="0"/>
                </a:lnTo>
                <a:lnTo>
                  <a:pt x="7951774" y="8527373"/>
                </a:lnTo>
                <a:lnTo>
                  <a:pt x="0" y="8527373"/>
                </a:lnTo>
                <a:lnTo>
                  <a:pt x="0" y="0"/>
                </a:lnTo>
                <a:close/>
              </a:path>
            </a:pathLst>
          </a:custGeom>
          <a:blipFill>
            <a:blip r:embed="rId3"/>
            <a:stretch>
              <a:fillRect l="0" t="0" r="0" b="0"/>
            </a:stretch>
          </a:blipFill>
        </p:spPr>
      </p:sp>
      <p:sp>
        <p:nvSpPr>
          <p:cNvPr name="TextBox 5" id="5"/>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74</a:t>
            </a:r>
          </a:p>
        </p:txBody>
      </p:sp>
    </p:spTree>
  </p:cSld>
  <p:clrMapOvr>
    <a:masterClrMapping/>
  </p:clrMapOvr>
  <p:transition spd="slow">
    <p:fade/>
  </p:transition>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7900840" cy="10287000"/>
          </a:xfrm>
          <a:custGeom>
            <a:avLst/>
            <a:gdLst/>
            <a:ahLst/>
            <a:cxnLst/>
            <a:rect r="r" b="b" t="t" l="l"/>
            <a:pathLst>
              <a:path h="10287000" w="7900840">
                <a:moveTo>
                  <a:pt x="0" y="0"/>
                </a:moveTo>
                <a:lnTo>
                  <a:pt x="7900840" y="0"/>
                </a:lnTo>
                <a:lnTo>
                  <a:pt x="790084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75</a:t>
            </a:r>
          </a:p>
        </p:txBody>
      </p:sp>
      <p:grpSp>
        <p:nvGrpSpPr>
          <p:cNvPr name="Group 4" id="4"/>
          <p:cNvGrpSpPr/>
          <p:nvPr/>
        </p:nvGrpSpPr>
        <p:grpSpPr>
          <a:xfrm rot="0">
            <a:off x="11107572" y="304419"/>
            <a:ext cx="6986848" cy="2495353"/>
            <a:chOff x="0" y="0"/>
            <a:chExt cx="1840158" cy="657212"/>
          </a:xfrm>
        </p:grpSpPr>
        <p:sp>
          <p:nvSpPr>
            <p:cNvPr name="Freeform 5" id="5"/>
            <p:cNvSpPr/>
            <p:nvPr/>
          </p:nvSpPr>
          <p:spPr>
            <a:xfrm flipH="false" flipV="false" rot="0">
              <a:off x="0" y="0"/>
              <a:ext cx="1840158" cy="657212"/>
            </a:xfrm>
            <a:custGeom>
              <a:avLst/>
              <a:gdLst/>
              <a:ahLst/>
              <a:cxnLst/>
              <a:rect r="r" b="b" t="t" l="l"/>
              <a:pathLst>
                <a:path h="657212" w="1840158">
                  <a:moveTo>
                    <a:pt x="57620" y="0"/>
                  </a:moveTo>
                  <a:lnTo>
                    <a:pt x="1782538" y="0"/>
                  </a:lnTo>
                  <a:cubicBezTo>
                    <a:pt x="1814360" y="0"/>
                    <a:pt x="1840158" y="25797"/>
                    <a:pt x="1840158" y="57620"/>
                  </a:cubicBezTo>
                  <a:lnTo>
                    <a:pt x="1840158" y="599593"/>
                  </a:lnTo>
                  <a:cubicBezTo>
                    <a:pt x="1840158" y="631415"/>
                    <a:pt x="1814360" y="657212"/>
                    <a:pt x="1782538" y="657212"/>
                  </a:cubicBezTo>
                  <a:lnTo>
                    <a:pt x="57620" y="657212"/>
                  </a:lnTo>
                  <a:cubicBezTo>
                    <a:pt x="25797" y="657212"/>
                    <a:pt x="0" y="631415"/>
                    <a:pt x="0" y="599593"/>
                  </a:cubicBezTo>
                  <a:lnTo>
                    <a:pt x="0" y="57620"/>
                  </a:lnTo>
                  <a:cubicBezTo>
                    <a:pt x="0" y="25797"/>
                    <a:pt x="25797" y="0"/>
                    <a:pt x="57620" y="0"/>
                  </a:cubicBezTo>
                  <a:close/>
                </a:path>
              </a:pathLst>
            </a:custGeom>
            <a:solidFill>
              <a:srgbClr val="E04146"/>
            </a:solidFill>
          </p:spPr>
        </p:sp>
        <p:sp>
          <p:nvSpPr>
            <p:cNvPr name="TextBox 6" id="6"/>
            <p:cNvSpPr txBox="true"/>
            <p:nvPr/>
          </p:nvSpPr>
          <p:spPr>
            <a:xfrm>
              <a:off x="0" y="-38100"/>
              <a:ext cx="1840158" cy="69531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1384205" y="586946"/>
            <a:ext cx="6710216" cy="2212827"/>
          </a:xfrm>
          <a:prstGeom prst="rect">
            <a:avLst/>
          </a:prstGeom>
        </p:spPr>
        <p:txBody>
          <a:bodyPr anchor="t" rtlCol="false" tIns="0" lIns="0" bIns="0" rIns="0">
            <a:spAutoFit/>
          </a:bodyPr>
          <a:lstStyle/>
          <a:p>
            <a:pPr algn="l">
              <a:lnSpc>
                <a:spcPts val="2983"/>
              </a:lnSpc>
              <a:spcBef>
                <a:spcPct val="0"/>
              </a:spcBef>
            </a:pPr>
            <a:r>
              <a:rPr lang="en-US" b="true" sz="2130">
                <a:solidFill>
                  <a:srgbClr val="000000"/>
                </a:solidFill>
                <a:latin typeface="Open Sans Bold"/>
                <a:ea typeface="Open Sans Bold"/>
                <a:cs typeface="Open Sans Bold"/>
                <a:sym typeface="Open Sans Bold"/>
              </a:rPr>
              <a:t>Déclaration des entrées et sorties de la FSM, qui est constituée</a:t>
            </a:r>
            <a:r>
              <a:rPr lang="en-US" b="true" sz="2130">
                <a:solidFill>
                  <a:srgbClr val="000000"/>
                </a:solidFill>
                <a:latin typeface="Open Sans Bold"/>
                <a:ea typeface="Open Sans Bold"/>
                <a:cs typeface="Open Sans Bold"/>
                <a:sym typeface="Open Sans Bold"/>
              </a:rPr>
              <a:t> de quatre signaux importants : data_in et data_out pour le transfert des données, ainsi que busy et done pour assurer la communication avec la FSM générale.</a:t>
            </a:r>
          </a:p>
          <a:p>
            <a:pPr algn="l">
              <a:lnSpc>
                <a:spcPts val="2983"/>
              </a:lnSpc>
              <a:spcBef>
                <a:spcPct val="0"/>
              </a:spcBef>
            </a:pPr>
          </a:p>
        </p:txBody>
      </p:sp>
      <p:sp>
        <p:nvSpPr>
          <p:cNvPr name="AutoShape 8" id="8"/>
          <p:cNvSpPr/>
          <p:nvPr/>
        </p:nvSpPr>
        <p:spPr>
          <a:xfrm>
            <a:off x="3736916" y="625046"/>
            <a:ext cx="7212561" cy="1138381"/>
          </a:xfrm>
          <a:prstGeom prst="line">
            <a:avLst/>
          </a:prstGeom>
          <a:ln cap="flat" w="38100">
            <a:solidFill>
              <a:srgbClr val="E04146"/>
            </a:solidFill>
            <a:prstDash val="solid"/>
            <a:headEnd type="triangle" len="med" w="lg"/>
            <a:tailEnd type="none" len="sm" w="sm"/>
          </a:ln>
        </p:spPr>
      </p:sp>
      <p:grpSp>
        <p:nvGrpSpPr>
          <p:cNvPr name="Group 9" id="9"/>
          <p:cNvGrpSpPr/>
          <p:nvPr/>
        </p:nvGrpSpPr>
        <p:grpSpPr>
          <a:xfrm rot="0">
            <a:off x="10689324" y="5909746"/>
            <a:ext cx="7024675" cy="1774973"/>
            <a:chOff x="0" y="0"/>
            <a:chExt cx="2022641" cy="511075"/>
          </a:xfrm>
        </p:grpSpPr>
        <p:sp>
          <p:nvSpPr>
            <p:cNvPr name="Freeform 10" id="10"/>
            <p:cNvSpPr/>
            <p:nvPr/>
          </p:nvSpPr>
          <p:spPr>
            <a:xfrm flipH="false" flipV="false" rot="0">
              <a:off x="0" y="0"/>
              <a:ext cx="2022641" cy="511075"/>
            </a:xfrm>
            <a:custGeom>
              <a:avLst/>
              <a:gdLst/>
              <a:ahLst/>
              <a:cxnLst/>
              <a:rect r="r" b="b" t="t" l="l"/>
              <a:pathLst>
                <a:path h="511075" w="2022641">
                  <a:moveTo>
                    <a:pt x="2022641" y="52901"/>
                  </a:moveTo>
                  <a:lnTo>
                    <a:pt x="2022641" y="458174"/>
                  </a:lnTo>
                  <a:cubicBezTo>
                    <a:pt x="2022641" y="472204"/>
                    <a:pt x="2017068" y="485659"/>
                    <a:pt x="2007147" y="495580"/>
                  </a:cubicBezTo>
                  <a:cubicBezTo>
                    <a:pt x="1997226" y="505501"/>
                    <a:pt x="1983771" y="511075"/>
                    <a:pt x="1969740" y="511075"/>
                  </a:cubicBezTo>
                  <a:lnTo>
                    <a:pt x="52901" y="511075"/>
                  </a:lnTo>
                  <a:cubicBezTo>
                    <a:pt x="23685" y="511075"/>
                    <a:pt x="0" y="487390"/>
                    <a:pt x="0" y="458174"/>
                  </a:cubicBezTo>
                  <a:lnTo>
                    <a:pt x="0" y="52901"/>
                  </a:lnTo>
                  <a:cubicBezTo>
                    <a:pt x="0" y="23685"/>
                    <a:pt x="23685" y="0"/>
                    <a:pt x="52901" y="0"/>
                  </a:cubicBezTo>
                  <a:lnTo>
                    <a:pt x="1969740" y="0"/>
                  </a:lnTo>
                  <a:cubicBezTo>
                    <a:pt x="1998957" y="0"/>
                    <a:pt x="2022641" y="23685"/>
                    <a:pt x="2022641" y="52901"/>
                  </a:cubicBezTo>
                  <a:close/>
                </a:path>
              </a:pathLst>
            </a:custGeom>
            <a:solidFill>
              <a:srgbClr val="FFD944"/>
            </a:solidFill>
          </p:spPr>
        </p:sp>
        <p:sp>
          <p:nvSpPr>
            <p:cNvPr name="TextBox 11" id="11"/>
            <p:cNvSpPr txBox="true"/>
            <p:nvPr/>
          </p:nvSpPr>
          <p:spPr>
            <a:xfrm>
              <a:off x="0" y="-38100"/>
              <a:ext cx="2022641" cy="54917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1003783" y="6214842"/>
            <a:ext cx="6710216" cy="1469877"/>
          </a:xfrm>
          <a:prstGeom prst="rect">
            <a:avLst/>
          </a:prstGeom>
        </p:spPr>
        <p:txBody>
          <a:bodyPr anchor="t" rtlCol="false" tIns="0" lIns="0" bIns="0" rIns="0">
            <a:spAutoFit/>
          </a:bodyPr>
          <a:lstStyle/>
          <a:p>
            <a:pPr algn="l">
              <a:lnSpc>
                <a:spcPts val="2983"/>
              </a:lnSpc>
              <a:spcBef>
                <a:spcPct val="0"/>
              </a:spcBef>
            </a:pPr>
            <a:r>
              <a:rPr lang="en-US" b="true" sz="2130">
                <a:solidFill>
                  <a:srgbClr val="000000"/>
                </a:solidFill>
                <a:latin typeface="Open Sans Bold"/>
                <a:ea typeface="Open Sans Bold"/>
                <a:cs typeface="Open Sans Bold"/>
                <a:sym typeface="Open Sans Bold"/>
              </a:rPr>
              <a:t>Déclaration des composants key_expansion et aes_roun</a:t>
            </a:r>
            <a:r>
              <a:rPr lang="en-US" b="true" sz="2130">
                <a:solidFill>
                  <a:srgbClr val="000000"/>
                </a:solidFill>
                <a:latin typeface="Open Sans Bold"/>
                <a:ea typeface="Open Sans Bold"/>
                <a:cs typeface="Open Sans Bold"/>
                <a:sym typeface="Open Sans Bold"/>
              </a:rPr>
              <a:t>d, qui constituent le cœur de l’ensemble des opérations.</a:t>
            </a:r>
          </a:p>
          <a:p>
            <a:pPr algn="l">
              <a:lnSpc>
                <a:spcPts val="2983"/>
              </a:lnSpc>
              <a:spcBef>
                <a:spcPct val="0"/>
              </a:spcBef>
            </a:pPr>
          </a:p>
        </p:txBody>
      </p:sp>
      <p:sp>
        <p:nvSpPr>
          <p:cNvPr name="AutoShape 13" id="13"/>
          <p:cNvSpPr/>
          <p:nvPr/>
        </p:nvSpPr>
        <p:spPr>
          <a:xfrm>
            <a:off x="4682338" y="5143500"/>
            <a:ext cx="5816939" cy="1527116"/>
          </a:xfrm>
          <a:prstGeom prst="line">
            <a:avLst/>
          </a:prstGeom>
          <a:ln cap="flat" w="38100">
            <a:solidFill>
              <a:srgbClr val="FFD944"/>
            </a:solidFill>
            <a:prstDash val="solid"/>
            <a:headEnd type="triangle" len="med" w="lg"/>
            <a:tailEnd type="none" len="sm" w="sm"/>
          </a:ln>
        </p:spPr>
      </p:sp>
      <p:sp>
        <p:nvSpPr>
          <p:cNvPr name="AutoShape 14" id="14"/>
          <p:cNvSpPr/>
          <p:nvPr/>
        </p:nvSpPr>
        <p:spPr>
          <a:xfrm flipV="true">
            <a:off x="6415178" y="6927270"/>
            <a:ext cx="4274147" cy="2331030"/>
          </a:xfrm>
          <a:prstGeom prst="line">
            <a:avLst/>
          </a:prstGeom>
          <a:ln cap="flat" w="38100">
            <a:solidFill>
              <a:srgbClr val="FFD944"/>
            </a:solidFill>
            <a:prstDash val="solid"/>
            <a:headEnd type="triangle" len="med" w="lg"/>
            <a:tailEnd type="none" len="sm" w="sm"/>
          </a:ln>
        </p:spPr>
      </p:sp>
    </p:spTree>
  </p:cSld>
  <p:clrMapOvr>
    <a:masterClrMapping/>
  </p:clrMapOvr>
  <p:transition spd="slow">
    <p:fade/>
  </p:transition>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648512" cy="10287000"/>
          </a:xfrm>
          <a:custGeom>
            <a:avLst/>
            <a:gdLst/>
            <a:ahLst/>
            <a:cxnLst/>
            <a:rect r="r" b="b" t="t" l="l"/>
            <a:pathLst>
              <a:path h="10287000" w="8648512">
                <a:moveTo>
                  <a:pt x="0" y="0"/>
                </a:moveTo>
                <a:lnTo>
                  <a:pt x="8648512" y="0"/>
                </a:lnTo>
                <a:lnTo>
                  <a:pt x="8648512"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76</a:t>
            </a:r>
          </a:p>
        </p:txBody>
      </p:sp>
      <p:sp>
        <p:nvSpPr>
          <p:cNvPr name="Freeform 4" id="4"/>
          <p:cNvSpPr/>
          <p:nvPr/>
        </p:nvSpPr>
        <p:spPr>
          <a:xfrm flipH="false" flipV="false" rot="0">
            <a:off x="8648512" y="0"/>
            <a:ext cx="7567922" cy="9502961"/>
          </a:xfrm>
          <a:custGeom>
            <a:avLst/>
            <a:gdLst/>
            <a:ahLst/>
            <a:cxnLst/>
            <a:rect r="r" b="b" t="t" l="l"/>
            <a:pathLst>
              <a:path h="9502961" w="7567922">
                <a:moveTo>
                  <a:pt x="0" y="0"/>
                </a:moveTo>
                <a:lnTo>
                  <a:pt x="7567923" y="0"/>
                </a:lnTo>
                <a:lnTo>
                  <a:pt x="7567923" y="9502961"/>
                </a:lnTo>
                <a:lnTo>
                  <a:pt x="0" y="9502961"/>
                </a:lnTo>
                <a:lnTo>
                  <a:pt x="0" y="0"/>
                </a:lnTo>
                <a:close/>
              </a:path>
            </a:pathLst>
          </a:custGeom>
          <a:blipFill>
            <a:blip r:embed="rId3"/>
            <a:stretch>
              <a:fillRect l="0" t="0" r="-5948" b="0"/>
            </a:stretch>
          </a:blipFill>
        </p:spPr>
      </p:sp>
      <p:sp>
        <p:nvSpPr>
          <p:cNvPr name="Freeform 5" id="5"/>
          <p:cNvSpPr/>
          <p:nvPr/>
        </p:nvSpPr>
        <p:spPr>
          <a:xfrm flipH="false" flipV="false" rot="0">
            <a:off x="8648512" y="9537118"/>
            <a:ext cx="7567922" cy="877541"/>
          </a:xfrm>
          <a:custGeom>
            <a:avLst/>
            <a:gdLst/>
            <a:ahLst/>
            <a:cxnLst/>
            <a:rect r="r" b="b" t="t" l="l"/>
            <a:pathLst>
              <a:path h="877541" w="7567922">
                <a:moveTo>
                  <a:pt x="0" y="0"/>
                </a:moveTo>
                <a:lnTo>
                  <a:pt x="7567923" y="0"/>
                </a:lnTo>
                <a:lnTo>
                  <a:pt x="7567923" y="877541"/>
                </a:lnTo>
                <a:lnTo>
                  <a:pt x="0" y="877541"/>
                </a:lnTo>
                <a:lnTo>
                  <a:pt x="0" y="0"/>
                </a:lnTo>
                <a:close/>
              </a:path>
            </a:pathLst>
          </a:custGeom>
          <a:blipFill>
            <a:blip r:embed="rId4"/>
            <a:stretch>
              <a:fillRect l="0" t="-50298" r="-5948" b="-2180"/>
            </a:stretch>
          </a:blipFill>
        </p:spPr>
      </p:sp>
    </p:spTree>
  </p:cSld>
  <p:clrMapOvr>
    <a:masterClrMapping/>
  </p:clrMapOvr>
  <p:transition spd="slow">
    <p:fade/>
  </p:transition>
</p:sld>
</file>

<file path=ppt/slides/slide7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0496939" cy="10287000"/>
          </a:xfrm>
          <a:custGeom>
            <a:avLst/>
            <a:gdLst/>
            <a:ahLst/>
            <a:cxnLst/>
            <a:rect r="r" b="b" t="t" l="l"/>
            <a:pathLst>
              <a:path h="10287000" w="10496939">
                <a:moveTo>
                  <a:pt x="0" y="0"/>
                </a:moveTo>
                <a:lnTo>
                  <a:pt x="10496939" y="0"/>
                </a:lnTo>
                <a:lnTo>
                  <a:pt x="10496939"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537254" y="0"/>
            <a:ext cx="10750746" cy="4725603"/>
          </a:xfrm>
          <a:custGeom>
            <a:avLst/>
            <a:gdLst/>
            <a:ahLst/>
            <a:cxnLst/>
            <a:rect r="r" b="b" t="t" l="l"/>
            <a:pathLst>
              <a:path h="4725603" w="10750746">
                <a:moveTo>
                  <a:pt x="0" y="0"/>
                </a:moveTo>
                <a:lnTo>
                  <a:pt x="10750746" y="0"/>
                </a:lnTo>
                <a:lnTo>
                  <a:pt x="10750746" y="4725603"/>
                </a:lnTo>
                <a:lnTo>
                  <a:pt x="0" y="4725603"/>
                </a:lnTo>
                <a:lnTo>
                  <a:pt x="0" y="0"/>
                </a:lnTo>
                <a:close/>
              </a:path>
            </a:pathLst>
          </a:custGeom>
          <a:blipFill>
            <a:blip r:embed="rId3"/>
            <a:stretch>
              <a:fillRect l="0" t="0" r="0" b="0"/>
            </a:stretch>
          </a:blipFill>
        </p:spPr>
      </p:sp>
      <p:sp>
        <p:nvSpPr>
          <p:cNvPr name="TextBox 4" id="4"/>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77</a:t>
            </a:r>
          </a:p>
        </p:txBody>
      </p:sp>
    </p:spTree>
  </p:cSld>
  <p:clrMapOvr>
    <a:masterClrMapping/>
  </p:clrMapOvr>
  <p:transition spd="slow">
    <p:fade/>
  </p:transition>
</p:sld>
</file>

<file path=ppt/slides/slide7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87000" y="83939"/>
            <a:ext cx="17714000" cy="10119122"/>
          </a:xfrm>
          <a:custGeom>
            <a:avLst/>
            <a:gdLst/>
            <a:ahLst/>
            <a:cxnLst/>
            <a:rect r="r" b="b" t="t" l="l"/>
            <a:pathLst>
              <a:path h="10119122" w="17714000">
                <a:moveTo>
                  <a:pt x="0" y="0"/>
                </a:moveTo>
                <a:lnTo>
                  <a:pt x="17714000" y="0"/>
                </a:lnTo>
                <a:lnTo>
                  <a:pt x="17714000" y="10119122"/>
                </a:lnTo>
                <a:lnTo>
                  <a:pt x="0" y="10119122"/>
                </a:lnTo>
                <a:lnTo>
                  <a:pt x="0" y="0"/>
                </a:lnTo>
                <a:close/>
              </a:path>
            </a:pathLst>
          </a:custGeom>
          <a:blipFill>
            <a:blip r:embed="rId2"/>
            <a:stretch>
              <a:fillRect l="0" t="0" r="0" b="0"/>
            </a:stretch>
          </a:blipFill>
        </p:spPr>
      </p:sp>
      <p:sp>
        <p:nvSpPr>
          <p:cNvPr name="TextBox 3" id="3"/>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78</a:t>
            </a:r>
          </a:p>
        </p:txBody>
      </p:sp>
    </p:spTree>
  </p:cSld>
  <p:clrMapOvr>
    <a:masterClrMapping/>
  </p:clrMapOvr>
  <p:transition spd="slow">
    <p:fade/>
  </p:transition>
</p:sld>
</file>

<file path=ppt/slides/slide7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8463053" y="-11046952"/>
            <a:ext cx="13962587" cy="15020546"/>
          </a:xfrm>
          <a:custGeom>
            <a:avLst/>
            <a:gdLst/>
            <a:ahLst/>
            <a:cxnLst/>
            <a:rect r="r" b="b" t="t" l="l"/>
            <a:pathLst>
              <a:path h="15020546" w="13962587">
                <a:moveTo>
                  <a:pt x="0" y="0"/>
                </a:moveTo>
                <a:lnTo>
                  <a:pt x="13962587" y="0"/>
                </a:lnTo>
                <a:lnTo>
                  <a:pt x="13962587" y="15020546"/>
                </a:lnTo>
                <a:lnTo>
                  <a:pt x="0" y="15020546"/>
                </a:lnTo>
                <a:lnTo>
                  <a:pt x="0" y="0"/>
                </a:lnTo>
                <a:close/>
              </a:path>
            </a:pathLst>
          </a:custGeom>
          <a:blipFill>
            <a:blip r:embed="rId2"/>
            <a:stretch>
              <a:fillRect l="-157" t="0" r="-157" b="0"/>
            </a:stretch>
          </a:blipFill>
        </p:spPr>
      </p:sp>
      <p:sp>
        <p:nvSpPr>
          <p:cNvPr name="Freeform 3" id="3"/>
          <p:cNvSpPr/>
          <p:nvPr/>
        </p:nvSpPr>
        <p:spPr>
          <a:xfrm flipH="false" flipV="false" rot="0">
            <a:off x="-3401205" y="6905619"/>
            <a:ext cx="13455200" cy="7922009"/>
          </a:xfrm>
          <a:custGeom>
            <a:avLst/>
            <a:gdLst/>
            <a:ahLst/>
            <a:cxnLst/>
            <a:rect r="r" b="b" t="t" l="l"/>
            <a:pathLst>
              <a:path h="7922009" w="13455200">
                <a:moveTo>
                  <a:pt x="0" y="0"/>
                </a:moveTo>
                <a:lnTo>
                  <a:pt x="13455200" y="0"/>
                </a:lnTo>
                <a:lnTo>
                  <a:pt x="13455200" y="7922009"/>
                </a:lnTo>
                <a:lnTo>
                  <a:pt x="0" y="7922009"/>
                </a:lnTo>
                <a:lnTo>
                  <a:pt x="0" y="0"/>
                </a:lnTo>
                <a:close/>
              </a:path>
            </a:pathLst>
          </a:custGeom>
          <a:blipFill>
            <a:blip r:embed="rId3"/>
            <a:stretch>
              <a:fillRect l="-18302" t="0" r="0" b="-143185"/>
            </a:stretch>
          </a:blipFill>
        </p:spPr>
      </p:sp>
      <p:sp>
        <p:nvSpPr>
          <p:cNvPr name="TextBox 4" id="4"/>
          <p:cNvSpPr txBox="true"/>
          <p:nvPr/>
        </p:nvSpPr>
        <p:spPr>
          <a:xfrm rot="0">
            <a:off x="2136933" y="4100162"/>
            <a:ext cx="14014134" cy="936670"/>
          </a:xfrm>
          <a:prstGeom prst="rect">
            <a:avLst/>
          </a:prstGeom>
        </p:spPr>
        <p:txBody>
          <a:bodyPr anchor="t" rtlCol="false" tIns="0" lIns="0" bIns="0" rIns="0">
            <a:spAutoFit/>
          </a:bodyPr>
          <a:lstStyle/>
          <a:p>
            <a:pPr algn="ctr">
              <a:lnSpc>
                <a:spcPts val="7699"/>
              </a:lnSpc>
              <a:spcBef>
                <a:spcPct val="0"/>
              </a:spcBef>
            </a:pPr>
            <a:r>
              <a:rPr lang="en-US" b="true" sz="5499">
                <a:solidFill>
                  <a:srgbClr val="FF751F"/>
                </a:solidFill>
                <a:latin typeface="Lato Bold"/>
                <a:ea typeface="Lato Bold"/>
                <a:cs typeface="Lato Bold"/>
                <a:sym typeface="Lato Bold"/>
              </a:rPr>
              <a:t>L'Unité de Contrôle Centrale : La FSM globale</a:t>
            </a:r>
          </a:p>
        </p:txBody>
      </p:sp>
      <p:sp>
        <p:nvSpPr>
          <p:cNvPr name="TextBox 5" id="5"/>
          <p:cNvSpPr txBox="true"/>
          <p:nvPr/>
        </p:nvSpPr>
        <p:spPr>
          <a:xfrm rot="0">
            <a:off x="2590800" y="5591067"/>
            <a:ext cx="13106400" cy="646431"/>
          </a:xfrm>
          <a:prstGeom prst="rect">
            <a:avLst/>
          </a:prstGeom>
        </p:spPr>
        <p:txBody>
          <a:bodyPr anchor="t" rtlCol="false" tIns="0" lIns="0" bIns="0" rIns="0">
            <a:spAutoFit/>
          </a:bodyPr>
          <a:lstStyle/>
          <a:p>
            <a:pPr algn="ctr">
              <a:lnSpc>
                <a:spcPts val="5319"/>
              </a:lnSpc>
              <a:spcBef>
                <a:spcPct val="0"/>
              </a:spcBef>
            </a:pPr>
            <a:r>
              <a:rPr lang="en-US" sz="3799">
                <a:solidFill>
                  <a:srgbClr val="FFD944"/>
                </a:solidFill>
                <a:latin typeface="Lato"/>
                <a:ea typeface="Lato"/>
                <a:cs typeface="Lato"/>
                <a:sym typeface="Lato"/>
              </a:rPr>
              <a:t>Garantir le Chiffrement des Données du Drone en Temps Réel</a:t>
            </a:r>
          </a:p>
        </p:txBody>
      </p:sp>
      <p:sp>
        <p:nvSpPr>
          <p:cNvPr name="TextBox 6" id="6"/>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79</a:t>
            </a:r>
          </a:p>
        </p:txBody>
      </p:sp>
      <p:sp>
        <p:nvSpPr>
          <p:cNvPr name="Freeform 7" id="7"/>
          <p:cNvSpPr/>
          <p:nvPr/>
        </p:nvSpPr>
        <p:spPr>
          <a:xfrm flipH="false" flipV="false" rot="10361884">
            <a:off x="10824962" y="6828201"/>
            <a:ext cx="9744477" cy="7040385"/>
          </a:xfrm>
          <a:custGeom>
            <a:avLst/>
            <a:gdLst/>
            <a:ahLst/>
            <a:cxnLst/>
            <a:rect r="r" b="b" t="t" l="l"/>
            <a:pathLst>
              <a:path h="7040385" w="9744477">
                <a:moveTo>
                  <a:pt x="0" y="0"/>
                </a:moveTo>
                <a:lnTo>
                  <a:pt x="9744476" y="0"/>
                </a:lnTo>
                <a:lnTo>
                  <a:pt x="9744476" y="7040384"/>
                </a:lnTo>
                <a:lnTo>
                  <a:pt x="0" y="7040384"/>
                </a:lnTo>
                <a:lnTo>
                  <a:pt x="0" y="0"/>
                </a:lnTo>
                <a:close/>
              </a:path>
            </a:pathLst>
          </a:custGeom>
          <a:blipFill>
            <a:blip r:embed="rId4"/>
            <a:stretch>
              <a:fillRect l="0" t="0" r="0" b="0"/>
            </a:stretch>
          </a:blipFill>
        </p:spPr>
      </p:sp>
      <p:sp>
        <p:nvSpPr>
          <p:cNvPr name="Freeform 8" id="8"/>
          <p:cNvSpPr/>
          <p:nvPr/>
        </p:nvSpPr>
        <p:spPr>
          <a:xfrm flipH="false" flipV="false" rot="10361884">
            <a:off x="-4872238" y="-4129673"/>
            <a:ext cx="9744477" cy="7040385"/>
          </a:xfrm>
          <a:custGeom>
            <a:avLst/>
            <a:gdLst/>
            <a:ahLst/>
            <a:cxnLst/>
            <a:rect r="r" b="b" t="t" l="l"/>
            <a:pathLst>
              <a:path h="7040385" w="9744477">
                <a:moveTo>
                  <a:pt x="0" y="0"/>
                </a:moveTo>
                <a:lnTo>
                  <a:pt x="9744476" y="0"/>
                </a:lnTo>
                <a:lnTo>
                  <a:pt x="9744476" y="7040385"/>
                </a:lnTo>
                <a:lnTo>
                  <a:pt x="0" y="7040385"/>
                </a:lnTo>
                <a:lnTo>
                  <a:pt x="0" y="0"/>
                </a:lnTo>
                <a:close/>
              </a:path>
            </a:pathLst>
          </a:custGeom>
          <a:blipFill>
            <a:blip r:embed="rId4"/>
            <a:stretch>
              <a:fillRect l="0" t="0" r="0" b="0"/>
            </a:stretch>
          </a:blipFill>
        </p:spPr>
      </p:sp>
    </p:spTree>
  </p:cSld>
  <p:clrMapOvr>
    <a:masterClrMapping/>
  </p:clrMapOvr>
  <p:transition spd="slow">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568626" y="4532792"/>
            <a:ext cx="7346799" cy="3440468"/>
          </a:xfrm>
          <a:custGeom>
            <a:avLst/>
            <a:gdLst/>
            <a:ahLst/>
            <a:cxnLst/>
            <a:rect r="r" b="b" t="t" l="l"/>
            <a:pathLst>
              <a:path h="3440468" w="7346799">
                <a:moveTo>
                  <a:pt x="0" y="0"/>
                </a:moveTo>
                <a:lnTo>
                  <a:pt x="7346799" y="0"/>
                </a:lnTo>
                <a:lnTo>
                  <a:pt x="7346799" y="3440468"/>
                </a:lnTo>
                <a:lnTo>
                  <a:pt x="0" y="3440468"/>
                </a:lnTo>
                <a:lnTo>
                  <a:pt x="0" y="0"/>
                </a:lnTo>
                <a:close/>
              </a:path>
            </a:pathLst>
          </a:custGeom>
          <a:blipFill>
            <a:blip r:embed="rId2"/>
            <a:stretch>
              <a:fillRect l="-1252" t="0" r="0" b="0"/>
            </a:stretch>
          </a:blipFill>
        </p:spPr>
      </p:sp>
      <p:sp>
        <p:nvSpPr>
          <p:cNvPr name="AutoShape 3" id="3"/>
          <p:cNvSpPr/>
          <p:nvPr/>
        </p:nvSpPr>
        <p:spPr>
          <a:xfrm>
            <a:off x="8942865" y="3079403"/>
            <a:ext cx="1625761" cy="2109009"/>
          </a:xfrm>
          <a:prstGeom prst="line">
            <a:avLst/>
          </a:prstGeom>
          <a:ln cap="flat" w="38100">
            <a:solidFill>
              <a:srgbClr val="993CA6"/>
            </a:solidFill>
            <a:prstDash val="solid"/>
            <a:headEnd type="none" len="sm" w="sm"/>
            <a:tailEnd type="arrow" len="sm" w="med"/>
          </a:ln>
        </p:spPr>
      </p:sp>
      <p:grpSp>
        <p:nvGrpSpPr>
          <p:cNvPr name="Group 4" id="4"/>
          <p:cNvGrpSpPr/>
          <p:nvPr/>
        </p:nvGrpSpPr>
        <p:grpSpPr>
          <a:xfrm rot="0">
            <a:off x="1283656" y="2617513"/>
            <a:ext cx="7723855" cy="1543050"/>
            <a:chOff x="0" y="0"/>
            <a:chExt cx="2034266" cy="406400"/>
          </a:xfrm>
        </p:grpSpPr>
        <p:sp>
          <p:nvSpPr>
            <p:cNvPr name="Freeform 5" id="5"/>
            <p:cNvSpPr/>
            <p:nvPr/>
          </p:nvSpPr>
          <p:spPr>
            <a:xfrm flipH="false" flipV="false" rot="0">
              <a:off x="0" y="0"/>
              <a:ext cx="2034266" cy="406400"/>
            </a:xfrm>
            <a:custGeom>
              <a:avLst/>
              <a:gdLst/>
              <a:ahLst/>
              <a:cxnLst/>
              <a:rect r="r" b="b" t="t" l="l"/>
              <a:pathLst>
                <a:path h="406400" w="2034266">
                  <a:moveTo>
                    <a:pt x="1831066" y="0"/>
                  </a:moveTo>
                  <a:cubicBezTo>
                    <a:pt x="1943291" y="0"/>
                    <a:pt x="2034266" y="90976"/>
                    <a:pt x="2034266" y="203200"/>
                  </a:cubicBezTo>
                  <a:cubicBezTo>
                    <a:pt x="2034266" y="315424"/>
                    <a:pt x="1943291" y="406400"/>
                    <a:pt x="1831066" y="406400"/>
                  </a:cubicBezTo>
                  <a:lnTo>
                    <a:pt x="203200" y="406400"/>
                  </a:lnTo>
                  <a:cubicBezTo>
                    <a:pt x="90976" y="406400"/>
                    <a:pt x="0" y="315424"/>
                    <a:pt x="0" y="203200"/>
                  </a:cubicBezTo>
                  <a:cubicBezTo>
                    <a:pt x="0" y="90976"/>
                    <a:pt x="90976" y="0"/>
                    <a:pt x="203200" y="0"/>
                  </a:cubicBezTo>
                  <a:close/>
                </a:path>
              </a:pathLst>
            </a:custGeom>
            <a:solidFill>
              <a:srgbClr val="B56FBF"/>
            </a:solidFill>
          </p:spPr>
        </p:sp>
        <p:sp>
          <p:nvSpPr>
            <p:cNvPr name="TextBox 6" id="6"/>
            <p:cNvSpPr txBox="true"/>
            <p:nvPr/>
          </p:nvSpPr>
          <p:spPr>
            <a:xfrm>
              <a:off x="0" y="-38100"/>
              <a:ext cx="2034266" cy="444500"/>
            </a:xfrm>
            <a:prstGeom prst="rect">
              <a:avLst/>
            </a:prstGeom>
          </p:spPr>
          <p:txBody>
            <a:bodyPr anchor="ctr" rtlCol="false" tIns="50800" lIns="50800" bIns="50800" rIns="50800"/>
            <a:lstStyle/>
            <a:p>
              <a:pPr algn="ctr">
                <a:lnSpc>
                  <a:spcPts val="2659"/>
                </a:lnSpc>
              </a:pPr>
              <a:r>
                <a:rPr lang="en-US" sz="1899" b="true">
                  <a:solidFill>
                    <a:srgbClr val="000000"/>
                  </a:solidFill>
                  <a:latin typeface="Canva Sans Bold"/>
                  <a:ea typeface="Canva Sans Bold"/>
                  <a:cs typeface="Canva Sans Bold"/>
                  <a:sym typeface="Canva Sans Bold"/>
                </a:rPr>
                <a:t>Generics :</a:t>
              </a:r>
            </a:p>
            <a:p>
              <a:pPr algn="ctr">
                <a:lnSpc>
                  <a:spcPts val="2659"/>
                </a:lnSpc>
              </a:pPr>
              <a:r>
                <a:rPr lang="en-US" sz="1899" b="true">
                  <a:solidFill>
                    <a:srgbClr val="000000"/>
                  </a:solidFill>
                  <a:latin typeface="Canva Sans Bold"/>
                  <a:ea typeface="Canva Sans Bold"/>
                  <a:cs typeface="Canva Sans Bold"/>
                  <a:sym typeface="Canva Sans Bold"/>
                </a:rPr>
                <a:t>DATA_WIDTH</a:t>
              </a:r>
              <a:r>
                <a:rPr lang="en-US" sz="1899">
                  <a:solidFill>
                    <a:srgbClr val="000000"/>
                  </a:solidFill>
                  <a:latin typeface="Canva Sans"/>
                  <a:ea typeface="Canva Sans"/>
                  <a:cs typeface="Canva Sans"/>
                  <a:sym typeface="Canva Sans"/>
                </a:rPr>
                <a:t> → taille de chaque bloc de données (8 bits ici).</a:t>
              </a:r>
            </a:p>
            <a:p>
              <a:pPr algn="ctr">
                <a:lnSpc>
                  <a:spcPts val="2659"/>
                </a:lnSpc>
              </a:pPr>
              <a:r>
                <a:rPr lang="en-US" sz="1899" b="true">
                  <a:solidFill>
                    <a:srgbClr val="000000"/>
                  </a:solidFill>
                  <a:latin typeface="Canva Sans Bold"/>
                  <a:ea typeface="Canva Sans Bold"/>
                  <a:cs typeface="Canva Sans Bold"/>
                  <a:sym typeface="Canva Sans Bold"/>
                </a:rPr>
                <a:t>DEPTH </a:t>
              </a:r>
              <a:r>
                <a:rPr lang="en-US" sz="1899">
                  <a:solidFill>
                    <a:srgbClr val="000000"/>
                  </a:solidFill>
                  <a:latin typeface="Canva Sans"/>
                  <a:ea typeface="Canva Sans"/>
                  <a:cs typeface="Canva Sans"/>
                  <a:sym typeface="Canva Sans"/>
                </a:rPr>
                <a:t>→ nombre de blocs stockés dans le FIFO (4 ici).</a:t>
              </a:r>
            </a:p>
            <a:p>
              <a:pPr algn="ctr">
                <a:lnSpc>
                  <a:spcPts val="2659"/>
                </a:lnSpc>
                <a:spcBef>
                  <a:spcPct val="0"/>
                </a:spcBef>
              </a:pPr>
            </a:p>
          </p:txBody>
        </p:sp>
      </p:grpSp>
      <p:grpSp>
        <p:nvGrpSpPr>
          <p:cNvPr name="Group 7" id="7"/>
          <p:cNvGrpSpPr/>
          <p:nvPr/>
        </p:nvGrpSpPr>
        <p:grpSpPr>
          <a:xfrm rot="0">
            <a:off x="1283656" y="5543233"/>
            <a:ext cx="6769585" cy="3448996"/>
            <a:chOff x="0" y="0"/>
            <a:chExt cx="1782936" cy="908378"/>
          </a:xfrm>
        </p:grpSpPr>
        <p:sp>
          <p:nvSpPr>
            <p:cNvPr name="Freeform 8" id="8"/>
            <p:cNvSpPr/>
            <p:nvPr/>
          </p:nvSpPr>
          <p:spPr>
            <a:xfrm flipH="false" flipV="false" rot="0">
              <a:off x="0" y="0"/>
              <a:ext cx="1782936" cy="908378"/>
            </a:xfrm>
            <a:custGeom>
              <a:avLst/>
              <a:gdLst/>
              <a:ahLst/>
              <a:cxnLst/>
              <a:rect r="r" b="b" t="t" l="l"/>
              <a:pathLst>
                <a:path h="908378" w="1782936">
                  <a:moveTo>
                    <a:pt x="1579736" y="0"/>
                  </a:moveTo>
                  <a:cubicBezTo>
                    <a:pt x="1691960" y="0"/>
                    <a:pt x="1782936" y="203347"/>
                    <a:pt x="1782936" y="454189"/>
                  </a:cubicBezTo>
                  <a:cubicBezTo>
                    <a:pt x="1782936" y="705030"/>
                    <a:pt x="1691960" y="908378"/>
                    <a:pt x="1579736" y="908378"/>
                  </a:cubicBezTo>
                  <a:lnTo>
                    <a:pt x="203200" y="908378"/>
                  </a:lnTo>
                  <a:cubicBezTo>
                    <a:pt x="90976" y="908378"/>
                    <a:pt x="0" y="705030"/>
                    <a:pt x="0" y="454189"/>
                  </a:cubicBezTo>
                  <a:cubicBezTo>
                    <a:pt x="0" y="203347"/>
                    <a:pt x="90976" y="0"/>
                    <a:pt x="203200" y="0"/>
                  </a:cubicBezTo>
                  <a:close/>
                </a:path>
              </a:pathLst>
            </a:custGeom>
            <a:solidFill>
              <a:srgbClr val="B3DFAF"/>
            </a:solidFill>
          </p:spPr>
        </p:sp>
        <p:sp>
          <p:nvSpPr>
            <p:cNvPr name="TextBox 9" id="9"/>
            <p:cNvSpPr txBox="true"/>
            <p:nvPr/>
          </p:nvSpPr>
          <p:spPr>
            <a:xfrm>
              <a:off x="0" y="-38100"/>
              <a:ext cx="1782936" cy="946478"/>
            </a:xfrm>
            <a:prstGeom prst="rect">
              <a:avLst/>
            </a:prstGeom>
          </p:spPr>
          <p:txBody>
            <a:bodyPr anchor="ctr" rtlCol="false" tIns="50800" lIns="50800" bIns="50800" rIns="50800"/>
            <a:lstStyle/>
            <a:p>
              <a:pPr algn="ctr">
                <a:lnSpc>
                  <a:spcPts val="2659"/>
                </a:lnSpc>
              </a:pPr>
              <a:r>
                <a:rPr lang="en-US" sz="1899" b="true">
                  <a:solidFill>
                    <a:srgbClr val="000000"/>
                  </a:solidFill>
                  <a:latin typeface="Canva Sans Bold"/>
                  <a:ea typeface="Canva Sans Bold"/>
                  <a:cs typeface="Canva Sans Bold"/>
                  <a:sym typeface="Canva Sans Bold"/>
                </a:rPr>
                <a:t>Ports :</a:t>
              </a:r>
            </a:p>
            <a:p>
              <a:pPr algn="ctr">
                <a:lnSpc>
                  <a:spcPts val="2659"/>
                </a:lnSpc>
              </a:pPr>
              <a:r>
                <a:rPr lang="en-US" sz="1899" b="true">
                  <a:solidFill>
                    <a:srgbClr val="000000"/>
                  </a:solidFill>
                  <a:latin typeface="Canva Sans Bold"/>
                  <a:ea typeface="Canva Sans Bold"/>
                  <a:cs typeface="Canva Sans Bold"/>
                  <a:sym typeface="Canva Sans Bold"/>
                </a:rPr>
                <a:t>clk</a:t>
              </a:r>
              <a:r>
                <a:rPr lang="en-US" sz="1899">
                  <a:solidFill>
                    <a:srgbClr val="000000"/>
                  </a:solidFill>
                  <a:latin typeface="Canva Sans"/>
                  <a:ea typeface="Canva Sans"/>
                  <a:cs typeface="Canva Sans"/>
                  <a:sym typeface="Canva Sans"/>
                </a:rPr>
                <a:t> → horloge du FIFO</a:t>
              </a:r>
            </a:p>
            <a:p>
              <a:pPr algn="ctr">
                <a:lnSpc>
                  <a:spcPts val="2659"/>
                </a:lnSpc>
              </a:pPr>
              <a:r>
                <a:rPr lang="en-US" sz="1899" b="true">
                  <a:solidFill>
                    <a:srgbClr val="000000"/>
                  </a:solidFill>
                  <a:latin typeface="Canva Sans Bold"/>
                  <a:ea typeface="Canva Sans Bold"/>
                  <a:cs typeface="Canva Sans Bold"/>
                  <a:sym typeface="Canva Sans Bold"/>
                </a:rPr>
                <a:t>rst</a:t>
              </a:r>
              <a:r>
                <a:rPr lang="en-US" sz="1899">
                  <a:solidFill>
                    <a:srgbClr val="000000"/>
                  </a:solidFill>
                  <a:latin typeface="Canva Sans"/>
                  <a:ea typeface="Canva Sans"/>
                  <a:cs typeface="Canva Sans"/>
                  <a:sym typeface="Canva Sans"/>
                </a:rPr>
                <a:t> → reset, remet le FIFO à zéro</a:t>
              </a:r>
            </a:p>
            <a:p>
              <a:pPr algn="ctr">
                <a:lnSpc>
                  <a:spcPts val="2659"/>
                </a:lnSpc>
              </a:pPr>
              <a:r>
                <a:rPr lang="en-US" sz="1899" b="true">
                  <a:solidFill>
                    <a:srgbClr val="000000"/>
                  </a:solidFill>
                  <a:latin typeface="Canva Sans Bold"/>
                  <a:ea typeface="Canva Sans Bold"/>
                  <a:cs typeface="Canva Sans Bold"/>
                  <a:sym typeface="Canva Sans Bold"/>
                </a:rPr>
                <a:t>write_en </a:t>
              </a:r>
              <a:r>
                <a:rPr lang="en-US" sz="1899">
                  <a:solidFill>
                    <a:srgbClr val="000000"/>
                  </a:solidFill>
                  <a:latin typeface="Canva Sans"/>
                  <a:ea typeface="Canva Sans"/>
                  <a:cs typeface="Canva Sans"/>
                  <a:sym typeface="Canva Sans"/>
                </a:rPr>
                <a:t>→ active l’écriture dans le FIFO</a:t>
              </a:r>
            </a:p>
            <a:p>
              <a:pPr algn="ctr">
                <a:lnSpc>
                  <a:spcPts val="2659"/>
                </a:lnSpc>
              </a:pPr>
              <a:r>
                <a:rPr lang="en-US" sz="1899" b="true">
                  <a:solidFill>
                    <a:srgbClr val="000000"/>
                  </a:solidFill>
                  <a:latin typeface="Canva Sans Bold"/>
                  <a:ea typeface="Canva Sans Bold"/>
                  <a:cs typeface="Canva Sans Bold"/>
                  <a:sym typeface="Canva Sans Bold"/>
                </a:rPr>
                <a:t>read_en</a:t>
              </a:r>
              <a:r>
                <a:rPr lang="en-US" sz="1899">
                  <a:solidFill>
                    <a:srgbClr val="000000"/>
                  </a:solidFill>
                  <a:latin typeface="Canva Sans"/>
                  <a:ea typeface="Canva Sans"/>
                  <a:cs typeface="Canva Sans"/>
                  <a:sym typeface="Canva Sans"/>
                </a:rPr>
                <a:t> → active la lecture depuis le FIFO</a:t>
              </a:r>
            </a:p>
            <a:p>
              <a:pPr algn="ctr">
                <a:lnSpc>
                  <a:spcPts val="2659"/>
                </a:lnSpc>
              </a:pPr>
              <a:r>
                <a:rPr lang="en-US" sz="1899" b="true">
                  <a:solidFill>
                    <a:srgbClr val="000000"/>
                  </a:solidFill>
                  <a:latin typeface="Canva Sans Bold"/>
                  <a:ea typeface="Canva Sans Bold"/>
                  <a:cs typeface="Canva Sans Bold"/>
                  <a:sym typeface="Canva Sans Bold"/>
                </a:rPr>
                <a:t>data_in</a:t>
              </a:r>
              <a:r>
                <a:rPr lang="en-US" sz="1899">
                  <a:solidFill>
                    <a:srgbClr val="000000"/>
                  </a:solidFill>
                  <a:latin typeface="Canva Sans"/>
                  <a:ea typeface="Canva Sans"/>
                  <a:cs typeface="Canva Sans"/>
                  <a:sym typeface="Canva Sans"/>
                </a:rPr>
                <a:t> → données entrantes</a:t>
              </a:r>
            </a:p>
            <a:p>
              <a:pPr algn="ctr">
                <a:lnSpc>
                  <a:spcPts val="2659"/>
                </a:lnSpc>
              </a:pPr>
              <a:r>
                <a:rPr lang="en-US" sz="1899" b="true">
                  <a:solidFill>
                    <a:srgbClr val="000000"/>
                  </a:solidFill>
                  <a:latin typeface="Canva Sans Bold"/>
                  <a:ea typeface="Canva Sans Bold"/>
                  <a:cs typeface="Canva Sans Bold"/>
                  <a:sym typeface="Canva Sans Bold"/>
                </a:rPr>
                <a:t>data_ou</a:t>
              </a:r>
              <a:r>
                <a:rPr lang="en-US" sz="1899">
                  <a:solidFill>
                    <a:srgbClr val="000000"/>
                  </a:solidFill>
                  <a:latin typeface="Canva Sans"/>
                  <a:ea typeface="Canva Sans"/>
                  <a:cs typeface="Canva Sans"/>
                  <a:sym typeface="Canva Sans"/>
                </a:rPr>
                <a:t>t → données sorties</a:t>
              </a:r>
            </a:p>
            <a:p>
              <a:pPr algn="ctr">
                <a:lnSpc>
                  <a:spcPts val="2659"/>
                </a:lnSpc>
              </a:pPr>
              <a:r>
                <a:rPr lang="en-US" sz="1899" b="true">
                  <a:solidFill>
                    <a:srgbClr val="000000"/>
                  </a:solidFill>
                  <a:latin typeface="Canva Sans Bold"/>
                  <a:ea typeface="Canva Sans Bold"/>
                  <a:cs typeface="Canva Sans Bold"/>
                  <a:sym typeface="Canva Sans Bold"/>
                </a:rPr>
                <a:t>full</a:t>
              </a:r>
              <a:r>
                <a:rPr lang="en-US" sz="1899">
                  <a:solidFill>
                    <a:srgbClr val="000000"/>
                  </a:solidFill>
                  <a:latin typeface="Canva Sans"/>
                  <a:ea typeface="Canva Sans"/>
                  <a:cs typeface="Canva Sans"/>
                  <a:sym typeface="Canva Sans"/>
                </a:rPr>
                <a:t> → indique que le FIFO est plein</a:t>
              </a:r>
            </a:p>
            <a:p>
              <a:pPr algn="ctr">
                <a:lnSpc>
                  <a:spcPts val="2659"/>
                </a:lnSpc>
              </a:pPr>
              <a:r>
                <a:rPr lang="en-US" sz="1899" b="true">
                  <a:solidFill>
                    <a:srgbClr val="000000"/>
                  </a:solidFill>
                  <a:latin typeface="Canva Sans Bold"/>
                  <a:ea typeface="Canva Sans Bold"/>
                  <a:cs typeface="Canva Sans Bold"/>
                  <a:sym typeface="Canva Sans Bold"/>
                </a:rPr>
                <a:t>empty</a:t>
              </a:r>
              <a:r>
                <a:rPr lang="en-US" sz="1899">
                  <a:solidFill>
                    <a:srgbClr val="000000"/>
                  </a:solidFill>
                  <a:latin typeface="Canva Sans"/>
                  <a:ea typeface="Canva Sans"/>
                  <a:cs typeface="Canva Sans"/>
                  <a:sym typeface="Canva Sans"/>
                </a:rPr>
                <a:t> → indique que le FIFO est vide</a:t>
              </a:r>
            </a:p>
            <a:p>
              <a:pPr algn="ctr">
                <a:lnSpc>
                  <a:spcPts val="2659"/>
                </a:lnSpc>
                <a:spcBef>
                  <a:spcPct val="0"/>
                </a:spcBef>
              </a:pPr>
            </a:p>
          </p:txBody>
        </p:sp>
      </p:grpSp>
      <p:sp>
        <p:nvSpPr>
          <p:cNvPr name="TextBox 10" id="10"/>
          <p:cNvSpPr txBox="true"/>
          <p:nvPr/>
        </p:nvSpPr>
        <p:spPr>
          <a:xfrm rot="0">
            <a:off x="5145584" y="524192"/>
            <a:ext cx="7996833" cy="875666"/>
          </a:xfrm>
          <a:prstGeom prst="rect">
            <a:avLst/>
          </a:prstGeom>
        </p:spPr>
        <p:txBody>
          <a:bodyPr anchor="t" rtlCol="false" tIns="0" lIns="0" bIns="0" rIns="0">
            <a:spAutoFit/>
          </a:bodyPr>
          <a:lstStyle/>
          <a:p>
            <a:pPr algn="ctr">
              <a:lnSpc>
                <a:spcPts val="6859"/>
              </a:lnSpc>
              <a:spcBef>
                <a:spcPct val="0"/>
              </a:spcBef>
            </a:pPr>
            <a:r>
              <a:rPr lang="en-US" b="true" sz="4899">
                <a:solidFill>
                  <a:srgbClr val="FF9F29"/>
                </a:solidFill>
                <a:latin typeface="Poppins Bold"/>
                <a:ea typeface="Poppins Bold"/>
                <a:cs typeface="Poppins Bold"/>
                <a:sym typeface="Poppins Bold"/>
              </a:rPr>
              <a:t>DÉCLARATION DE L’ENTITÉ</a:t>
            </a:r>
          </a:p>
        </p:txBody>
      </p:sp>
      <p:sp>
        <p:nvSpPr>
          <p:cNvPr name="TextBox 11" id="11"/>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8</a:t>
            </a:r>
          </a:p>
        </p:txBody>
      </p:sp>
      <p:sp>
        <p:nvSpPr>
          <p:cNvPr name="AutoShape 12" id="12"/>
          <p:cNvSpPr/>
          <p:nvPr/>
        </p:nvSpPr>
        <p:spPr>
          <a:xfrm flipV="true">
            <a:off x="8039352" y="6606385"/>
            <a:ext cx="2529274" cy="333923"/>
          </a:xfrm>
          <a:prstGeom prst="line">
            <a:avLst/>
          </a:prstGeom>
          <a:ln cap="flat" w="38100">
            <a:solidFill>
              <a:srgbClr val="B3DFAF"/>
            </a:solidFill>
            <a:prstDash val="solid"/>
            <a:headEnd type="none" len="sm" w="sm"/>
            <a:tailEnd type="arrow" len="sm" w="med"/>
          </a:ln>
        </p:spPr>
      </p:sp>
    </p:spTree>
  </p:cSld>
  <p:clrMapOvr>
    <a:masterClrMapping/>
  </p:clrMapOvr>
  <p:transition spd="slow">
    <p:fade/>
  </p:transition>
</p:sld>
</file>

<file path=ppt/slides/slide8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879376" y="650886"/>
            <a:ext cx="6548297" cy="679428"/>
          </a:xfrm>
          <a:prstGeom prst="rect">
            <a:avLst/>
          </a:prstGeom>
        </p:spPr>
        <p:txBody>
          <a:bodyPr anchor="t" rtlCol="false" tIns="0" lIns="0" bIns="0" rIns="0">
            <a:spAutoFit/>
          </a:bodyPr>
          <a:lstStyle/>
          <a:p>
            <a:pPr algn="ctr">
              <a:lnSpc>
                <a:spcPts val="5599"/>
              </a:lnSpc>
              <a:spcBef>
                <a:spcPct val="0"/>
              </a:spcBef>
            </a:pPr>
            <a:r>
              <a:rPr lang="en-US" b="true" sz="3999">
                <a:solidFill>
                  <a:srgbClr val="FF751F"/>
                </a:solidFill>
                <a:latin typeface="Lato Bold"/>
                <a:ea typeface="Lato Bold"/>
                <a:cs typeface="Lato Bold"/>
                <a:sym typeface="Lato Bold"/>
              </a:rPr>
              <a:t>La FSM : Le Chef d'Orchestre</a:t>
            </a:r>
          </a:p>
        </p:txBody>
      </p:sp>
      <p:sp>
        <p:nvSpPr>
          <p:cNvPr name="TextBox 3" id="3"/>
          <p:cNvSpPr txBox="true"/>
          <p:nvPr/>
        </p:nvSpPr>
        <p:spPr>
          <a:xfrm rot="0">
            <a:off x="1066800" y="1987376"/>
            <a:ext cx="16230600" cy="6737530"/>
          </a:xfrm>
          <a:prstGeom prst="rect">
            <a:avLst/>
          </a:prstGeom>
        </p:spPr>
        <p:txBody>
          <a:bodyPr anchor="t" rtlCol="false" tIns="0" lIns="0" bIns="0" rIns="0">
            <a:spAutoFit/>
          </a:bodyPr>
          <a:lstStyle/>
          <a:p>
            <a:pPr algn="l">
              <a:lnSpc>
                <a:spcPts val="4900"/>
              </a:lnSpc>
              <a:spcBef>
                <a:spcPct val="0"/>
              </a:spcBef>
            </a:pPr>
            <a:r>
              <a:rPr lang="en-US" sz="3500">
                <a:solidFill>
                  <a:srgbClr val="FF751F"/>
                </a:solidFill>
                <a:latin typeface="Lato"/>
                <a:ea typeface="Lato"/>
                <a:cs typeface="Lato"/>
                <a:sym typeface="Lato"/>
              </a:rPr>
              <a:t>Rôle de la FSM :</a:t>
            </a:r>
          </a:p>
          <a:p>
            <a:pPr algn="l">
              <a:lnSpc>
                <a:spcPts val="4900"/>
              </a:lnSpc>
              <a:spcBef>
                <a:spcPct val="0"/>
              </a:spcBef>
            </a:pPr>
          </a:p>
          <a:p>
            <a:pPr algn="l">
              <a:lnSpc>
                <a:spcPts val="4200"/>
              </a:lnSpc>
              <a:spcBef>
                <a:spcPct val="0"/>
              </a:spcBef>
            </a:pPr>
            <a:r>
              <a:rPr lang="en-US" sz="3000">
                <a:solidFill>
                  <a:srgbClr val="FFFFFF"/>
                </a:solidFill>
                <a:latin typeface="Lato"/>
                <a:ea typeface="Lato"/>
                <a:cs typeface="Lato"/>
                <a:sym typeface="Lato"/>
              </a:rPr>
              <a:t>La FSM est vitale pour garantir le bon déroulement du processus :</a:t>
            </a:r>
          </a:p>
          <a:p>
            <a:pPr algn="l">
              <a:lnSpc>
                <a:spcPts val="4200"/>
              </a:lnSpc>
              <a:spcBef>
                <a:spcPct val="0"/>
              </a:spcBef>
            </a:pPr>
            <a:r>
              <a:rPr lang="en-US" sz="3000">
                <a:solidFill>
                  <a:srgbClr val="FFD944"/>
                </a:solidFill>
                <a:latin typeface="Lato"/>
                <a:ea typeface="Lato"/>
                <a:cs typeface="Lato"/>
                <a:sym typeface="Lato"/>
              </a:rPr>
              <a:t>1. Respect de l'Ordre</a:t>
            </a:r>
            <a:r>
              <a:rPr lang="en-US" sz="3000">
                <a:solidFill>
                  <a:srgbClr val="FFFFFF"/>
                </a:solidFill>
                <a:latin typeface="Lato"/>
                <a:ea typeface="Lato"/>
                <a:cs typeface="Lato"/>
                <a:sym typeface="Lato"/>
              </a:rPr>
              <a:t> :  Attendre Donnée →  Clé  → Chiffrement → Envoi.</a:t>
            </a:r>
          </a:p>
          <a:p>
            <a:pPr algn="l">
              <a:lnSpc>
                <a:spcPts val="4200"/>
              </a:lnSpc>
              <a:spcBef>
                <a:spcPct val="0"/>
              </a:spcBef>
            </a:pPr>
            <a:r>
              <a:rPr lang="en-US" sz="3000">
                <a:solidFill>
                  <a:srgbClr val="FFD944"/>
                </a:solidFill>
                <a:latin typeface="Lato"/>
                <a:ea typeface="Lato"/>
                <a:cs typeface="Lato"/>
                <a:sym typeface="Lato"/>
              </a:rPr>
              <a:t>2. Gestion de l'Attente</a:t>
            </a:r>
            <a:r>
              <a:rPr lang="en-US" sz="3000">
                <a:solidFill>
                  <a:srgbClr val="FFFFFF"/>
                </a:solidFill>
                <a:latin typeface="Lato"/>
                <a:ea typeface="Lato"/>
                <a:cs typeface="Lato"/>
                <a:sym typeface="Lato"/>
              </a:rPr>
              <a:t> : Attendre les signaux done avant de passer aux étapes suivantes.</a:t>
            </a:r>
          </a:p>
          <a:p>
            <a:pPr algn="l">
              <a:lnSpc>
                <a:spcPts val="4200"/>
              </a:lnSpc>
              <a:spcBef>
                <a:spcPct val="0"/>
              </a:spcBef>
            </a:pPr>
            <a:r>
              <a:rPr lang="en-US" sz="3000">
                <a:solidFill>
                  <a:srgbClr val="FFD944"/>
                </a:solidFill>
                <a:latin typeface="Lato"/>
                <a:ea typeface="Lato"/>
                <a:cs typeface="Lato"/>
                <a:sym typeface="Lato"/>
              </a:rPr>
              <a:t>3. Vérification des Conditions </a:t>
            </a:r>
            <a:r>
              <a:rPr lang="en-US" sz="3000">
                <a:solidFill>
                  <a:srgbClr val="FFFFFF"/>
                </a:solidFill>
                <a:latin typeface="Lato"/>
                <a:ea typeface="Lato"/>
                <a:cs typeface="Lato"/>
                <a:sym typeface="Lato"/>
              </a:rPr>
              <a:t>: Vérifier les signaux ready ou valid des autres modules.</a:t>
            </a:r>
          </a:p>
          <a:p>
            <a:pPr algn="l">
              <a:lnSpc>
                <a:spcPts val="4200"/>
              </a:lnSpc>
              <a:spcBef>
                <a:spcPct val="0"/>
              </a:spcBef>
            </a:pPr>
          </a:p>
          <a:p>
            <a:pPr algn="l">
              <a:lnSpc>
                <a:spcPts val="4900"/>
              </a:lnSpc>
              <a:spcBef>
                <a:spcPct val="0"/>
              </a:spcBef>
            </a:pPr>
            <a:r>
              <a:rPr lang="en-US" sz="3500">
                <a:solidFill>
                  <a:srgbClr val="FF751F"/>
                </a:solidFill>
                <a:latin typeface="Lato"/>
                <a:ea typeface="Lato"/>
                <a:cs typeface="Lato"/>
                <a:sym typeface="Lato"/>
              </a:rPr>
              <a:t>Les Modules :</a:t>
            </a:r>
          </a:p>
          <a:p>
            <a:pPr algn="l">
              <a:lnSpc>
                <a:spcPts val="4900"/>
              </a:lnSpc>
              <a:spcBef>
                <a:spcPct val="0"/>
              </a:spcBef>
            </a:pPr>
          </a:p>
          <a:p>
            <a:pPr algn="l">
              <a:lnSpc>
                <a:spcPts val="4200"/>
              </a:lnSpc>
              <a:spcBef>
                <a:spcPct val="0"/>
              </a:spcBef>
            </a:pPr>
            <a:r>
              <a:rPr lang="en-US" sz="3000">
                <a:solidFill>
                  <a:srgbClr val="FFFFFF"/>
                </a:solidFill>
                <a:latin typeface="Lato"/>
                <a:ea typeface="Lato"/>
                <a:cs typeface="Lato"/>
                <a:sym typeface="Lato"/>
              </a:rPr>
              <a:t>* </a:t>
            </a:r>
            <a:r>
              <a:rPr lang="en-US" sz="3000">
                <a:solidFill>
                  <a:srgbClr val="FFD944"/>
                </a:solidFill>
                <a:latin typeface="Lato"/>
                <a:ea typeface="Lato"/>
                <a:cs typeface="Lato"/>
                <a:sym typeface="Lato"/>
              </a:rPr>
              <a:t>CSPRNG </a:t>
            </a:r>
            <a:r>
              <a:rPr lang="en-US" sz="3000">
                <a:solidFill>
                  <a:srgbClr val="FFFFFF"/>
                </a:solidFill>
                <a:latin typeface="Lato"/>
                <a:ea typeface="Lato"/>
                <a:cs typeface="Lato"/>
                <a:sym typeface="Lato"/>
              </a:rPr>
              <a:t>:  génération des clés.</a:t>
            </a:r>
          </a:p>
          <a:p>
            <a:pPr algn="l">
              <a:lnSpc>
                <a:spcPts val="4200"/>
              </a:lnSpc>
              <a:spcBef>
                <a:spcPct val="0"/>
              </a:spcBef>
            </a:pPr>
            <a:r>
              <a:rPr lang="en-US" sz="3000">
                <a:solidFill>
                  <a:srgbClr val="FFFFFF"/>
                </a:solidFill>
                <a:latin typeface="Lato"/>
                <a:ea typeface="Lato"/>
                <a:cs typeface="Lato"/>
                <a:sym typeface="Lato"/>
              </a:rPr>
              <a:t>* </a:t>
            </a:r>
            <a:r>
              <a:rPr lang="en-US" sz="3000">
                <a:solidFill>
                  <a:srgbClr val="FFD944"/>
                </a:solidFill>
                <a:latin typeface="Lato"/>
                <a:ea typeface="Lato"/>
                <a:cs typeface="Lato"/>
                <a:sym typeface="Lato"/>
              </a:rPr>
              <a:t>AES</a:t>
            </a:r>
            <a:r>
              <a:rPr lang="en-US" sz="3000">
                <a:solidFill>
                  <a:srgbClr val="FFFFFF"/>
                </a:solidFill>
                <a:latin typeface="Lato"/>
                <a:ea typeface="Lato"/>
                <a:cs typeface="Lato"/>
                <a:sym typeface="Lato"/>
              </a:rPr>
              <a:t> : Le chiffrement des données.</a:t>
            </a:r>
          </a:p>
          <a:p>
            <a:pPr algn="l">
              <a:lnSpc>
                <a:spcPts val="4200"/>
              </a:lnSpc>
              <a:spcBef>
                <a:spcPct val="0"/>
              </a:spcBef>
            </a:pPr>
            <a:r>
              <a:rPr lang="en-US" sz="3000">
                <a:solidFill>
                  <a:srgbClr val="FFFFFF"/>
                </a:solidFill>
                <a:latin typeface="Lato"/>
                <a:ea typeface="Lato"/>
                <a:cs typeface="Lato"/>
                <a:sym typeface="Lato"/>
              </a:rPr>
              <a:t>* </a:t>
            </a:r>
            <a:r>
              <a:rPr lang="en-US" sz="3000">
                <a:solidFill>
                  <a:srgbClr val="FFD944"/>
                </a:solidFill>
                <a:latin typeface="Lato"/>
                <a:ea typeface="Lato"/>
                <a:cs typeface="Lato"/>
                <a:sym typeface="Lato"/>
              </a:rPr>
              <a:t>FIFOs</a:t>
            </a:r>
            <a:r>
              <a:rPr lang="en-US" sz="3000">
                <a:solidFill>
                  <a:srgbClr val="FFFFFF"/>
                </a:solidFill>
                <a:latin typeface="Lato"/>
                <a:ea typeface="Lato"/>
                <a:cs typeface="Lato"/>
                <a:sym typeface="Lato"/>
              </a:rPr>
              <a:t> : Les buffers d'entrée qui gèrent le flux de données.</a:t>
            </a:r>
          </a:p>
        </p:txBody>
      </p:sp>
      <p:sp>
        <p:nvSpPr>
          <p:cNvPr name="TextBox 4" id="4"/>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80</a:t>
            </a:r>
          </a:p>
        </p:txBody>
      </p:sp>
    </p:spTree>
  </p:cSld>
  <p:clrMapOvr>
    <a:masterClrMapping/>
  </p:clrMapOvr>
  <p:transition spd="slow">
    <p:fade/>
  </p:transition>
</p:sld>
</file>

<file path=ppt/slides/slide8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30958" y="2053644"/>
            <a:ext cx="8682375" cy="1690884"/>
          </a:xfrm>
          <a:custGeom>
            <a:avLst/>
            <a:gdLst/>
            <a:ahLst/>
            <a:cxnLst/>
            <a:rect r="r" b="b" t="t" l="l"/>
            <a:pathLst>
              <a:path h="1690884" w="8682375">
                <a:moveTo>
                  <a:pt x="0" y="0"/>
                </a:moveTo>
                <a:lnTo>
                  <a:pt x="8682375" y="0"/>
                </a:lnTo>
                <a:lnTo>
                  <a:pt x="8682375" y="1690884"/>
                </a:lnTo>
                <a:lnTo>
                  <a:pt x="0" y="1690884"/>
                </a:lnTo>
                <a:lnTo>
                  <a:pt x="0" y="0"/>
                </a:lnTo>
                <a:close/>
              </a:path>
            </a:pathLst>
          </a:custGeom>
          <a:blipFill>
            <a:blip r:embed="rId2"/>
            <a:stretch>
              <a:fillRect l="-37085" t="0" r="-83100" b="0"/>
            </a:stretch>
          </a:blipFill>
        </p:spPr>
      </p:sp>
      <p:sp>
        <p:nvSpPr>
          <p:cNvPr name="Freeform 3" id="3"/>
          <p:cNvSpPr/>
          <p:nvPr/>
        </p:nvSpPr>
        <p:spPr>
          <a:xfrm flipH="false" flipV="false" rot="0">
            <a:off x="230958" y="4670533"/>
            <a:ext cx="8682375" cy="4945912"/>
          </a:xfrm>
          <a:custGeom>
            <a:avLst/>
            <a:gdLst/>
            <a:ahLst/>
            <a:cxnLst/>
            <a:rect r="r" b="b" t="t" l="l"/>
            <a:pathLst>
              <a:path h="4945912" w="8682375">
                <a:moveTo>
                  <a:pt x="0" y="0"/>
                </a:moveTo>
                <a:lnTo>
                  <a:pt x="8682375" y="0"/>
                </a:lnTo>
                <a:lnTo>
                  <a:pt x="8682375" y="4945913"/>
                </a:lnTo>
                <a:lnTo>
                  <a:pt x="0" y="4945913"/>
                </a:lnTo>
                <a:lnTo>
                  <a:pt x="0" y="0"/>
                </a:lnTo>
                <a:close/>
              </a:path>
            </a:pathLst>
          </a:custGeom>
          <a:blipFill>
            <a:blip r:embed="rId3"/>
            <a:stretch>
              <a:fillRect l="-2738" t="-101" r="-3236" b="-3779"/>
            </a:stretch>
          </a:blipFill>
        </p:spPr>
      </p:sp>
      <p:sp>
        <p:nvSpPr>
          <p:cNvPr name="TextBox 4" id="4"/>
          <p:cNvSpPr txBox="true"/>
          <p:nvPr/>
        </p:nvSpPr>
        <p:spPr>
          <a:xfrm rot="0">
            <a:off x="2709640" y="349272"/>
            <a:ext cx="12868719" cy="679428"/>
          </a:xfrm>
          <a:prstGeom prst="rect">
            <a:avLst/>
          </a:prstGeom>
        </p:spPr>
        <p:txBody>
          <a:bodyPr anchor="t" rtlCol="false" tIns="0" lIns="0" bIns="0" rIns="0">
            <a:spAutoFit/>
          </a:bodyPr>
          <a:lstStyle/>
          <a:p>
            <a:pPr algn="ctr">
              <a:lnSpc>
                <a:spcPts val="5599"/>
              </a:lnSpc>
              <a:spcBef>
                <a:spcPct val="0"/>
              </a:spcBef>
            </a:pPr>
            <a:r>
              <a:rPr lang="en-US" b="true" sz="3999">
                <a:solidFill>
                  <a:srgbClr val="FF751F"/>
                </a:solidFill>
                <a:latin typeface="Lato Bold"/>
                <a:ea typeface="Lato Bold"/>
                <a:cs typeface="Lato Bold"/>
                <a:sym typeface="Lato Bold"/>
              </a:rPr>
              <a:t>Le Dialogue des Signaux : Comment la FSM Communique</a:t>
            </a:r>
          </a:p>
        </p:txBody>
      </p:sp>
      <p:sp>
        <p:nvSpPr>
          <p:cNvPr name="TextBox 5" id="5"/>
          <p:cNvSpPr txBox="true"/>
          <p:nvPr/>
        </p:nvSpPr>
        <p:spPr>
          <a:xfrm rot="0">
            <a:off x="846761" y="1391558"/>
            <a:ext cx="3865881" cy="530877"/>
          </a:xfrm>
          <a:prstGeom prst="rect">
            <a:avLst/>
          </a:prstGeom>
        </p:spPr>
        <p:txBody>
          <a:bodyPr anchor="t" rtlCol="false" tIns="0" lIns="0" bIns="0" rIns="0">
            <a:spAutoFit/>
          </a:bodyPr>
          <a:lstStyle/>
          <a:p>
            <a:pPr algn="ctr">
              <a:lnSpc>
                <a:spcPts val="4339"/>
              </a:lnSpc>
              <a:spcBef>
                <a:spcPct val="0"/>
              </a:spcBef>
            </a:pPr>
            <a:r>
              <a:rPr lang="en-US" sz="3099">
                <a:solidFill>
                  <a:srgbClr val="FFD944"/>
                </a:solidFill>
                <a:latin typeface="Lato"/>
                <a:ea typeface="Lato"/>
                <a:cs typeface="Lato"/>
                <a:sym typeface="Lato"/>
              </a:rPr>
              <a:t>ENTRÉES STANDARD</a:t>
            </a:r>
          </a:p>
        </p:txBody>
      </p:sp>
      <p:sp>
        <p:nvSpPr>
          <p:cNvPr name="TextBox 6" id="6"/>
          <p:cNvSpPr txBox="true"/>
          <p:nvPr/>
        </p:nvSpPr>
        <p:spPr>
          <a:xfrm rot="0">
            <a:off x="17259300" y="9559296"/>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81</a:t>
            </a:r>
          </a:p>
        </p:txBody>
      </p:sp>
      <p:sp>
        <p:nvSpPr>
          <p:cNvPr name="TextBox 7" id="7"/>
          <p:cNvSpPr txBox="true"/>
          <p:nvPr/>
        </p:nvSpPr>
        <p:spPr>
          <a:xfrm rot="0">
            <a:off x="8811548" y="2306292"/>
            <a:ext cx="4251992" cy="396246"/>
          </a:xfrm>
          <a:prstGeom prst="rect">
            <a:avLst/>
          </a:prstGeom>
        </p:spPr>
        <p:txBody>
          <a:bodyPr anchor="t" rtlCol="false" tIns="0" lIns="0" bIns="0" rIns="0">
            <a:spAutoFit/>
          </a:bodyPr>
          <a:lstStyle/>
          <a:p>
            <a:pPr algn="ctr" marL="518160" indent="-259080" lvl="1">
              <a:lnSpc>
                <a:spcPts val="3359"/>
              </a:lnSpc>
              <a:buFont typeface="Arial"/>
              <a:buChar char="•"/>
            </a:pPr>
            <a:r>
              <a:rPr lang="en-US" sz="2400">
                <a:solidFill>
                  <a:srgbClr val="FEFEFE"/>
                </a:solidFill>
                <a:latin typeface="Open Sans"/>
                <a:ea typeface="Open Sans"/>
                <a:cs typeface="Open Sans"/>
                <a:sym typeface="Open Sans"/>
              </a:rPr>
              <a:t>Horloge (synchronisation).</a:t>
            </a:r>
          </a:p>
        </p:txBody>
      </p:sp>
      <p:sp>
        <p:nvSpPr>
          <p:cNvPr name="TextBox 8" id="8"/>
          <p:cNvSpPr txBox="true"/>
          <p:nvPr/>
        </p:nvSpPr>
        <p:spPr>
          <a:xfrm rot="0">
            <a:off x="8811548" y="3178788"/>
            <a:ext cx="5852877" cy="396246"/>
          </a:xfrm>
          <a:prstGeom prst="rect">
            <a:avLst/>
          </a:prstGeom>
        </p:spPr>
        <p:txBody>
          <a:bodyPr anchor="t" rtlCol="false" tIns="0" lIns="0" bIns="0" rIns="0">
            <a:spAutoFit/>
          </a:bodyPr>
          <a:lstStyle/>
          <a:p>
            <a:pPr algn="ctr" marL="518160" indent="-259080" lvl="1">
              <a:lnSpc>
                <a:spcPts val="3359"/>
              </a:lnSpc>
              <a:buFont typeface="Arial"/>
              <a:buChar char="•"/>
            </a:pPr>
            <a:r>
              <a:rPr lang="en-US" sz="2400">
                <a:solidFill>
                  <a:srgbClr val="FEFEFE"/>
                </a:solidFill>
                <a:latin typeface="Open Sans"/>
                <a:ea typeface="Open Sans"/>
                <a:cs typeface="Open Sans"/>
                <a:sym typeface="Open Sans"/>
              </a:rPr>
              <a:t>Réinitialisation asynchrone de la FSM.</a:t>
            </a:r>
          </a:p>
        </p:txBody>
      </p:sp>
      <p:sp>
        <p:nvSpPr>
          <p:cNvPr name="TextBox 9" id="9"/>
          <p:cNvSpPr txBox="true"/>
          <p:nvPr/>
        </p:nvSpPr>
        <p:spPr>
          <a:xfrm rot="0">
            <a:off x="775258" y="3915978"/>
            <a:ext cx="3279273" cy="530117"/>
          </a:xfrm>
          <a:prstGeom prst="rect">
            <a:avLst/>
          </a:prstGeom>
        </p:spPr>
        <p:txBody>
          <a:bodyPr anchor="t" rtlCol="false" tIns="0" lIns="0" bIns="0" rIns="0">
            <a:spAutoFit/>
          </a:bodyPr>
          <a:lstStyle/>
          <a:p>
            <a:pPr algn="ctr">
              <a:lnSpc>
                <a:spcPts val="4383"/>
              </a:lnSpc>
              <a:spcBef>
                <a:spcPct val="0"/>
              </a:spcBef>
            </a:pPr>
            <a:r>
              <a:rPr lang="en-US" sz="3130">
                <a:solidFill>
                  <a:srgbClr val="FFD944"/>
                </a:solidFill>
                <a:latin typeface="Open Sans"/>
                <a:ea typeface="Open Sans"/>
                <a:cs typeface="Open Sans"/>
                <a:sym typeface="Open Sans"/>
              </a:rPr>
              <a:t>ENTRÉES (Statuts)</a:t>
            </a:r>
          </a:p>
        </p:txBody>
      </p:sp>
      <p:sp>
        <p:nvSpPr>
          <p:cNvPr name="TextBox 10" id="10"/>
          <p:cNvSpPr txBox="true"/>
          <p:nvPr/>
        </p:nvSpPr>
        <p:spPr>
          <a:xfrm rot="0">
            <a:off x="8811548" y="4926327"/>
            <a:ext cx="5642271" cy="396246"/>
          </a:xfrm>
          <a:prstGeom prst="rect">
            <a:avLst/>
          </a:prstGeom>
        </p:spPr>
        <p:txBody>
          <a:bodyPr anchor="t" rtlCol="false" tIns="0" lIns="0" bIns="0" rIns="0">
            <a:spAutoFit/>
          </a:bodyPr>
          <a:lstStyle/>
          <a:p>
            <a:pPr algn="ctr" marL="518160" indent="-259080" lvl="1">
              <a:lnSpc>
                <a:spcPts val="3359"/>
              </a:lnSpc>
              <a:buFont typeface="Arial"/>
              <a:buChar char="•"/>
            </a:pPr>
            <a:r>
              <a:rPr lang="en-US" sz="2400">
                <a:solidFill>
                  <a:srgbClr val="FEFEFE"/>
                </a:solidFill>
                <a:latin typeface="Open Sans"/>
                <a:ea typeface="Open Sans"/>
                <a:cs typeface="Open Sans"/>
                <a:sym typeface="Open Sans"/>
              </a:rPr>
              <a:t>Déclenchement initial du processus.</a:t>
            </a:r>
          </a:p>
        </p:txBody>
      </p:sp>
      <p:sp>
        <p:nvSpPr>
          <p:cNvPr name="TextBox 11" id="11"/>
          <p:cNvSpPr txBox="true"/>
          <p:nvPr/>
        </p:nvSpPr>
        <p:spPr>
          <a:xfrm rot="0">
            <a:off x="8811548" y="5725121"/>
            <a:ext cx="8447752" cy="396246"/>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Open Sans"/>
                <a:ea typeface="Open Sans"/>
                <a:cs typeface="Open Sans"/>
                <a:sym typeface="Open Sans"/>
              </a:rPr>
              <a:t>Demande de priorité pour renouveler la clé (sécurité).</a:t>
            </a:r>
          </a:p>
        </p:txBody>
      </p:sp>
      <p:sp>
        <p:nvSpPr>
          <p:cNvPr name="TextBox 12" id="12"/>
          <p:cNvSpPr txBox="true"/>
          <p:nvPr/>
        </p:nvSpPr>
        <p:spPr>
          <a:xfrm rot="0">
            <a:off x="8811548" y="6987816"/>
            <a:ext cx="9303640" cy="396246"/>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Open Sans"/>
                <a:ea typeface="Open Sans"/>
                <a:cs typeface="Open Sans"/>
                <a:sym typeface="Open Sans"/>
              </a:rPr>
              <a:t>Indique qu'un bloc de données est prêt à être traité.</a:t>
            </a:r>
          </a:p>
        </p:txBody>
      </p:sp>
      <p:sp>
        <p:nvSpPr>
          <p:cNvPr name="TextBox 13" id="13"/>
          <p:cNvSpPr txBox="true"/>
          <p:nvPr/>
        </p:nvSpPr>
        <p:spPr>
          <a:xfrm rot="0">
            <a:off x="8811548" y="7681239"/>
            <a:ext cx="9652718" cy="396246"/>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Open Sans"/>
                <a:ea typeface="Open Sans"/>
                <a:cs typeface="Open Sans"/>
                <a:sym typeface="Open Sans"/>
              </a:rPr>
              <a:t>Confirme que la nouvelle clé est générée et valide.</a:t>
            </a:r>
          </a:p>
        </p:txBody>
      </p:sp>
      <p:sp>
        <p:nvSpPr>
          <p:cNvPr name="TextBox 14" id="14"/>
          <p:cNvSpPr txBox="true"/>
          <p:nvPr/>
        </p:nvSpPr>
        <p:spPr>
          <a:xfrm rot="0">
            <a:off x="8811548" y="8553734"/>
            <a:ext cx="9303640" cy="396246"/>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Open Sans"/>
                <a:ea typeface="Open Sans"/>
                <a:cs typeface="Open Sans"/>
                <a:sym typeface="Open Sans"/>
              </a:rPr>
              <a:t>Confirme que le chiffrement du bloc est terminé.</a:t>
            </a:r>
          </a:p>
        </p:txBody>
      </p:sp>
      <p:sp>
        <p:nvSpPr>
          <p:cNvPr name="TextBox 15" id="15"/>
          <p:cNvSpPr txBox="true"/>
          <p:nvPr/>
        </p:nvSpPr>
        <p:spPr>
          <a:xfrm rot="0">
            <a:off x="8811548" y="9220200"/>
            <a:ext cx="8812792" cy="396246"/>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Open Sans"/>
                <a:ea typeface="Open Sans"/>
                <a:cs typeface="Open Sans"/>
                <a:sym typeface="Open Sans"/>
              </a:rPr>
              <a:t>Indique qu'il y a de la place pour écrire le résultat chiffré.</a:t>
            </a:r>
          </a:p>
        </p:txBody>
      </p:sp>
    </p:spTree>
  </p:cSld>
  <p:clrMapOvr>
    <a:masterClrMapping/>
  </p:clrMapOvr>
  <p:transition spd="slow">
    <p:fade/>
  </p:transition>
</p:sld>
</file>

<file path=ppt/slides/slide8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09807" y="3415314"/>
            <a:ext cx="9144000" cy="4719817"/>
          </a:xfrm>
          <a:custGeom>
            <a:avLst/>
            <a:gdLst/>
            <a:ahLst/>
            <a:cxnLst/>
            <a:rect r="r" b="b" t="t" l="l"/>
            <a:pathLst>
              <a:path h="4719817" w="9144000">
                <a:moveTo>
                  <a:pt x="0" y="0"/>
                </a:moveTo>
                <a:lnTo>
                  <a:pt x="9144000" y="0"/>
                </a:lnTo>
                <a:lnTo>
                  <a:pt x="9144000" y="4719816"/>
                </a:lnTo>
                <a:lnTo>
                  <a:pt x="0" y="4719816"/>
                </a:lnTo>
                <a:lnTo>
                  <a:pt x="0" y="0"/>
                </a:lnTo>
                <a:close/>
              </a:path>
            </a:pathLst>
          </a:custGeom>
          <a:blipFill>
            <a:blip r:embed="rId2"/>
            <a:stretch>
              <a:fillRect l="-5624" t="0" r="-47901" b="0"/>
            </a:stretch>
          </a:blipFill>
        </p:spPr>
      </p:sp>
      <p:sp>
        <p:nvSpPr>
          <p:cNvPr name="TextBox 3" id="3"/>
          <p:cNvSpPr txBox="true"/>
          <p:nvPr/>
        </p:nvSpPr>
        <p:spPr>
          <a:xfrm rot="0">
            <a:off x="2709640" y="349272"/>
            <a:ext cx="12868719" cy="679428"/>
          </a:xfrm>
          <a:prstGeom prst="rect">
            <a:avLst/>
          </a:prstGeom>
        </p:spPr>
        <p:txBody>
          <a:bodyPr anchor="t" rtlCol="false" tIns="0" lIns="0" bIns="0" rIns="0">
            <a:spAutoFit/>
          </a:bodyPr>
          <a:lstStyle/>
          <a:p>
            <a:pPr algn="ctr">
              <a:lnSpc>
                <a:spcPts val="5599"/>
              </a:lnSpc>
              <a:spcBef>
                <a:spcPct val="0"/>
              </a:spcBef>
            </a:pPr>
            <a:r>
              <a:rPr lang="en-US" b="true" sz="3999">
                <a:solidFill>
                  <a:srgbClr val="FF751F"/>
                </a:solidFill>
                <a:latin typeface="Lato Bold"/>
                <a:ea typeface="Lato Bold"/>
                <a:cs typeface="Lato Bold"/>
                <a:sym typeface="Lato Bold"/>
              </a:rPr>
              <a:t>Le Dialogue des Signaux : Comment la FSM Communique</a:t>
            </a:r>
          </a:p>
        </p:txBody>
      </p:sp>
      <p:sp>
        <p:nvSpPr>
          <p:cNvPr name="TextBox 4" id="4"/>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82</a:t>
            </a:r>
          </a:p>
        </p:txBody>
      </p:sp>
      <p:sp>
        <p:nvSpPr>
          <p:cNvPr name="TextBox 5" id="5"/>
          <p:cNvSpPr txBox="true"/>
          <p:nvPr/>
        </p:nvSpPr>
        <p:spPr>
          <a:xfrm rot="0">
            <a:off x="1279474" y="1935231"/>
            <a:ext cx="4246375" cy="529883"/>
          </a:xfrm>
          <a:prstGeom prst="rect">
            <a:avLst/>
          </a:prstGeom>
        </p:spPr>
        <p:txBody>
          <a:bodyPr anchor="t" rtlCol="false" tIns="0" lIns="0" bIns="0" rIns="0">
            <a:spAutoFit/>
          </a:bodyPr>
          <a:lstStyle/>
          <a:p>
            <a:pPr algn="ctr">
              <a:lnSpc>
                <a:spcPts val="4396"/>
              </a:lnSpc>
              <a:spcBef>
                <a:spcPct val="0"/>
              </a:spcBef>
            </a:pPr>
            <a:r>
              <a:rPr lang="en-US" sz="3140">
                <a:solidFill>
                  <a:srgbClr val="FFD944"/>
                </a:solidFill>
                <a:latin typeface="Open Sans"/>
                <a:ea typeface="Open Sans"/>
                <a:cs typeface="Open Sans"/>
                <a:sym typeface="Open Sans"/>
              </a:rPr>
              <a:t>SORTIES (Commandes)</a:t>
            </a:r>
          </a:p>
        </p:txBody>
      </p:sp>
      <p:sp>
        <p:nvSpPr>
          <p:cNvPr name="TextBox 6" id="6"/>
          <p:cNvSpPr txBox="true"/>
          <p:nvPr/>
        </p:nvSpPr>
        <p:spPr>
          <a:xfrm rot="0">
            <a:off x="8942896" y="3495657"/>
            <a:ext cx="8543717" cy="396246"/>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Open Sans"/>
                <a:ea typeface="Open Sans"/>
                <a:cs typeface="Open Sans"/>
                <a:sym typeface="Open Sans"/>
              </a:rPr>
              <a:t>Pulse de commande pour démarrer la génération de clé.</a:t>
            </a:r>
          </a:p>
        </p:txBody>
      </p:sp>
      <p:sp>
        <p:nvSpPr>
          <p:cNvPr name="TextBox 7" id="7"/>
          <p:cNvSpPr txBox="true"/>
          <p:nvPr/>
        </p:nvSpPr>
        <p:spPr>
          <a:xfrm rot="0">
            <a:off x="8942896" y="4214525"/>
            <a:ext cx="9086379" cy="396246"/>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Open Sans"/>
                <a:ea typeface="Open Sans"/>
                <a:cs typeface="Open Sans"/>
                <a:sym typeface="Open Sans"/>
              </a:rPr>
              <a:t>Pulse de commande pour lancer le cycle de chiffrement AES.</a:t>
            </a:r>
          </a:p>
        </p:txBody>
      </p:sp>
      <p:sp>
        <p:nvSpPr>
          <p:cNvPr name="TextBox 8" id="8"/>
          <p:cNvSpPr txBox="true"/>
          <p:nvPr/>
        </p:nvSpPr>
        <p:spPr>
          <a:xfrm rot="0">
            <a:off x="8942896" y="4895815"/>
            <a:ext cx="8578819" cy="396246"/>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Open Sans"/>
                <a:ea typeface="Open Sans"/>
                <a:cs typeface="Open Sans"/>
                <a:sym typeface="Open Sans"/>
              </a:rPr>
              <a:t>Autorisation de consommer le bloc de données d'entrée.</a:t>
            </a:r>
          </a:p>
        </p:txBody>
      </p:sp>
      <p:sp>
        <p:nvSpPr>
          <p:cNvPr name="TextBox 9" id="9"/>
          <p:cNvSpPr txBox="true"/>
          <p:nvPr/>
        </p:nvSpPr>
        <p:spPr>
          <a:xfrm rot="0">
            <a:off x="8942896" y="5577810"/>
            <a:ext cx="8977004" cy="396246"/>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Open Sans"/>
                <a:ea typeface="Open Sans"/>
                <a:cs typeface="Open Sans"/>
                <a:sym typeface="Open Sans"/>
              </a:rPr>
              <a:t>Autorisation d'écrire le texte chiffré dans le buffer de sortie.</a:t>
            </a:r>
          </a:p>
        </p:txBody>
      </p:sp>
      <p:sp>
        <p:nvSpPr>
          <p:cNvPr name="TextBox 10" id="10"/>
          <p:cNvSpPr txBox="true"/>
          <p:nvPr/>
        </p:nvSpPr>
        <p:spPr>
          <a:xfrm rot="0">
            <a:off x="8942896" y="6259806"/>
            <a:ext cx="8977004" cy="815351"/>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Open Sans"/>
                <a:ea typeface="Open Sans"/>
                <a:cs typeface="Open Sans"/>
                <a:sym typeface="Open Sans"/>
              </a:rPr>
              <a:t>Pulse de réinitialisation du compteur du mode d'opération, obligatoire lors d'un changement de clé.</a:t>
            </a:r>
          </a:p>
        </p:txBody>
      </p:sp>
      <p:sp>
        <p:nvSpPr>
          <p:cNvPr name="TextBox 11" id="11"/>
          <p:cNvSpPr txBox="true"/>
          <p:nvPr/>
        </p:nvSpPr>
        <p:spPr>
          <a:xfrm rot="0">
            <a:off x="8942896" y="7399007"/>
            <a:ext cx="8758536" cy="396246"/>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Open Sans"/>
                <a:ea typeface="Open Sans"/>
                <a:cs typeface="Open Sans"/>
                <a:sym typeface="Open Sans"/>
              </a:rPr>
              <a:t>État reflétant si une clé est actuellement chargée et active.</a:t>
            </a:r>
          </a:p>
        </p:txBody>
      </p:sp>
    </p:spTree>
  </p:cSld>
  <p:clrMapOvr>
    <a:masterClrMapping/>
  </p:clrMapOvr>
  <p:transition spd="slow">
    <p:fade/>
  </p:transition>
</p:sld>
</file>

<file path=ppt/slides/slide8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7259206" y="9469037"/>
            <a:ext cx="455173" cy="534404"/>
          </a:xfrm>
          <a:prstGeom prst="rect">
            <a:avLst/>
          </a:prstGeom>
        </p:spPr>
        <p:txBody>
          <a:bodyPr anchor="t" rtlCol="false" tIns="0" lIns="0" bIns="0" rIns="0" wrap="none">
            <a:spAutoFit/>
          </a:bodyPr>
          <a:lstStyle/>
          <a:p>
            <a:pPr algn="ctr">
              <a:lnSpc>
                <a:spcPts val="4387"/>
              </a:lnSpc>
              <a:spcBef>
                <a:spcPct val="0"/>
              </a:spcBef>
            </a:pPr>
            <a:r>
              <a:rPr lang="en-US" sz="3134">
                <a:solidFill>
                  <a:srgbClr val="FF751F"/>
                </a:solidFill>
                <a:latin typeface="Open Sans"/>
                <a:ea typeface="Open Sans"/>
                <a:cs typeface="Open Sans"/>
                <a:sym typeface="Open Sans"/>
              </a:rPr>
              <a:t>83</a:t>
            </a:r>
          </a:p>
        </p:txBody>
      </p:sp>
      <p:sp>
        <p:nvSpPr>
          <p:cNvPr name="TextBox 3" id="3"/>
          <p:cNvSpPr txBox="true"/>
          <p:nvPr/>
        </p:nvSpPr>
        <p:spPr>
          <a:xfrm rot="0">
            <a:off x="4159030" y="321711"/>
            <a:ext cx="9969940" cy="679428"/>
          </a:xfrm>
          <a:prstGeom prst="rect">
            <a:avLst/>
          </a:prstGeom>
        </p:spPr>
        <p:txBody>
          <a:bodyPr anchor="t" rtlCol="false" tIns="0" lIns="0" bIns="0" rIns="0">
            <a:spAutoFit/>
          </a:bodyPr>
          <a:lstStyle/>
          <a:p>
            <a:pPr algn="ctr">
              <a:lnSpc>
                <a:spcPts val="5599"/>
              </a:lnSpc>
              <a:spcBef>
                <a:spcPct val="0"/>
              </a:spcBef>
            </a:pPr>
            <a:r>
              <a:rPr lang="en-US" b="true" sz="3999">
                <a:solidFill>
                  <a:srgbClr val="FF751F"/>
                </a:solidFill>
                <a:latin typeface="Lato Bold"/>
                <a:ea typeface="Lato Bold"/>
                <a:cs typeface="Lato Bold"/>
                <a:sym typeface="Lato Bold"/>
              </a:rPr>
              <a:t>Les 4 États Fondamentaux et Leurs Logiques</a:t>
            </a:r>
          </a:p>
        </p:txBody>
      </p:sp>
      <p:sp>
        <p:nvSpPr>
          <p:cNvPr name="TextBox 4" id="4"/>
          <p:cNvSpPr txBox="true"/>
          <p:nvPr/>
        </p:nvSpPr>
        <p:spPr>
          <a:xfrm rot="0">
            <a:off x="777026" y="1555807"/>
            <a:ext cx="3242066" cy="496677"/>
          </a:xfrm>
          <a:prstGeom prst="rect">
            <a:avLst/>
          </a:prstGeom>
        </p:spPr>
        <p:txBody>
          <a:bodyPr anchor="t" rtlCol="false" tIns="0" lIns="0" bIns="0" rIns="0">
            <a:spAutoFit/>
          </a:bodyPr>
          <a:lstStyle/>
          <a:p>
            <a:pPr algn="ctr">
              <a:lnSpc>
                <a:spcPts val="4121"/>
              </a:lnSpc>
              <a:spcBef>
                <a:spcPct val="0"/>
              </a:spcBef>
            </a:pPr>
            <a:r>
              <a:rPr lang="en-US" sz="2943">
                <a:solidFill>
                  <a:srgbClr val="FF751F"/>
                </a:solidFill>
                <a:latin typeface="Lato"/>
                <a:ea typeface="Lato"/>
                <a:cs typeface="Lato"/>
                <a:sym typeface="Lato"/>
              </a:rPr>
              <a:t>1. État IDLE (Repos)</a:t>
            </a:r>
          </a:p>
        </p:txBody>
      </p:sp>
      <p:sp>
        <p:nvSpPr>
          <p:cNvPr name="TextBox 5" id="5"/>
          <p:cNvSpPr txBox="true"/>
          <p:nvPr/>
        </p:nvSpPr>
        <p:spPr>
          <a:xfrm rot="0">
            <a:off x="1594966" y="2185835"/>
            <a:ext cx="12357857" cy="851469"/>
          </a:xfrm>
          <a:prstGeom prst="rect">
            <a:avLst/>
          </a:prstGeom>
        </p:spPr>
        <p:txBody>
          <a:bodyPr anchor="t" rtlCol="false" tIns="0" lIns="0" bIns="0" rIns="0">
            <a:spAutoFit/>
          </a:bodyPr>
          <a:lstStyle/>
          <a:p>
            <a:pPr algn="l">
              <a:lnSpc>
                <a:spcPts val="3468"/>
              </a:lnSpc>
              <a:spcBef>
                <a:spcPct val="0"/>
              </a:spcBef>
            </a:pPr>
            <a:r>
              <a:rPr lang="en-US" sz="2477">
                <a:solidFill>
                  <a:srgbClr val="FFD944"/>
                </a:solidFill>
                <a:latin typeface="Open Sans"/>
                <a:ea typeface="Open Sans"/>
                <a:cs typeface="Open Sans"/>
                <a:sym typeface="Open Sans"/>
              </a:rPr>
              <a:t>Rôle </a:t>
            </a:r>
            <a:r>
              <a:rPr lang="en-US" sz="2477">
                <a:solidFill>
                  <a:srgbClr val="FEFEFE"/>
                </a:solidFill>
                <a:latin typeface="Open Sans"/>
                <a:ea typeface="Open Sans"/>
                <a:cs typeface="Open Sans"/>
                <a:sym typeface="Open Sans"/>
              </a:rPr>
              <a:t>: Attente de l'instruction System_START et que data_ready soit actif.</a:t>
            </a:r>
          </a:p>
          <a:p>
            <a:pPr algn="l">
              <a:lnSpc>
                <a:spcPts val="3468"/>
              </a:lnSpc>
              <a:spcBef>
                <a:spcPct val="0"/>
              </a:spcBef>
            </a:pPr>
            <a:r>
              <a:rPr lang="en-US" sz="2477">
                <a:solidFill>
                  <a:srgbClr val="FFD944"/>
                </a:solidFill>
                <a:latin typeface="Open Sans"/>
                <a:ea typeface="Open Sans"/>
                <a:cs typeface="Open Sans"/>
                <a:sym typeface="Open Sans"/>
              </a:rPr>
              <a:t>Transition </a:t>
            </a:r>
            <a:r>
              <a:rPr lang="en-US" sz="2477">
                <a:solidFill>
                  <a:srgbClr val="FEFEFE"/>
                </a:solidFill>
                <a:latin typeface="Open Sans"/>
                <a:ea typeface="Open Sans"/>
                <a:cs typeface="Open Sans"/>
                <a:sym typeface="Open Sans"/>
              </a:rPr>
              <a:t>: Vers KEY_GENERATION (si clé invalide) ou ENCRYPT (si clé valide).</a:t>
            </a:r>
          </a:p>
        </p:txBody>
      </p:sp>
      <p:sp>
        <p:nvSpPr>
          <p:cNvPr name="TextBox 6" id="6"/>
          <p:cNvSpPr txBox="true"/>
          <p:nvPr/>
        </p:nvSpPr>
        <p:spPr>
          <a:xfrm rot="0">
            <a:off x="777026" y="3586949"/>
            <a:ext cx="4435622" cy="503470"/>
          </a:xfrm>
          <a:prstGeom prst="rect">
            <a:avLst/>
          </a:prstGeom>
        </p:spPr>
        <p:txBody>
          <a:bodyPr anchor="t" rtlCol="false" tIns="0" lIns="0" bIns="0" rIns="0">
            <a:spAutoFit/>
          </a:bodyPr>
          <a:lstStyle/>
          <a:p>
            <a:pPr algn="ctr">
              <a:lnSpc>
                <a:spcPts val="4136"/>
              </a:lnSpc>
              <a:spcBef>
                <a:spcPct val="0"/>
              </a:spcBef>
            </a:pPr>
            <a:r>
              <a:rPr lang="en-US" sz="2954">
                <a:solidFill>
                  <a:srgbClr val="FF751F"/>
                </a:solidFill>
                <a:latin typeface="Open Sans"/>
                <a:ea typeface="Open Sans"/>
                <a:cs typeface="Open Sans"/>
                <a:sym typeface="Open Sans"/>
              </a:rPr>
              <a:t>2.  État KEY_GENERATION</a:t>
            </a:r>
          </a:p>
        </p:txBody>
      </p:sp>
      <p:sp>
        <p:nvSpPr>
          <p:cNvPr name="TextBox 7" id="7"/>
          <p:cNvSpPr txBox="true"/>
          <p:nvPr/>
        </p:nvSpPr>
        <p:spPr>
          <a:xfrm rot="0">
            <a:off x="1594966" y="4214244"/>
            <a:ext cx="13143164" cy="860569"/>
          </a:xfrm>
          <a:prstGeom prst="rect">
            <a:avLst/>
          </a:prstGeom>
        </p:spPr>
        <p:txBody>
          <a:bodyPr anchor="t" rtlCol="false" tIns="0" lIns="0" bIns="0" rIns="0">
            <a:spAutoFit/>
          </a:bodyPr>
          <a:lstStyle/>
          <a:p>
            <a:pPr algn="l">
              <a:lnSpc>
                <a:spcPts val="3492"/>
              </a:lnSpc>
              <a:spcBef>
                <a:spcPct val="0"/>
              </a:spcBef>
            </a:pPr>
            <a:r>
              <a:rPr lang="en-US" sz="2494">
                <a:solidFill>
                  <a:srgbClr val="FFD944"/>
                </a:solidFill>
                <a:latin typeface="Open Sans"/>
                <a:ea typeface="Open Sans"/>
                <a:cs typeface="Open Sans"/>
                <a:sym typeface="Open Sans"/>
              </a:rPr>
              <a:t>Rôle </a:t>
            </a:r>
            <a:r>
              <a:rPr lang="en-US" sz="2494">
                <a:solidFill>
                  <a:srgbClr val="FEFEFE"/>
                </a:solidFill>
                <a:latin typeface="Open Sans"/>
                <a:ea typeface="Open Sans"/>
                <a:cs typeface="Open Sans"/>
                <a:sym typeface="Open Sans"/>
              </a:rPr>
              <a:t>: Envoie fsm_keygen_start_o pour générer la clé et active reset_counter.</a:t>
            </a:r>
          </a:p>
          <a:p>
            <a:pPr algn="l">
              <a:lnSpc>
                <a:spcPts val="3492"/>
              </a:lnSpc>
              <a:spcBef>
                <a:spcPct val="0"/>
              </a:spcBef>
            </a:pPr>
            <a:r>
              <a:rPr lang="en-US" sz="2494">
                <a:solidFill>
                  <a:srgbClr val="FFD944"/>
                </a:solidFill>
                <a:latin typeface="Open Sans"/>
                <a:ea typeface="Open Sans"/>
                <a:cs typeface="Open Sans"/>
                <a:sym typeface="Open Sans"/>
              </a:rPr>
              <a:t>Transition </a:t>
            </a:r>
            <a:r>
              <a:rPr lang="en-US" sz="2494">
                <a:solidFill>
                  <a:srgbClr val="FEFEFE"/>
                </a:solidFill>
                <a:latin typeface="Open Sans"/>
                <a:ea typeface="Open Sans"/>
                <a:cs typeface="Open Sans"/>
                <a:sym typeface="Open Sans"/>
              </a:rPr>
              <a:t>: Vers ENCRYPT dès réception de key_valid = 1.</a:t>
            </a:r>
          </a:p>
        </p:txBody>
      </p:sp>
      <p:sp>
        <p:nvSpPr>
          <p:cNvPr name="TextBox 8" id="8"/>
          <p:cNvSpPr txBox="true"/>
          <p:nvPr/>
        </p:nvSpPr>
        <p:spPr>
          <a:xfrm rot="0">
            <a:off x="777026" y="5645491"/>
            <a:ext cx="5375740" cy="508685"/>
          </a:xfrm>
          <a:prstGeom prst="rect">
            <a:avLst/>
          </a:prstGeom>
        </p:spPr>
        <p:txBody>
          <a:bodyPr anchor="t" rtlCol="false" tIns="0" lIns="0" bIns="0" rIns="0">
            <a:spAutoFit/>
          </a:bodyPr>
          <a:lstStyle/>
          <a:p>
            <a:pPr algn="ctr">
              <a:lnSpc>
                <a:spcPts val="4184"/>
              </a:lnSpc>
              <a:spcBef>
                <a:spcPct val="0"/>
              </a:spcBef>
            </a:pPr>
            <a:r>
              <a:rPr lang="en-US" sz="2988">
                <a:solidFill>
                  <a:srgbClr val="FF751F"/>
                </a:solidFill>
                <a:latin typeface="Open Sans"/>
                <a:ea typeface="Open Sans"/>
                <a:cs typeface="Open Sans"/>
                <a:sym typeface="Open Sans"/>
              </a:rPr>
              <a:t>3.  État ENCRYPT (Chiffrement)</a:t>
            </a:r>
          </a:p>
        </p:txBody>
      </p:sp>
      <p:sp>
        <p:nvSpPr>
          <p:cNvPr name="TextBox 9" id="9"/>
          <p:cNvSpPr txBox="true"/>
          <p:nvPr/>
        </p:nvSpPr>
        <p:spPr>
          <a:xfrm rot="0">
            <a:off x="1594966" y="6411351"/>
            <a:ext cx="12707846" cy="869919"/>
          </a:xfrm>
          <a:prstGeom prst="rect">
            <a:avLst/>
          </a:prstGeom>
        </p:spPr>
        <p:txBody>
          <a:bodyPr anchor="t" rtlCol="false" tIns="0" lIns="0" bIns="0" rIns="0">
            <a:spAutoFit/>
          </a:bodyPr>
          <a:lstStyle/>
          <a:p>
            <a:pPr algn="l">
              <a:lnSpc>
                <a:spcPts val="3501"/>
              </a:lnSpc>
              <a:spcBef>
                <a:spcPct val="0"/>
              </a:spcBef>
            </a:pPr>
            <a:r>
              <a:rPr lang="en-US" sz="2501">
                <a:solidFill>
                  <a:srgbClr val="FFD944"/>
                </a:solidFill>
                <a:latin typeface="Open Sans"/>
                <a:ea typeface="Open Sans"/>
                <a:cs typeface="Open Sans"/>
                <a:sym typeface="Open Sans"/>
              </a:rPr>
              <a:t>Rôle </a:t>
            </a:r>
            <a:r>
              <a:rPr lang="en-US" sz="2501">
                <a:solidFill>
                  <a:srgbClr val="FEFEFE"/>
                </a:solidFill>
                <a:latin typeface="Open Sans"/>
                <a:ea typeface="Open Sans"/>
                <a:cs typeface="Open Sans"/>
                <a:sym typeface="Open Sans"/>
              </a:rPr>
              <a:t>: Envoie fsm_start_enc_o et fsm_read_enable_o pour traiter le bloc.</a:t>
            </a:r>
          </a:p>
          <a:p>
            <a:pPr algn="l">
              <a:lnSpc>
                <a:spcPts val="3501"/>
              </a:lnSpc>
              <a:spcBef>
                <a:spcPct val="0"/>
              </a:spcBef>
            </a:pPr>
            <a:r>
              <a:rPr lang="en-US" sz="2501">
                <a:solidFill>
                  <a:srgbClr val="FFD944"/>
                </a:solidFill>
                <a:latin typeface="Open Sans"/>
                <a:ea typeface="Open Sans"/>
                <a:cs typeface="Open Sans"/>
                <a:sym typeface="Open Sans"/>
              </a:rPr>
              <a:t>Transition</a:t>
            </a:r>
            <a:r>
              <a:rPr lang="en-US" sz="2501">
                <a:solidFill>
                  <a:srgbClr val="FEFEFE"/>
                </a:solidFill>
                <a:latin typeface="Open Sans"/>
                <a:ea typeface="Open Sans"/>
                <a:cs typeface="Open Sans"/>
                <a:sym typeface="Open Sans"/>
              </a:rPr>
              <a:t> : Vers OUTPUT_READY dès réception de ciphertext_ready = 1.</a:t>
            </a:r>
          </a:p>
        </p:txBody>
      </p:sp>
      <p:sp>
        <p:nvSpPr>
          <p:cNvPr name="TextBox 10" id="10"/>
          <p:cNvSpPr txBox="true"/>
          <p:nvPr/>
        </p:nvSpPr>
        <p:spPr>
          <a:xfrm rot="0">
            <a:off x="768678" y="7852956"/>
            <a:ext cx="6500830" cy="477511"/>
          </a:xfrm>
          <a:prstGeom prst="rect">
            <a:avLst/>
          </a:prstGeom>
        </p:spPr>
        <p:txBody>
          <a:bodyPr anchor="t" rtlCol="false" tIns="0" lIns="0" bIns="0" rIns="0">
            <a:spAutoFit/>
          </a:bodyPr>
          <a:lstStyle/>
          <a:p>
            <a:pPr algn="ctr">
              <a:lnSpc>
                <a:spcPts val="3983"/>
              </a:lnSpc>
              <a:spcBef>
                <a:spcPct val="0"/>
              </a:spcBef>
            </a:pPr>
            <a:r>
              <a:rPr lang="en-US" sz="2845">
                <a:solidFill>
                  <a:srgbClr val="FF751F"/>
                </a:solidFill>
                <a:latin typeface="Open Sans"/>
                <a:ea typeface="Open Sans"/>
                <a:cs typeface="Open Sans"/>
                <a:sym typeface="Open Sans"/>
              </a:rPr>
              <a:t>4.  État OUTPUT_READY (Transmission)</a:t>
            </a:r>
          </a:p>
        </p:txBody>
      </p:sp>
      <p:sp>
        <p:nvSpPr>
          <p:cNvPr name="TextBox 11" id="11"/>
          <p:cNvSpPr txBox="true"/>
          <p:nvPr/>
        </p:nvSpPr>
        <p:spPr>
          <a:xfrm rot="0">
            <a:off x="1594966" y="8463817"/>
            <a:ext cx="16540311" cy="860509"/>
          </a:xfrm>
          <a:prstGeom prst="rect">
            <a:avLst/>
          </a:prstGeom>
        </p:spPr>
        <p:txBody>
          <a:bodyPr anchor="t" rtlCol="false" tIns="0" lIns="0" bIns="0" rIns="0">
            <a:spAutoFit/>
          </a:bodyPr>
          <a:lstStyle/>
          <a:p>
            <a:pPr algn="l">
              <a:lnSpc>
                <a:spcPts val="3495"/>
              </a:lnSpc>
              <a:spcBef>
                <a:spcPct val="0"/>
              </a:spcBef>
            </a:pPr>
            <a:r>
              <a:rPr lang="en-US" sz="2496">
                <a:solidFill>
                  <a:srgbClr val="FFD944"/>
                </a:solidFill>
                <a:latin typeface="Open Sans"/>
                <a:ea typeface="Open Sans"/>
                <a:cs typeface="Open Sans"/>
                <a:sym typeface="Open Sans"/>
              </a:rPr>
              <a:t>Rôle </a:t>
            </a:r>
            <a:r>
              <a:rPr lang="en-US" sz="2496">
                <a:solidFill>
                  <a:srgbClr val="FFFFFF"/>
                </a:solidFill>
                <a:latin typeface="Open Sans"/>
                <a:ea typeface="Open Sans"/>
                <a:cs typeface="Open Sans"/>
                <a:sym typeface="Open Sans"/>
              </a:rPr>
              <a:t>:  Envoie fsm_write_enable_o pour stocker le résultat chiffré dans le FIFO de sortie.</a:t>
            </a:r>
          </a:p>
          <a:p>
            <a:pPr algn="l">
              <a:lnSpc>
                <a:spcPts val="3495"/>
              </a:lnSpc>
              <a:spcBef>
                <a:spcPct val="0"/>
              </a:spcBef>
            </a:pPr>
            <a:r>
              <a:rPr lang="en-US" sz="2496">
                <a:solidFill>
                  <a:srgbClr val="FFD944"/>
                </a:solidFill>
                <a:latin typeface="Open Sans"/>
                <a:ea typeface="Open Sans"/>
                <a:cs typeface="Open Sans"/>
                <a:sym typeface="Open Sans"/>
              </a:rPr>
              <a:t>Décision</a:t>
            </a:r>
            <a:r>
              <a:rPr lang="en-US" sz="2496">
                <a:solidFill>
                  <a:srgbClr val="FFFFFF"/>
                </a:solidFill>
                <a:latin typeface="Open Sans"/>
                <a:ea typeface="Open Sans"/>
                <a:cs typeface="Open Sans"/>
                <a:sym typeface="Open Sans"/>
              </a:rPr>
              <a:t> : Retourne vers ENCRYPT (bloc suivant), KEY_GENERATION (renouvellement de clé), ou IDLE (fin de flux).</a:t>
            </a:r>
          </a:p>
        </p:txBody>
      </p:sp>
    </p:spTree>
  </p:cSld>
  <p:clrMapOvr>
    <a:masterClrMapping/>
  </p:clrMapOvr>
  <p:transition spd="slow">
    <p:fade/>
  </p:transition>
</p:sld>
</file>

<file path=ppt/slides/slide8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057078" y="6881960"/>
            <a:ext cx="12429536" cy="2187585"/>
          </a:xfrm>
          <a:prstGeom prst="rect">
            <a:avLst/>
          </a:prstGeom>
        </p:spPr>
        <p:txBody>
          <a:bodyPr anchor="t" rtlCol="false" tIns="0" lIns="0" bIns="0" rIns="0">
            <a:spAutoFit/>
          </a:bodyPr>
          <a:lstStyle/>
          <a:p>
            <a:pPr algn="l">
              <a:lnSpc>
                <a:spcPts val="4383"/>
              </a:lnSpc>
              <a:spcBef>
                <a:spcPct val="0"/>
              </a:spcBef>
            </a:pPr>
            <a:r>
              <a:rPr lang="en-US" sz="3130">
                <a:solidFill>
                  <a:srgbClr val="FEFEFE"/>
                </a:solidFill>
                <a:latin typeface="Open Sans"/>
                <a:ea typeface="Open Sans"/>
                <a:cs typeface="Open Sans"/>
                <a:sym typeface="Open Sans"/>
              </a:rPr>
              <a:t>Définition des états de la FSM et des signaux de contrôle.</a:t>
            </a:r>
          </a:p>
          <a:p>
            <a:pPr algn="l">
              <a:lnSpc>
                <a:spcPts val="4383"/>
              </a:lnSpc>
              <a:spcBef>
                <a:spcPct val="0"/>
              </a:spcBef>
            </a:pPr>
            <a:r>
              <a:rPr lang="en-US" sz="3130">
                <a:solidFill>
                  <a:srgbClr val="FEFEFE"/>
                </a:solidFill>
                <a:latin typeface="Open Sans"/>
                <a:ea typeface="Open Sans"/>
                <a:cs typeface="Open Sans"/>
                <a:sym typeface="Open Sans"/>
              </a:rPr>
              <a:t>La FSM pilote les phases : repos, génération de clé, chiffrement AES</a:t>
            </a:r>
          </a:p>
          <a:p>
            <a:pPr algn="l">
              <a:lnSpc>
                <a:spcPts val="4383"/>
              </a:lnSpc>
              <a:spcBef>
                <a:spcPct val="0"/>
              </a:spcBef>
            </a:pPr>
            <a:r>
              <a:rPr lang="en-US" sz="3130">
                <a:solidFill>
                  <a:srgbClr val="FEFEFE"/>
                </a:solidFill>
                <a:latin typeface="Open Sans"/>
                <a:ea typeface="Open Sans"/>
                <a:cs typeface="Open Sans"/>
                <a:sym typeface="Open Sans"/>
              </a:rPr>
              <a:t>et transmission. Le signal internal_key_valid indique si une clé</a:t>
            </a:r>
          </a:p>
          <a:p>
            <a:pPr algn="l">
              <a:lnSpc>
                <a:spcPts val="4383"/>
              </a:lnSpc>
              <a:spcBef>
                <a:spcPct val="0"/>
              </a:spcBef>
            </a:pPr>
            <a:r>
              <a:rPr lang="en-US" sz="3130">
                <a:solidFill>
                  <a:srgbClr val="FEFEFE"/>
                </a:solidFill>
                <a:latin typeface="Open Sans"/>
                <a:ea typeface="Open Sans"/>
                <a:cs typeface="Open Sans"/>
                <a:sym typeface="Open Sans"/>
              </a:rPr>
              <a:t>de chiffrement valide est déjà disponible.</a:t>
            </a:r>
          </a:p>
        </p:txBody>
      </p:sp>
      <p:sp>
        <p:nvSpPr>
          <p:cNvPr name="AutoShape 3" id="3"/>
          <p:cNvSpPr/>
          <p:nvPr/>
        </p:nvSpPr>
        <p:spPr>
          <a:xfrm flipH="true">
            <a:off x="4599878" y="3790753"/>
            <a:ext cx="6708558" cy="4174640"/>
          </a:xfrm>
          <a:prstGeom prst="line">
            <a:avLst/>
          </a:prstGeom>
          <a:ln cap="flat" w="38100">
            <a:solidFill>
              <a:srgbClr val="FF751F"/>
            </a:solidFill>
            <a:prstDash val="solid"/>
            <a:headEnd type="none" len="sm" w="sm"/>
            <a:tailEnd type="arrow" len="sm" w="med"/>
          </a:ln>
        </p:spPr>
      </p:sp>
      <p:sp>
        <p:nvSpPr>
          <p:cNvPr name="Freeform 4" id="4"/>
          <p:cNvSpPr/>
          <p:nvPr/>
        </p:nvSpPr>
        <p:spPr>
          <a:xfrm flipH="false" flipV="false" rot="0">
            <a:off x="1028700" y="2104811"/>
            <a:ext cx="10178097" cy="3371885"/>
          </a:xfrm>
          <a:custGeom>
            <a:avLst/>
            <a:gdLst/>
            <a:ahLst/>
            <a:cxnLst/>
            <a:rect r="r" b="b" t="t" l="l"/>
            <a:pathLst>
              <a:path h="3371885" w="10178097">
                <a:moveTo>
                  <a:pt x="0" y="0"/>
                </a:moveTo>
                <a:lnTo>
                  <a:pt x="10178097" y="0"/>
                </a:lnTo>
                <a:lnTo>
                  <a:pt x="10178097" y="3371884"/>
                </a:lnTo>
                <a:lnTo>
                  <a:pt x="0" y="3371884"/>
                </a:lnTo>
                <a:lnTo>
                  <a:pt x="0" y="0"/>
                </a:lnTo>
                <a:close/>
              </a:path>
            </a:pathLst>
          </a:custGeom>
          <a:blipFill>
            <a:blip r:embed="rId2"/>
            <a:stretch>
              <a:fillRect l="0" t="0" r="0" b="0"/>
            </a:stretch>
          </a:blipFill>
        </p:spPr>
      </p:sp>
      <p:sp>
        <p:nvSpPr>
          <p:cNvPr name="TextBox 5" id="5"/>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84</a:t>
            </a:r>
          </a:p>
        </p:txBody>
      </p:sp>
      <p:sp>
        <p:nvSpPr>
          <p:cNvPr name="TextBox 6" id="6"/>
          <p:cNvSpPr txBox="true"/>
          <p:nvPr/>
        </p:nvSpPr>
        <p:spPr>
          <a:xfrm rot="0">
            <a:off x="2333639" y="422219"/>
            <a:ext cx="13620722" cy="679428"/>
          </a:xfrm>
          <a:prstGeom prst="rect">
            <a:avLst/>
          </a:prstGeom>
        </p:spPr>
        <p:txBody>
          <a:bodyPr anchor="t" rtlCol="false" tIns="0" lIns="0" bIns="0" rIns="0">
            <a:spAutoFit/>
          </a:bodyPr>
          <a:lstStyle/>
          <a:p>
            <a:pPr algn="ctr">
              <a:lnSpc>
                <a:spcPts val="5599"/>
              </a:lnSpc>
              <a:spcBef>
                <a:spcPct val="0"/>
              </a:spcBef>
            </a:pPr>
            <a:r>
              <a:rPr lang="en-US" b="true" sz="3999">
                <a:solidFill>
                  <a:srgbClr val="FF751F"/>
                </a:solidFill>
                <a:latin typeface="Open Sans Bold"/>
                <a:ea typeface="Open Sans Bold"/>
                <a:cs typeface="Open Sans Bold"/>
                <a:sym typeface="Open Sans Bold"/>
              </a:rPr>
              <a:t>Implémentation : La Logique VHDL du Contrôleur FSM</a:t>
            </a:r>
          </a:p>
        </p:txBody>
      </p:sp>
    </p:spTree>
  </p:cSld>
  <p:clrMapOvr>
    <a:masterClrMapping/>
  </p:clrMapOvr>
  <p:transition spd="slow">
    <p:fade/>
  </p:transition>
</p:sld>
</file>

<file path=ppt/slides/slide8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85</a:t>
            </a:r>
          </a:p>
        </p:txBody>
      </p:sp>
      <p:sp>
        <p:nvSpPr>
          <p:cNvPr name="TextBox 3" id="3"/>
          <p:cNvSpPr txBox="true"/>
          <p:nvPr/>
        </p:nvSpPr>
        <p:spPr>
          <a:xfrm rot="0">
            <a:off x="9144000" y="5502937"/>
            <a:ext cx="8701759" cy="4236508"/>
          </a:xfrm>
          <a:prstGeom prst="rect">
            <a:avLst/>
          </a:prstGeom>
        </p:spPr>
        <p:txBody>
          <a:bodyPr anchor="t" rtlCol="false" tIns="0" lIns="0" bIns="0" rIns="0">
            <a:spAutoFit/>
          </a:bodyPr>
          <a:lstStyle/>
          <a:p>
            <a:pPr algn="l">
              <a:lnSpc>
                <a:spcPts val="3379"/>
              </a:lnSpc>
              <a:spcBef>
                <a:spcPct val="0"/>
              </a:spcBef>
            </a:pPr>
            <a:r>
              <a:rPr lang="en-US" sz="2413">
                <a:solidFill>
                  <a:srgbClr val="FEFEFE"/>
                </a:solidFill>
                <a:latin typeface="Open Sans"/>
                <a:ea typeface="Open Sans"/>
                <a:cs typeface="Open Sans"/>
                <a:sym typeface="Open Sans"/>
              </a:rPr>
              <a:t>Ce processus représente le registre d’état de la FSM.</a:t>
            </a:r>
          </a:p>
          <a:p>
            <a:pPr algn="l">
              <a:lnSpc>
                <a:spcPts val="3379"/>
              </a:lnSpc>
              <a:spcBef>
                <a:spcPct val="0"/>
              </a:spcBef>
            </a:pPr>
            <a:r>
              <a:rPr lang="en-US" sz="2413">
                <a:solidFill>
                  <a:srgbClr val="FEFEFE"/>
                </a:solidFill>
                <a:latin typeface="Open Sans"/>
                <a:ea typeface="Open Sans"/>
                <a:cs typeface="Open Sans"/>
                <a:sym typeface="Open Sans"/>
              </a:rPr>
              <a:t>Lorsqu’un reset est activé, le système revient à l’état IDLE et aucune clé n’est considérée comme valide.</a:t>
            </a:r>
          </a:p>
          <a:p>
            <a:pPr algn="l">
              <a:lnSpc>
                <a:spcPts val="3379"/>
              </a:lnSpc>
              <a:spcBef>
                <a:spcPct val="0"/>
              </a:spcBef>
            </a:pPr>
            <a:r>
              <a:rPr lang="en-US" sz="2413">
                <a:solidFill>
                  <a:srgbClr val="FEFEFE"/>
                </a:solidFill>
                <a:latin typeface="Open Sans"/>
                <a:ea typeface="Open Sans"/>
                <a:cs typeface="Open Sans"/>
                <a:sym typeface="Open Sans"/>
              </a:rPr>
              <a:t>À chaque front montant de l’horloge, la FSM passe à l’état suivant calculé.</a:t>
            </a:r>
          </a:p>
          <a:p>
            <a:pPr algn="l">
              <a:lnSpc>
                <a:spcPts val="3379"/>
              </a:lnSpc>
              <a:spcBef>
                <a:spcPct val="0"/>
              </a:spcBef>
            </a:pPr>
            <a:r>
              <a:rPr lang="en-US" sz="2413">
                <a:solidFill>
                  <a:srgbClr val="FEFEFE"/>
                </a:solidFill>
                <a:latin typeface="Open Sans"/>
                <a:ea typeface="Open Sans"/>
                <a:cs typeface="Open Sans"/>
                <a:sym typeface="Open Sans"/>
              </a:rPr>
              <a:t>Si la génération de clé est terminée avec succès, la clé est marquée comme valide.</a:t>
            </a:r>
          </a:p>
          <a:p>
            <a:pPr algn="l">
              <a:lnSpc>
                <a:spcPts val="3379"/>
              </a:lnSpc>
              <a:spcBef>
                <a:spcPct val="0"/>
              </a:spcBef>
            </a:pPr>
            <a:r>
              <a:rPr lang="en-US" sz="2413">
                <a:solidFill>
                  <a:srgbClr val="FEFEFE"/>
                </a:solidFill>
                <a:latin typeface="Open Sans"/>
                <a:ea typeface="Open Sans"/>
                <a:cs typeface="Open Sans"/>
                <a:sym typeface="Open Sans"/>
              </a:rPr>
              <a:t>En revanche, lorsqu’une demande de renouvellement de clé est reçue après l’envoi des données, la clé est invalidée afin d’en générer une nouvelle.</a:t>
            </a:r>
          </a:p>
        </p:txBody>
      </p:sp>
      <p:sp>
        <p:nvSpPr>
          <p:cNvPr name="AutoShape 4" id="4"/>
          <p:cNvSpPr/>
          <p:nvPr/>
        </p:nvSpPr>
        <p:spPr>
          <a:xfrm flipV="true">
            <a:off x="3891932" y="5396546"/>
            <a:ext cx="9216214" cy="1950771"/>
          </a:xfrm>
          <a:prstGeom prst="line">
            <a:avLst/>
          </a:prstGeom>
          <a:ln cap="flat" w="38100">
            <a:solidFill>
              <a:srgbClr val="FF751F"/>
            </a:solidFill>
            <a:prstDash val="solid"/>
            <a:headEnd type="none" len="sm" w="sm"/>
            <a:tailEnd type="arrow" len="sm" w="med"/>
          </a:ln>
        </p:spPr>
      </p:sp>
      <p:sp>
        <p:nvSpPr>
          <p:cNvPr name="Freeform 5" id="5"/>
          <p:cNvSpPr/>
          <p:nvPr/>
        </p:nvSpPr>
        <p:spPr>
          <a:xfrm flipH="false" flipV="false" rot="0">
            <a:off x="278778" y="3287700"/>
            <a:ext cx="7721838" cy="4059616"/>
          </a:xfrm>
          <a:custGeom>
            <a:avLst/>
            <a:gdLst/>
            <a:ahLst/>
            <a:cxnLst/>
            <a:rect r="r" b="b" t="t" l="l"/>
            <a:pathLst>
              <a:path h="4059616" w="7721838">
                <a:moveTo>
                  <a:pt x="0" y="0"/>
                </a:moveTo>
                <a:lnTo>
                  <a:pt x="7721839" y="0"/>
                </a:lnTo>
                <a:lnTo>
                  <a:pt x="7721839" y="4059617"/>
                </a:lnTo>
                <a:lnTo>
                  <a:pt x="0" y="4059617"/>
                </a:lnTo>
                <a:lnTo>
                  <a:pt x="0" y="0"/>
                </a:lnTo>
                <a:close/>
              </a:path>
            </a:pathLst>
          </a:custGeom>
          <a:blipFill>
            <a:blip r:embed="rId2"/>
            <a:stretch>
              <a:fillRect l="-5703" t="0" r="0" b="0"/>
            </a:stretch>
          </a:blipFill>
        </p:spPr>
      </p:sp>
      <p:sp>
        <p:nvSpPr>
          <p:cNvPr name="TextBox 6" id="6"/>
          <p:cNvSpPr txBox="true"/>
          <p:nvPr/>
        </p:nvSpPr>
        <p:spPr>
          <a:xfrm rot="0">
            <a:off x="2333639" y="422219"/>
            <a:ext cx="13620722" cy="679428"/>
          </a:xfrm>
          <a:prstGeom prst="rect">
            <a:avLst/>
          </a:prstGeom>
        </p:spPr>
        <p:txBody>
          <a:bodyPr anchor="t" rtlCol="false" tIns="0" lIns="0" bIns="0" rIns="0">
            <a:spAutoFit/>
          </a:bodyPr>
          <a:lstStyle/>
          <a:p>
            <a:pPr algn="ctr">
              <a:lnSpc>
                <a:spcPts val="5599"/>
              </a:lnSpc>
              <a:spcBef>
                <a:spcPct val="0"/>
              </a:spcBef>
            </a:pPr>
            <a:r>
              <a:rPr lang="en-US" b="true" sz="3999">
                <a:solidFill>
                  <a:srgbClr val="FF751F"/>
                </a:solidFill>
                <a:latin typeface="Open Sans Bold"/>
                <a:ea typeface="Open Sans Bold"/>
                <a:cs typeface="Open Sans Bold"/>
                <a:sym typeface="Open Sans Bold"/>
              </a:rPr>
              <a:t>Implémentation : La Logique VHDL du Contrôleur FSM</a:t>
            </a:r>
          </a:p>
        </p:txBody>
      </p:sp>
      <p:sp>
        <p:nvSpPr>
          <p:cNvPr name="TextBox 7" id="7"/>
          <p:cNvSpPr txBox="true"/>
          <p:nvPr/>
        </p:nvSpPr>
        <p:spPr>
          <a:xfrm rot="0">
            <a:off x="1028700" y="1808685"/>
            <a:ext cx="5532732" cy="815351"/>
          </a:xfrm>
          <a:prstGeom prst="rect">
            <a:avLst/>
          </a:prstGeom>
        </p:spPr>
        <p:txBody>
          <a:bodyPr anchor="t" rtlCol="false" tIns="0" lIns="0" bIns="0" rIns="0">
            <a:spAutoFit/>
          </a:bodyPr>
          <a:lstStyle/>
          <a:p>
            <a:pPr algn="ctr">
              <a:lnSpc>
                <a:spcPts val="3359"/>
              </a:lnSpc>
              <a:spcBef>
                <a:spcPct val="0"/>
              </a:spcBef>
            </a:pPr>
            <a:r>
              <a:rPr lang="en-US" sz="2400">
                <a:solidFill>
                  <a:srgbClr val="FFFFFF"/>
                </a:solidFill>
                <a:latin typeface="Open Sans"/>
                <a:ea typeface="Open Sans"/>
                <a:cs typeface="Open Sans"/>
                <a:sym typeface="Open Sans"/>
              </a:rPr>
              <a:t> </a:t>
            </a:r>
            <a:r>
              <a:rPr lang="en-US" sz="2400">
                <a:solidFill>
                  <a:srgbClr val="FFD944"/>
                </a:solidFill>
                <a:latin typeface="Open Sans"/>
                <a:ea typeface="Open Sans"/>
                <a:cs typeface="Open Sans"/>
                <a:sym typeface="Open Sans"/>
              </a:rPr>
              <a:t>PROCESSUS 1 </a:t>
            </a:r>
            <a:r>
              <a:rPr lang="en-US" sz="2400">
                <a:solidFill>
                  <a:srgbClr val="FFFFFF"/>
                </a:solidFill>
                <a:latin typeface="Open Sans"/>
                <a:ea typeface="Open Sans"/>
                <a:cs typeface="Open Sans"/>
                <a:sym typeface="Open Sans"/>
              </a:rPr>
              <a:t>: Registre d'État (Synchronisé par l'horloge)</a:t>
            </a:r>
          </a:p>
        </p:txBody>
      </p:sp>
    </p:spTree>
  </p:cSld>
  <p:clrMapOvr>
    <a:masterClrMapping/>
  </p:clrMapOvr>
  <p:transition spd="slow">
    <p:fade/>
  </p:transition>
</p:sld>
</file>

<file path=ppt/slides/slide8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V="true">
            <a:off x="4234693" y="6136844"/>
            <a:ext cx="9268024" cy="0"/>
          </a:xfrm>
          <a:prstGeom prst="line">
            <a:avLst/>
          </a:prstGeom>
          <a:ln cap="flat" w="38100">
            <a:solidFill>
              <a:srgbClr val="FF751F"/>
            </a:solidFill>
            <a:prstDash val="solid"/>
            <a:headEnd type="none" len="sm" w="sm"/>
            <a:tailEnd type="none" len="sm" w="sm"/>
          </a:ln>
        </p:spPr>
      </p:sp>
      <p:sp>
        <p:nvSpPr>
          <p:cNvPr name="AutoShape 3" id="3"/>
          <p:cNvSpPr/>
          <p:nvPr/>
        </p:nvSpPr>
        <p:spPr>
          <a:xfrm>
            <a:off x="8923785" y="7048620"/>
            <a:ext cx="0" cy="740342"/>
          </a:xfrm>
          <a:prstGeom prst="line">
            <a:avLst/>
          </a:prstGeom>
          <a:ln cap="flat" w="38100">
            <a:solidFill>
              <a:srgbClr val="FF751F"/>
            </a:solidFill>
            <a:prstDash val="solid"/>
            <a:headEnd type="none" len="sm" w="sm"/>
            <a:tailEnd type="arrow" len="sm" w="med"/>
          </a:ln>
        </p:spPr>
      </p:sp>
      <p:sp>
        <p:nvSpPr>
          <p:cNvPr name="Freeform 4" id="4"/>
          <p:cNvSpPr/>
          <p:nvPr/>
        </p:nvSpPr>
        <p:spPr>
          <a:xfrm flipH="false" flipV="false" rot="0">
            <a:off x="284529" y="2553647"/>
            <a:ext cx="8639257" cy="3583196"/>
          </a:xfrm>
          <a:custGeom>
            <a:avLst/>
            <a:gdLst/>
            <a:ahLst/>
            <a:cxnLst/>
            <a:rect r="r" b="b" t="t" l="l"/>
            <a:pathLst>
              <a:path h="3583196" w="8639257">
                <a:moveTo>
                  <a:pt x="0" y="0"/>
                </a:moveTo>
                <a:lnTo>
                  <a:pt x="8639256" y="0"/>
                </a:lnTo>
                <a:lnTo>
                  <a:pt x="8639256" y="3583197"/>
                </a:lnTo>
                <a:lnTo>
                  <a:pt x="0" y="3583197"/>
                </a:lnTo>
                <a:lnTo>
                  <a:pt x="0" y="0"/>
                </a:lnTo>
                <a:close/>
              </a:path>
            </a:pathLst>
          </a:custGeom>
          <a:blipFill>
            <a:blip r:embed="rId2"/>
            <a:stretch>
              <a:fillRect l="-2883" t="0" r="-3124" b="0"/>
            </a:stretch>
          </a:blipFill>
        </p:spPr>
      </p:sp>
      <p:sp>
        <p:nvSpPr>
          <p:cNvPr name="Freeform 5" id="5"/>
          <p:cNvSpPr/>
          <p:nvPr/>
        </p:nvSpPr>
        <p:spPr>
          <a:xfrm flipH="false" flipV="false" rot="0">
            <a:off x="9399901" y="2553647"/>
            <a:ext cx="8205633" cy="3583196"/>
          </a:xfrm>
          <a:custGeom>
            <a:avLst/>
            <a:gdLst/>
            <a:ahLst/>
            <a:cxnLst/>
            <a:rect r="r" b="b" t="t" l="l"/>
            <a:pathLst>
              <a:path h="3583196" w="8205633">
                <a:moveTo>
                  <a:pt x="0" y="0"/>
                </a:moveTo>
                <a:lnTo>
                  <a:pt x="8205633" y="0"/>
                </a:lnTo>
                <a:lnTo>
                  <a:pt x="8205633" y="3583197"/>
                </a:lnTo>
                <a:lnTo>
                  <a:pt x="0" y="3583197"/>
                </a:lnTo>
                <a:lnTo>
                  <a:pt x="0" y="0"/>
                </a:lnTo>
                <a:close/>
              </a:path>
            </a:pathLst>
          </a:custGeom>
          <a:blipFill>
            <a:blip r:embed="rId3"/>
            <a:stretch>
              <a:fillRect l="-4540" t="0" r="-31389" b="0"/>
            </a:stretch>
          </a:blipFill>
        </p:spPr>
      </p:sp>
      <p:sp>
        <p:nvSpPr>
          <p:cNvPr name="TextBox 6" id="6"/>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86</a:t>
            </a:r>
          </a:p>
        </p:txBody>
      </p:sp>
      <p:sp>
        <p:nvSpPr>
          <p:cNvPr name="TextBox 7" id="7"/>
          <p:cNvSpPr txBox="true"/>
          <p:nvPr/>
        </p:nvSpPr>
        <p:spPr>
          <a:xfrm rot="0">
            <a:off x="2333639" y="349272"/>
            <a:ext cx="13620722" cy="679428"/>
          </a:xfrm>
          <a:prstGeom prst="rect">
            <a:avLst/>
          </a:prstGeom>
        </p:spPr>
        <p:txBody>
          <a:bodyPr anchor="t" rtlCol="false" tIns="0" lIns="0" bIns="0" rIns="0">
            <a:spAutoFit/>
          </a:bodyPr>
          <a:lstStyle/>
          <a:p>
            <a:pPr algn="ctr">
              <a:lnSpc>
                <a:spcPts val="5599"/>
              </a:lnSpc>
              <a:spcBef>
                <a:spcPct val="0"/>
              </a:spcBef>
            </a:pPr>
            <a:r>
              <a:rPr lang="en-US" b="true" sz="3999">
                <a:solidFill>
                  <a:srgbClr val="FF751F"/>
                </a:solidFill>
                <a:latin typeface="Open Sans Bold"/>
                <a:ea typeface="Open Sans Bold"/>
                <a:cs typeface="Open Sans Bold"/>
                <a:sym typeface="Open Sans Bold"/>
              </a:rPr>
              <a:t>Implémentation : La Logique VHDL du Contrôleur FSM</a:t>
            </a:r>
          </a:p>
        </p:txBody>
      </p:sp>
      <p:sp>
        <p:nvSpPr>
          <p:cNvPr name="TextBox 8" id="8"/>
          <p:cNvSpPr txBox="true"/>
          <p:nvPr/>
        </p:nvSpPr>
        <p:spPr>
          <a:xfrm rot="0">
            <a:off x="991364" y="7741337"/>
            <a:ext cx="15864842" cy="1998107"/>
          </a:xfrm>
          <a:prstGeom prst="rect">
            <a:avLst/>
          </a:prstGeom>
        </p:spPr>
        <p:txBody>
          <a:bodyPr anchor="t" rtlCol="false" tIns="0" lIns="0" bIns="0" rIns="0">
            <a:spAutoFit/>
          </a:bodyPr>
          <a:lstStyle/>
          <a:p>
            <a:pPr algn="l">
              <a:lnSpc>
                <a:spcPts val="3221"/>
              </a:lnSpc>
              <a:spcBef>
                <a:spcPct val="0"/>
              </a:spcBef>
            </a:pPr>
            <a:r>
              <a:rPr lang="en-US" sz="2300">
                <a:solidFill>
                  <a:srgbClr val="FEFEFE"/>
                </a:solidFill>
                <a:latin typeface="Open Sans"/>
                <a:ea typeface="Open Sans"/>
                <a:cs typeface="Open Sans"/>
                <a:sym typeface="Open Sans"/>
              </a:rPr>
              <a:t> Ce processus définit la logique de transition de la FSM. Il calcule l’état suivant du système à partir de l’état courant et des signaux de contrôle. En mode repos, la FSM vérifie le démarrage, la disponibilité des données et la validité de la clé. Si nécessaire, elle lance la génération de clé avant le chiffrement. Une fois la clé prête, le système passe au chiffrement AES, puis à la transmission des données chiffrées. Enfin, la FSM gère soit le chiffrement des blocs suivants, soit le renouvellement de la clé, soit le retour à l’état IDLE lorsque le flux est terminé.</a:t>
            </a:r>
          </a:p>
        </p:txBody>
      </p:sp>
      <p:sp>
        <p:nvSpPr>
          <p:cNvPr name="TextBox 9" id="9"/>
          <p:cNvSpPr txBox="true"/>
          <p:nvPr/>
        </p:nvSpPr>
        <p:spPr>
          <a:xfrm rot="0">
            <a:off x="4139452" y="1574001"/>
            <a:ext cx="9568666" cy="396246"/>
          </a:xfrm>
          <a:prstGeom prst="rect">
            <a:avLst/>
          </a:prstGeom>
        </p:spPr>
        <p:txBody>
          <a:bodyPr anchor="t" rtlCol="false" tIns="0" lIns="0" bIns="0" rIns="0">
            <a:spAutoFit/>
          </a:bodyPr>
          <a:lstStyle/>
          <a:p>
            <a:pPr algn="ctr">
              <a:lnSpc>
                <a:spcPts val="3359"/>
              </a:lnSpc>
              <a:spcBef>
                <a:spcPct val="0"/>
              </a:spcBef>
            </a:pPr>
            <a:r>
              <a:rPr lang="en-US" sz="2400">
                <a:solidFill>
                  <a:srgbClr val="FFD944"/>
                </a:solidFill>
                <a:latin typeface="Open Sans"/>
                <a:ea typeface="Open Sans"/>
                <a:cs typeface="Open Sans"/>
                <a:sym typeface="Open Sans"/>
              </a:rPr>
              <a:t>PROCESSUS 2 </a:t>
            </a:r>
            <a:r>
              <a:rPr lang="en-US" sz="2400">
                <a:solidFill>
                  <a:srgbClr val="FFFFFF"/>
                </a:solidFill>
                <a:latin typeface="Open Sans"/>
                <a:ea typeface="Open Sans"/>
                <a:cs typeface="Open Sans"/>
                <a:sym typeface="Open Sans"/>
              </a:rPr>
              <a:t>: Logique de Transition (Détermination de next_state)</a:t>
            </a:r>
          </a:p>
        </p:txBody>
      </p:sp>
    </p:spTree>
  </p:cSld>
  <p:clrMapOvr>
    <a:masterClrMapping/>
  </p:clrMapOvr>
  <p:transition spd="slow">
    <p:fade/>
  </p:transition>
</p:sld>
</file>

<file path=ppt/slides/slide8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87</a:t>
            </a:r>
          </a:p>
        </p:txBody>
      </p:sp>
      <p:sp>
        <p:nvSpPr>
          <p:cNvPr name="AutoShape 3" id="3"/>
          <p:cNvSpPr/>
          <p:nvPr/>
        </p:nvSpPr>
        <p:spPr>
          <a:xfrm flipV="true">
            <a:off x="4317300" y="3880142"/>
            <a:ext cx="8951159" cy="4900781"/>
          </a:xfrm>
          <a:prstGeom prst="line">
            <a:avLst/>
          </a:prstGeom>
          <a:ln cap="flat" w="38100">
            <a:solidFill>
              <a:srgbClr val="FF751F"/>
            </a:solidFill>
            <a:prstDash val="solid"/>
            <a:headEnd type="none" len="sm" w="sm"/>
            <a:tailEnd type="arrow" len="sm" w="med"/>
          </a:ln>
        </p:spPr>
      </p:sp>
      <p:sp>
        <p:nvSpPr>
          <p:cNvPr name="Freeform 4" id="4"/>
          <p:cNvSpPr/>
          <p:nvPr/>
        </p:nvSpPr>
        <p:spPr>
          <a:xfrm flipH="false" flipV="false" rot="0">
            <a:off x="722611" y="2360391"/>
            <a:ext cx="7189378" cy="6420533"/>
          </a:xfrm>
          <a:custGeom>
            <a:avLst/>
            <a:gdLst/>
            <a:ahLst/>
            <a:cxnLst/>
            <a:rect r="r" b="b" t="t" l="l"/>
            <a:pathLst>
              <a:path h="6420533" w="7189378">
                <a:moveTo>
                  <a:pt x="0" y="0"/>
                </a:moveTo>
                <a:lnTo>
                  <a:pt x="7189378" y="0"/>
                </a:lnTo>
                <a:lnTo>
                  <a:pt x="7189378" y="6420532"/>
                </a:lnTo>
                <a:lnTo>
                  <a:pt x="0" y="6420532"/>
                </a:lnTo>
                <a:lnTo>
                  <a:pt x="0" y="0"/>
                </a:lnTo>
                <a:close/>
              </a:path>
            </a:pathLst>
          </a:custGeom>
          <a:blipFill>
            <a:blip r:embed="rId2"/>
            <a:stretch>
              <a:fillRect l="0" t="0" r="0" b="0"/>
            </a:stretch>
          </a:blipFill>
        </p:spPr>
      </p:sp>
      <p:sp>
        <p:nvSpPr>
          <p:cNvPr name="TextBox 5" id="5"/>
          <p:cNvSpPr txBox="true"/>
          <p:nvPr/>
        </p:nvSpPr>
        <p:spPr>
          <a:xfrm rot="0">
            <a:off x="2333639" y="422219"/>
            <a:ext cx="13620722" cy="679428"/>
          </a:xfrm>
          <a:prstGeom prst="rect">
            <a:avLst/>
          </a:prstGeom>
        </p:spPr>
        <p:txBody>
          <a:bodyPr anchor="t" rtlCol="false" tIns="0" lIns="0" bIns="0" rIns="0">
            <a:spAutoFit/>
          </a:bodyPr>
          <a:lstStyle/>
          <a:p>
            <a:pPr algn="ctr">
              <a:lnSpc>
                <a:spcPts val="5599"/>
              </a:lnSpc>
              <a:spcBef>
                <a:spcPct val="0"/>
              </a:spcBef>
            </a:pPr>
            <a:r>
              <a:rPr lang="en-US" b="true" sz="3999">
                <a:solidFill>
                  <a:srgbClr val="FF751F"/>
                </a:solidFill>
                <a:latin typeface="Open Sans Bold"/>
                <a:ea typeface="Open Sans Bold"/>
                <a:cs typeface="Open Sans Bold"/>
                <a:sym typeface="Open Sans Bold"/>
              </a:rPr>
              <a:t>Implémentation : La Logique VHDL du Contrôleur FSM</a:t>
            </a:r>
          </a:p>
        </p:txBody>
      </p:sp>
      <p:sp>
        <p:nvSpPr>
          <p:cNvPr name="TextBox 6" id="6"/>
          <p:cNvSpPr txBox="true"/>
          <p:nvPr/>
        </p:nvSpPr>
        <p:spPr>
          <a:xfrm rot="0">
            <a:off x="9050305" y="1964145"/>
            <a:ext cx="8208995" cy="396246"/>
          </a:xfrm>
          <a:prstGeom prst="rect">
            <a:avLst/>
          </a:prstGeom>
        </p:spPr>
        <p:txBody>
          <a:bodyPr anchor="t" rtlCol="false" tIns="0" lIns="0" bIns="0" rIns="0">
            <a:spAutoFit/>
          </a:bodyPr>
          <a:lstStyle/>
          <a:p>
            <a:pPr algn="ctr">
              <a:lnSpc>
                <a:spcPts val="3359"/>
              </a:lnSpc>
              <a:spcBef>
                <a:spcPct val="0"/>
              </a:spcBef>
            </a:pPr>
            <a:r>
              <a:rPr lang="en-US" sz="2400">
                <a:solidFill>
                  <a:srgbClr val="FFD944"/>
                </a:solidFill>
                <a:latin typeface="Open Sans"/>
                <a:ea typeface="Open Sans"/>
                <a:cs typeface="Open Sans"/>
                <a:sym typeface="Open Sans"/>
              </a:rPr>
              <a:t>PROCESSUS 3 :</a:t>
            </a:r>
            <a:r>
              <a:rPr lang="en-US" sz="2400">
                <a:solidFill>
                  <a:srgbClr val="FFFFFF"/>
                </a:solidFill>
                <a:latin typeface="Open Sans"/>
                <a:ea typeface="Open Sans"/>
                <a:cs typeface="Open Sans"/>
                <a:sym typeface="Open Sans"/>
              </a:rPr>
              <a:t> Génération des Signaux de Sortie (Actions)</a:t>
            </a:r>
          </a:p>
        </p:txBody>
      </p:sp>
      <p:sp>
        <p:nvSpPr>
          <p:cNvPr name="TextBox 7" id="7"/>
          <p:cNvSpPr txBox="true"/>
          <p:nvPr/>
        </p:nvSpPr>
        <p:spPr>
          <a:xfrm rot="0">
            <a:off x="9277619" y="3842042"/>
            <a:ext cx="8436309" cy="5425513"/>
          </a:xfrm>
          <a:prstGeom prst="rect">
            <a:avLst/>
          </a:prstGeom>
        </p:spPr>
        <p:txBody>
          <a:bodyPr anchor="t" rtlCol="false" tIns="0" lIns="0" bIns="0" rIns="0">
            <a:spAutoFit/>
          </a:bodyPr>
          <a:lstStyle/>
          <a:p>
            <a:pPr algn="l">
              <a:lnSpc>
                <a:spcPts val="3359"/>
              </a:lnSpc>
              <a:spcBef>
                <a:spcPct val="0"/>
              </a:spcBef>
            </a:pPr>
            <a:r>
              <a:rPr lang="en-US" sz="2400">
                <a:solidFill>
                  <a:srgbClr val="FFFFFF"/>
                </a:solidFill>
                <a:latin typeface="Open Sans"/>
                <a:ea typeface="Open Sans"/>
                <a:cs typeface="Open Sans"/>
                <a:sym typeface="Open Sans"/>
              </a:rPr>
              <a:t>Ce processus génère les signaux de sortie de la FSM en fonction de l’état courant du système.</a:t>
            </a:r>
          </a:p>
          <a:p>
            <a:pPr algn="l">
              <a:lnSpc>
                <a:spcPts val="3359"/>
              </a:lnSpc>
              <a:spcBef>
                <a:spcPct val="0"/>
              </a:spcBef>
            </a:pPr>
            <a:r>
              <a:rPr lang="en-US" sz="2400">
                <a:solidFill>
                  <a:srgbClr val="FFFFFF"/>
                </a:solidFill>
                <a:latin typeface="Open Sans"/>
                <a:ea typeface="Open Sans"/>
                <a:cs typeface="Open Sans"/>
                <a:sym typeface="Open Sans"/>
              </a:rPr>
              <a:t>Par défaut, tous les signaux sont désactivés afin d’éviter toute action non désirée.</a:t>
            </a:r>
          </a:p>
          <a:p>
            <a:pPr algn="l">
              <a:lnSpc>
                <a:spcPts val="3359"/>
              </a:lnSpc>
              <a:spcBef>
                <a:spcPct val="0"/>
              </a:spcBef>
            </a:pPr>
            <a:r>
              <a:rPr lang="en-US" sz="2400">
                <a:solidFill>
                  <a:srgbClr val="FFFFFF"/>
                </a:solidFill>
                <a:latin typeface="Open Sans"/>
                <a:ea typeface="Open Sans"/>
                <a:cs typeface="Open Sans"/>
                <a:sym typeface="Open Sans"/>
              </a:rPr>
              <a:t>En état de génération de clé, la FSM active le signal de démarrage du générateur de clé et réinitialise le compteur.</a:t>
            </a:r>
          </a:p>
          <a:p>
            <a:pPr algn="l">
              <a:lnSpc>
                <a:spcPts val="3359"/>
              </a:lnSpc>
              <a:spcBef>
                <a:spcPct val="0"/>
              </a:spcBef>
            </a:pPr>
            <a:r>
              <a:rPr lang="en-US" sz="2400">
                <a:solidFill>
                  <a:srgbClr val="FFFFFF"/>
                </a:solidFill>
                <a:latin typeface="Open Sans"/>
                <a:ea typeface="Open Sans"/>
                <a:cs typeface="Open Sans"/>
                <a:sym typeface="Open Sans"/>
              </a:rPr>
              <a:t>En état de chiffrement, elle lance le moteur AES et autorise la lecture des données depuis le FIFO d’entrée.</a:t>
            </a:r>
          </a:p>
          <a:p>
            <a:pPr algn="l">
              <a:lnSpc>
                <a:spcPts val="3359"/>
              </a:lnSpc>
              <a:spcBef>
                <a:spcPct val="0"/>
              </a:spcBef>
            </a:pPr>
            <a:r>
              <a:rPr lang="en-US" sz="2400">
                <a:solidFill>
                  <a:srgbClr val="FFFFFF"/>
                </a:solidFill>
                <a:latin typeface="Open Sans"/>
                <a:ea typeface="Open Sans"/>
                <a:cs typeface="Open Sans"/>
                <a:sym typeface="Open Sans"/>
              </a:rPr>
              <a:t>En état de transmission, la FSM permet l’écriture des données chiffrées dans le FIFO de sortie, uniquement si le chiffrement est terminé et que le FIFO n’est pas plein.</a:t>
            </a:r>
          </a:p>
          <a:p>
            <a:pPr algn="l">
              <a:lnSpc>
                <a:spcPts val="3359"/>
              </a:lnSpc>
              <a:spcBef>
                <a:spcPct val="0"/>
              </a:spcBef>
            </a:pPr>
            <a:r>
              <a:rPr lang="en-US" sz="2400">
                <a:solidFill>
                  <a:srgbClr val="FFFFFF"/>
                </a:solidFill>
                <a:latin typeface="Open Sans"/>
                <a:ea typeface="Open Sans"/>
                <a:cs typeface="Open Sans"/>
                <a:sym typeface="Open Sans"/>
              </a:rPr>
              <a:t>Ainsi, ce processus assure que chaque module est activé uniquement au bon moment.</a:t>
            </a:r>
          </a:p>
        </p:txBody>
      </p:sp>
    </p:spTree>
  </p:cSld>
  <p:clrMapOvr>
    <a:masterClrMapping/>
  </p:clrMapOvr>
  <p:transition spd="slow">
    <p:fade/>
  </p:transition>
</p:sld>
</file>

<file path=ppt/slides/slide8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137825" y="2366535"/>
            <a:ext cx="9961643" cy="6006631"/>
          </a:xfrm>
          <a:custGeom>
            <a:avLst/>
            <a:gdLst/>
            <a:ahLst/>
            <a:cxnLst/>
            <a:rect r="r" b="b" t="t" l="l"/>
            <a:pathLst>
              <a:path h="6006631" w="9961643">
                <a:moveTo>
                  <a:pt x="0" y="0"/>
                </a:moveTo>
                <a:lnTo>
                  <a:pt x="9961643" y="0"/>
                </a:lnTo>
                <a:lnTo>
                  <a:pt x="9961643" y="6006631"/>
                </a:lnTo>
                <a:lnTo>
                  <a:pt x="0" y="6006631"/>
                </a:lnTo>
                <a:lnTo>
                  <a:pt x="0" y="0"/>
                </a:lnTo>
                <a:close/>
              </a:path>
            </a:pathLst>
          </a:custGeom>
          <a:blipFill>
            <a:blip r:embed="rId2"/>
            <a:stretch>
              <a:fillRect l="0" t="-38089" r="0" b="-27754"/>
            </a:stretch>
          </a:blipFill>
        </p:spPr>
      </p:sp>
      <p:sp>
        <p:nvSpPr>
          <p:cNvPr name="TextBox 3" id="3"/>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88</a:t>
            </a:r>
          </a:p>
        </p:txBody>
      </p:sp>
      <p:sp>
        <p:nvSpPr>
          <p:cNvPr name="TextBox 4" id="4"/>
          <p:cNvSpPr txBox="true"/>
          <p:nvPr/>
        </p:nvSpPr>
        <p:spPr>
          <a:xfrm rot="0">
            <a:off x="4199104" y="430731"/>
            <a:ext cx="9839084" cy="679428"/>
          </a:xfrm>
          <a:prstGeom prst="rect">
            <a:avLst/>
          </a:prstGeom>
        </p:spPr>
        <p:txBody>
          <a:bodyPr anchor="t" rtlCol="false" tIns="0" lIns="0" bIns="0" rIns="0">
            <a:spAutoFit/>
          </a:bodyPr>
          <a:lstStyle/>
          <a:p>
            <a:pPr algn="ctr">
              <a:lnSpc>
                <a:spcPts val="5599"/>
              </a:lnSpc>
              <a:spcBef>
                <a:spcPct val="0"/>
              </a:spcBef>
            </a:pPr>
            <a:r>
              <a:rPr lang="en-US" b="true" sz="3999">
                <a:solidFill>
                  <a:srgbClr val="FF751F"/>
                </a:solidFill>
                <a:latin typeface="Open Sans Bold"/>
                <a:ea typeface="Open Sans Bold"/>
                <a:cs typeface="Open Sans Bold"/>
                <a:sym typeface="Open Sans Bold"/>
              </a:rPr>
              <a:t>Diagramme d'États Finis (FSM) Globale </a:t>
            </a:r>
          </a:p>
        </p:txBody>
      </p:sp>
      <p:sp>
        <p:nvSpPr>
          <p:cNvPr name="TextBox 5" id="5"/>
          <p:cNvSpPr txBox="true"/>
          <p:nvPr/>
        </p:nvSpPr>
        <p:spPr>
          <a:xfrm rot="0">
            <a:off x="3430674" y="1435443"/>
            <a:ext cx="11375945" cy="530117"/>
          </a:xfrm>
          <a:prstGeom prst="rect">
            <a:avLst/>
          </a:prstGeom>
        </p:spPr>
        <p:txBody>
          <a:bodyPr anchor="t" rtlCol="false" tIns="0" lIns="0" bIns="0" rIns="0">
            <a:spAutoFit/>
          </a:bodyPr>
          <a:lstStyle/>
          <a:p>
            <a:pPr algn="ctr">
              <a:lnSpc>
                <a:spcPts val="4383"/>
              </a:lnSpc>
              <a:spcBef>
                <a:spcPct val="0"/>
              </a:spcBef>
            </a:pPr>
            <a:r>
              <a:rPr lang="en-US" sz="3130">
                <a:solidFill>
                  <a:srgbClr val="FFD944"/>
                </a:solidFill>
                <a:latin typeface="Open Sans"/>
                <a:ea typeface="Open Sans"/>
                <a:cs typeface="Open Sans"/>
                <a:sym typeface="Open Sans"/>
              </a:rPr>
              <a:t>Synchronisation du Flux de Données et de la Gestion des Clés</a:t>
            </a:r>
          </a:p>
        </p:txBody>
      </p:sp>
      <p:sp>
        <p:nvSpPr>
          <p:cNvPr name="TextBox 6" id="6"/>
          <p:cNvSpPr txBox="true"/>
          <p:nvPr/>
        </p:nvSpPr>
        <p:spPr>
          <a:xfrm rot="0">
            <a:off x="0" y="8656838"/>
            <a:ext cx="18288000" cy="1082606"/>
          </a:xfrm>
          <a:prstGeom prst="rect">
            <a:avLst/>
          </a:prstGeom>
        </p:spPr>
        <p:txBody>
          <a:bodyPr anchor="t" rtlCol="false" tIns="0" lIns="0" bIns="0" rIns="0">
            <a:spAutoFit/>
          </a:bodyPr>
          <a:lstStyle/>
          <a:p>
            <a:pPr algn="ctr">
              <a:lnSpc>
                <a:spcPts val="4383"/>
              </a:lnSpc>
              <a:spcBef>
                <a:spcPct val="0"/>
              </a:spcBef>
            </a:pPr>
            <a:r>
              <a:rPr lang="en-US" sz="3130">
                <a:solidFill>
                  <a:srgbClr val="FEFEFE"/>
                </a:solidFill>
                <a:latin typeface="Open Sans"/>
                <a:ea typeface="Open Sans"/>
                <a:cs typeface="Open Sans"/>
                <a:sym typeface="Open Sans"/>
              </a:rPr>
              <a:t>Ce </a:t>
            </a:r>
            <a:r>
              <a:rPr lang="en-US" sz="3130">
                <a:solidFill>
                  <a:srgbClr val="FEFEFE"/>
                </a:solidFill>
                <a:latin typeface="Open Sans"/>
                <a:ea typeface="Open Sans"/>
                <a:cs typeface="Open Sans"/>
                <a:sym typeface="Open Sans"/>
              </a:rPr>
              <a:t>FSM assure une synchronisation complète entre la génération des clés, le chiffrement des données et leur transmission sécurisée.</a:t>
            </a:r>
          </a:p>
        </p:txBody>
      </p:sp>
    </p:spTree>
  </p:cSld>
  <p:clrMapOvr>
    <a:masterClrMapping/>
  </p:clrMapOvr>
  <p:transition spd="slow">
    <p:fade/>
  </p:transition>
</p:sld>
</file>

<file path=ppt/slides/slide8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223014">
            <a:off x="10390308" y="-6185338"/>
            <a:ext cx="10128448" cy="10895890"/>
          </a:xfrm>
          <a:custGeom>
            <a:avLst/>
            <a:gdLst/>
            <a:ahLst/>
            <a:cxnLst/>
            <a:rect r="r" b="b" t="t" l="l"/>
            <a:pathLst>
              <a:path h="10895890" w="10128448">
                <a:moveTo>
                  <a:pt x="0" y="0"/>
                </a:moveTo>
                <a:lnTo>
                  <a:pt x="10128448" y="0"/>
                </a:lnTo>
                <a:lnTo>
                  <a:pt x="10128448" y="10895890"/>
                </a:lnTo>
                <a:lnTo>
                  <a:pt x="0" y="10895890"/>
                </a:lnTo>
                <a:lnTo>
                  <a:pt x="0" y="0"/>
                </a:lnTo>
                <a:close/>
              </a:path>
            </a:pathLst>
          </a:custGeom>
          <a:blipFill>
            <a:blip r:embed="rId2"/>
            <a:stretch>
              <a:fillRect l="-157" t="0" r="-157" b="0"/>
            </a:stretch>
          </a:blipFill>
        </p:spPr>
      </p:sp>
      <p:sp>
        <p:nvSpPr>
          <p:cNvPr name="Freeform 3" id="3"/>
          <p:cNvSpPr/>
          <p:nvPr/>
        </p:nvSpPr>
        <p:spPr>
          <a:xfrm flipH="false" flipV="false" rot="7734642">
            <a:off x="-4617289" y="-1260288"/>
            <a:ext cx="9744477" cy="7040385"/>
          </a:xfrm>
          <a:custGeom>
            <a:avLst/>
            <a:gdLst/>
            <a:ahLst/>
            <a:cxnLst/>
            <a:rect r="r" b="b" t="t" l="l"/>
            <a:pathLst>
              <a:path h="7040385" w="9744477">
                <a:moveTo>
                  <a:pt x="0" y="0"/>
                </a:moveTo>
                <a:lnTo>
                  <a:pt x="9744477" y="0"/>
                </a:lnTo>
                <a:lnTo>
                  <a:pt x="9744477" y="7040384"/>
                </a:lnTo>
                <a:lnTo>
                  <a:pt x="0" y="7040384"/>
                </a:lnTo>
                <a:lnTo>
                  <a:pt x="0" y="0"/>
                </a:lnTo>
                <a:close/>
              </a:path>
            </a:pathLst>
          </a:custGeom>
          <a:blipFill>
            <a:blip r:embed="rId3"/>
            <a:stretch>
              <a:fillRect l="0" t="0" r="0" b="0"/>
            </a:stretch>
          </a:blipFill>
        </p:spPr>
      </p:sp>
      <p:sp>
        <p:nvSpPr>
          <p:cNvPr name="Freeform 4" id="4"/>
          <p:cNvSpPr/>
          <p:nvPr/>
        </p:nvSpPr>
        <p:spPr>
          <a:xfrm flipH="false" flipV="false" rot="0">
            <a:off x="482354" y="679812"/>
            <a:ext cx="1848331" cy="3160185"/>
          </a:xfrm>
          <a:custGeom>
            <a:avLst/>
            <a:gdLst/>
            <a:ahLst/>
            <a:cxnLst/>
            <a:rect r="r" b="b" t="t" l="l"/>
            <a:pathLst>
              <a:path h="3160185" w="1848331">
                <a:moveTo>
                  <a:pt x="0" y="0"/>
                </a:moveTo>
                <a:lnTo>
                  <a:pt x="1848331" y="0"/>
                </a:lnTo>
                <a:lnTo>
                  <a:pt x="1848331" y="3160184"/>
                </a:lnTo>
                <a:lnTo>
                  <a:pt x="0" y="3160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146019" y="6100437"/>
            <a:ext cx="743430" cy="753014"/>
          </a:xfrm>
          <a:custGeom>
            <a:avLst/>
            <a:gdLst/>
            <a:ahLst/>
            <a:cxnLst/>
            <a:rect r="r" b="b" t="t" l="l"/>
            <a:pathLst>
              <a:path h="753014" w="743430">
                <a:moveTo>
                  <a:pt x="0" y="0"/>
                </a:moveTo>
                <a:lnTo>
                  <a:pt x="743430" y="0"/>
                </a:lnTo>
                <a:lnTo>
                  <a:pt x="743430" y="753013"/>
                </a:lnTo>
                <a:lnTo>
                  <a:pt x="0" y="7530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992385" y="3659021"/>
            <a:ext cx="12303230" cy="2162175"/>
          </a:xfrm>
          <a:prstGeom prst="rect">
            <a:avLst/>
          </a:prstGeom>
        </p:spPr>
        <p:txBody>
          <a:bodyPr anchor="t" rtlCol="false" tIns="0" lIns="0" bIns="0" rIns="0">
            <a:spAutoFit/>
          </a:bodyPr>
          <a:lstStyle/>
          <a:p>
            <a:pPr algn="ctr">
              <a:lnSpc>
                <a:spcPts val="8400"/>
              </a:lnSpc>
            </a:pPr>
            <a:r>
              <a:rPr lang="en-US" b="true" sz="6000" u="sng">
                <a:solidFill>
                  <a:srgbClr val="FF9F29"/>
                </a:solidFill>
                <a:latin typeface="Poppins Bold"/>
                <a:ea typeface="Poppins Bold"/>
                <a:cs typeface="Poppins Bold"/>
                <a:sym typeface="Poppins Bold"/>
                <a:hlinkClick r:id="rId8" tooltip="https://www.canva.com/design/DAG6i1nstmU/9WU5olQkgnzNo2NpRfNO4Q/edit?utm_content=DAG6i1nstmU&amp;utm_campaign=designshare&amp;utm_medium=link2&amp;utm_source=sharebutton"/>
              </a:rPr>
              <a:t>INTÉGRATION SYSTÈME ET PERFORMANCE</a:t>
            </a:r>
          </a:p>
        </p:txBody>
      </p:sp>
      <p:sp>
        <p:nvSpPr>
          <p:cNvPr name="TextBox 7" id="7"/>
          <p:cNvSpPr txBox="true"/>
          <p:nvPr/>
        </p:nvSpPr>
        <p:spPr>
          <a:xfrm rot="0">
            <a:off x="6054396" y="6195956"/>
            <a:ext cx="11972925" cy="504826"/>
          </a:xfrm>
          <a:prstGeom prst="rect">
            <a:avLst/>
          </a:prstGeom>
        </p:spPr>
        <p:txBody>
          <a:bodyPr anchor="t" rtlCol="false" tIns="0" lIns="0" bIns="0" rIns="0">
            <a:spAutoFit/>
          </a:bodyPr>
          <a:lstStyle/>
          <a:p>
            <a:pPr algn="ctr">
              <a:lnSpc>
                <a:spcPts val="4199"/>
              </a:lnSpc>
              <a:spcBef>
                <a:spcPct val="0"/>
              </a:spcBef>
            </a:pPr>
            <a:r>
              <a:rPr lang="en-US" b="true" sz="2999">
                <a:solidFill>
                  <a:srgbClr val="FF9F29"/>
                </a:solidFill>
                <a:latin typeface="Lato Bold"/>
                <a:ea typeface="Lato Bold"/>
                <a:cs typeface="Lato Bold"/>
                <a:sym typeface="Lato Bold"/>
              </a:rPr>
              <a:t>L'Unité de Contrôle : Clé de la Fiabilité et du Haut Débit du CryptoCore</a:t>
            </a:r>
          </a:p>
        </p:txBody>
      </p:sp>
      <p:sp>
        <p:nvSpPr>
          <p:cNvPr name="TextBox 8" id="8"/>
          <p:cNvSpPr txBox="true"/>
          <p:nvPr/>
        </p:nvSpPr>
        <p:spPr>
          <a:xfrm rot="0">
            <a:off x="1857375" y="9220200"/>
            <a:ext cx="14573250" cy="323215"/>
          </a:xfrm>
          <a:prstGeom prst="rect">
            <a:avLst/>
          </a:prstGeom>
        </p:spPr>
        <p:txBody>
          <a:bodyPr anchor="t" rtlCol="false" tIns="0" lIns="0" bIns="0" rIns="0">
            <a:spAutoFit/>
          </a:bodyPr>
          <a:lstStyle/>
          <a:p>
            <a:pPr algn="ctr">
              <a:lnSpc>
                <a:spcPts val="2659"/>
              </a:lnSpc>
              <a:spcBef>
                <a:spcPct val="0"/>
              </a:spcBef>
            </a:pPr>
            <a:r>
              <a:rPr lang="en-US" sz="1899">
                <a:solidFill>
                  <a:srgbClr val="FFFFFF"/>
                </a:solidFill>
                <a:latin typeface="Lato"/>
                <a:ea typeface="Lato"/>
                <a:cs typeface="Lato"/>
                <a:sym typeface="Lato"/>
              </a:rPr>
              <a:t>Ces objectifs sont validés. Je vais maintenant vous présenter les preuves concrètes de cette validation, en commençant par la sécurité du flux.</a:t>
            </a:r>
          </a:p>
        </p:txBody>
      </p:sp>
      <p:sp>
        <p:nvSpPr>
          <p:cNvPr name="TextBox 9" id="9"/>
          <p:cNvSpPr txBox="true"/>
          <p:nvPr/>
        </p:nvSpPr>
        <p:spPr>
          <a:xfrm rot="0">
            <a:off x="6123980" y="7141976"/>
            <a:ext cx="6040041" cy="1741171"/>
          </a:xfrm>
          <a:prstGeom prst="rect">
            <a:avLst/>
          </a:prstGeom>
        </p:spPr>
        <p:txBody>
          <a:bodyPr anchor="t" rtlCol="false" tIns="0" lIns="0" bIns="0" rIns="0">
            <a:spAutoFit/>
          </a:bodyPr>
          <a:lstStyle/>
          <a:p>
            <a:pPr algn="ctr">
              <a:lnSpc>
                <a:spcPts val="4339"/>
              </a:lnSpc>
              <a:spcBef>
                <a:spcPct val="0"/>
              </a:spcBef>
            </a:pPr>
            <a:r>
              <a:rPr lang="en-US" b="true" sz="3099">
                <a:solidFill>
                  <a:srgbClr val="618BC1"/>
                </a:solidFill>
                <a:latin typeface="Lato Bold"/>
                <a:ea typeface="Lato Bold"/>
                <a:cs typeface="Lato Bold"/>
                <a:sym typeface="Lato Bold"/>
              </a:rPr>
              <a:t>Objectifs Validés :</a:t>
            </a:r>
          </a:p>
          <a:p>
            <a:pPr algn="just" marL="496567" indent="-248284" lvl="1">
              <a:lnSpc>
                <a:spcPts val="3219"/>
              </a:lnSpc>
              <a:buFont typeface="Arial"/>
              <a:buChar char="•"/>
            </a:pPr>
            <a:r>
              <a:rPr lang="en-US" sz="2299">
                <a:solidFill>
                  <a:srgbClr val="FFFFFF"/>
                </a:solidFill>
                <a:latin typeface="Lato"/>
                <a:ea typeface="Lato"/>
                <a:cs typeface="Lato"/>
                <a:sym typeface="Lato"/>
              </a:rPr>
              <a:t>Garantir l'Intégrité du flux de données.</a:t>
            </a:r>
          </a:p>
          <a:p>
            <a:pPr algn="just" marL="496567" indent="-248284" lvl="1">
              <a:lnSpc>
                <a:spcPts val="3219"/>
              </a:lnSpc>
              <a:buFont typeface="Arial"/>
              <a:buChar char="•"/>
            </a:pPr>
            <a:r>
              <a:rPr lang="en-US" sz="2299">
                <a:solidFill>
                  <a:srgbClr val="FFFFFF"/>
                </a:solidFill>
                <a:latin typeface="Lato"/>
                <a:ea typeface="Lato"/>
                <a:cs typeface="Lato"/>
                <a:sym typeface="Lato"/>
              </a:rPr>
              <a:t>Optimiser la Vitesse (Atteindre le Fmax).</a:t>
            </a:r>
          </a:p>
          <a:p>
            <a:pPr algn="just" marL="496567" indent="-248284" lvl="1">
              <a:lnSpc>
                <a:spcPts val="3219"/>
              </a:lnSpc>
              <a:buFont typeface="Arial"/>
              <a:buChar char="•"/>
            </a:pPr>
            <a:r>
              <a:rPr lang="en-US" sz="2299">
                <a:solidFill>
                  <a:srgbClr val="FFFFFF"/>
                </a:solidFill>
                <a:latin typeface="Lato"/>
                <a:ea typeface="Lato"/>
                <a:cs typeface="Lato"/>
                <a:sym typeface="Lato"/>
              </a:rPr>
              <a:t>Valider l'Architecture du système Top-Level.</a:t>
            </a:r>
          </a:p>
        </p:txBody>
      </p:sp>
      <p:sp>
        <p:nvSpPr>
          <p:cNvPr name="TextBox 10" id="10"/>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89</a:t>
            </a:r>
          </a:p>
        </p:txBody>
      </p:sp>
    </p:spTree>
  </p:cSld>
  <p:clrMapOvr>
    <a:masterClrMapping/>
  </p:clrMapOvr>
  <p:transition spd="slow">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719613" y="3157009"/>
            <a:ext cx="12328506" cy="1945845"/>
          </a:xfrm>
          <a:custGeom>
            <a:avLst/>
            <a:gdLst/>
            <a:ahLst/>
            <a:cxnLst/>
            <a:rect r="r" b="b" t="t" l="l"/>
            <a:pathLst>
              <a:path h="1945845" w="12328506">
                <a:moveTo>
                  <a:pt x="0" y="0"/>
                </a:moveTo>
                <a:lnTo>
                  <a:pt x="12328506" y="0"/>
                </a:lnTo>
                <a:lnTo>
                  <a:pt x="12328506" y="1945845"/>
                </a:lnTo>
                <a:lnTo>
                  <a:pt x="0" y="1945845"/>
                </a:lnTo>
                <a:lnTo>
                  <a:pt x="0" y="0"/>
                </a:lnTo>
                <a:close/>
              </a:path>
            </a:pathLst>
          </a:custGeom>
          <a:blipFill>
            <a:blip r:embed="rId2"/>
            <a:stretch>
              <a:fillRect l="-1013" t="0" r="0" b="0"/>
            </a:stretch>
          </a:blipFill>
        </p:spPr>
      </p:sp>
      <p:grpSp>
        <p:nvGrpSpPr>
          <p:cNvPr name="Group 3" id="3"/>
          <p:cNvGrpSpPr/>
          <p:nvPr/>
        </p:nvGrpSpPr>
        <p:grpSpPr>
          <a:xfrm rot="0">
            <a:off x="3936551" y="6597408"/>
            <a:ext cx="8277897" cy="2905553"/>
            <a:chOff x="0" y="0"/>
            <a:chExt cx="1837515" cy="644970"/>
          </a:xfrm>
        </p:grpSpPr>
        <p:sp>
          <p:nvSpPr>
            <p:cNvPr name="Freeform 4" id="4"/>
            <p:cNvSpPr/>
            <p:nvPr/>
          </p:nvSpPr>
          <p:spPr>
            <a:xfrm flipH="false" flipV="false" rot="0">
              <a:off x="0" y="0"/>
              <a:ext cx="1837515" cy="644970"/>
            </a:xfrm>
            <a:custGeom>
              <a:avLst/>
              <a:gdLst/>
              <a:ahLst/>
              <a:cxnLst/>
              <a:rect r="r" b="b" t="t" l="l"/>
              <a:pathLst>
                <a:path h="644970" w="1837515">
                  <a:moveTo>
                    <a:pt x="1634315" y="0"/>
                  </a:moveTo>
                  <a:cubicBezTo>
                    <a:pt x="1746539" y="0"/>
                    <a:pt x="1837515" y="144381"/>
                    <a:pt x="1837515" y="322485"/>
                  </a:cubicBezTo>
                  <a:cubicBezTo>
                    <a:pt x="1837515" y="500589"/>
                    <a:pt x="1746539" y="644970"/>
                    <a:pt x="1634315" y="644970"/>
                  </a:cubicBezTo>
                  <a:lnTo>
                    <a:pt x="203200" y="644970"/>
                  </a:lnTo>
                  <a:cubicBezTo>
                    <a:pt x="90976" y="644970"/>
                    <a:pt x="0" y="500589"/>
                    <a:pt x="0" y="322485"/>
                  </a:cubicBezTo>
                  <a:cubicBezTo>
                    <a:pt x="0" y="144381"/>
                    <a:pt x="90976" y="0"/>
                    <a:pt x="203200" y="0"/>
                  </a:cubicBezTo>
                  <a:close/>
                </a:path>
              </a:pathLst>
            </a:custGeom>
            <a:solidFill>
              <a:srgbClr val="DD716B"/>
            </a:solidFill>
          </p:spPr>
        </p:sp>
        <p:sp>
          <p:nvSpPr>
            <p:cNvPr name="TextBox 5" id="5"/>
            <p:cNvSpPr txBox="true"/>
            <p:nvPr/>
          </p:nvSpPr>
          <p:spPr>
            <a:xfrm>
              <a:off x="0" y="-38100"/>
              <a:ext cx="1837515" cy="683070"/>
            </a:xfrm>
            <a:prstGeom prst="rect">
              <a:avLst/>
            </a:prstGeom>
          </p:spPr>
          <p:txBody>
            <a:bodyPr anchor="ctr" rtlCol="false" tIns="50800" lIns="50800" bIns="50800" rIns="50800"/>
            <a:lstStyle/>
            <a:p>
              <a:pPr algn="ctr">
                <a:lnSpc>
                  <a:spcPts val="3079"/>
                </a:lnSpc>
              </a:pPr>
              <a:r>
                <a:rPr lang="en-US" b="true" sz="2199">
                  <a:solidFill>
                    <a:srgbClr val="000000"/>
                  </a:solidFill>
                  <a:latin typeface="Canva Sans Bold"/>
                  <a:ea typeface="Canva Sans Bold"/>
                  <a:cs typeface="Canva Sans Bold"/>
                  <a:sym typeface="Canva Sans Bold"/>
                </a:rPr>
                <a:t>memory_array </a:t>
              </a:r>
              <a:r>
                <a:rPr lang="en-US" sz="2199">
                  <a:solidFill>
                    <a:srgbClr val="000000"/>
                  </a:solidFill>
                  <a:latin typeface="Canva Sans"/>
                  <a:ea typeface="Canva Sans"/>
                  <a:cs typeface="Canva Sans"/>
                  <a:sym typeface="Canva Sans"/>
                </a:rPr>
                <a:t>→ type pour stocker les blocs du FIFO.</a:t>
              </a:r>
            </a:p>
            <a:p>
              <a:pPr algn="ctr">
                <a:lnSpc>
                  <a:spcPts val="3079"/>
                </a:lnSpc>
              </a:pPr>
              <a:r>
                <a:rPr lang="en-US" b="true" sz="2199">
                  <a:solidFill>
                    <a:srgbClr val="000000"/>
                  </a:solidFill>
                  <a:latin typeface="Canva Sans Bold"/>
                  <a:ea typeface="Canva Sans Bold"/>
                  <a:cs typeface="Canva Sans Bold"/>
                  <a:sym typeface="Canva Sans Bold"/>
                </a:rPr>
                <a:t>mem </a:t>
              </a:r>
              <a:r>
                <a:rPr lang="en-US" sz="2199">
                  <a:solidFill>
                    <a:srgbClr val="000000"/>
                  </a:solidFill>
                  <a:latin typeface="Canva Sans"/>
                  <a:ea typeface="Canva Sans"/>
                  <a:cs typeface="Canva Sans"/>
                  <a:sym typeface="Canva Sans"/>
                </a:rPr>
                <a:t>→ tableau qui contient les données. Initialisé à zéro.</a:t>
              </a:r>
            </a:p>
            <a:p>
              <a:pPr algn="ctr">
                <a:lnSpc>
                  <a:spcPts val="3079"/>
                </a:lnSpc>
              </a:pPr>
              <a:r>
                <a:rPr lang="en-US" b="true" sz="2199">
                  <a:solidFill>
                    <a:srgbClr val="000000"/>
                  </a:solidFill>
                  <a:latin typeface="Canva Sans Bold"/>
                  <a:ea typeface="Canva Sans Bold"/>
                  <a:cs typeface="Canva Sans Bold"/>
                  <a:sym typeface="Canva Sans Bold"/>
                </a:rPr>
                <a:t>rd_ptr </a:t>
              </a:r>
              <a:r>
                <a:rPr lang="en-US" sz="2199">
                  <a:solidFill>
                    <a:srgbClr val="000000"/>
                  </a:solidFill>
                  <a:latin typeface="Canva Sans"/>
                  <a:ea typeface="Canva Sans"/>
                  <a:cs typeface="Canva Sans"/>
                  <a:sym typeface="Canva Sans"/>
                </a:rPr>
                <a:t>→ pointeur de lecture, indique quelle case lire.</a:t>
              </a:r>
            </a:p>
            <a:p>
              <a:pPr algn="ctr">
                <a:lnSpc>
                  <a:spcPts val="3079"/>
                </a:lnSpc>
              </a:pPr>
              <a:r>
                <a:rPr lang="en-US" b="true" sz="2199">
                  <a:solidFill>
                    <a:srgbClr val="000000"/>
                  </a:solidFill>
                  <a:latin typeface="Canva Sans Bold"/>
                  <a:ea typeface="Canva Sans Bold"/>
                  <a:cs typeface="Canva Sans Bold"/>
                  <a:sym typeface="Canva Sans Bold"/>
                </a:rPr>
                <a:t>wr_ptr </a:t>
              </a:r>
              <a:r>
                <a:rPr lang="en-US" sz="2199">
                  <a:solidFill>
                    <a:srgbClr val="000000"/>
                  </a:solidFill>
                  <a:latin typeface="Canva Sans"/>
                  <a:ea typeface="Canva Sans"/>
                  <a:cs typeface="Canva Sans"/>
                  <a:sym typeface="Canva Sans"/>
                </a:rPr>
                <a:t>→ pointeur d’écriture, indique quelle case écrire.</a:t>
              </a:r>
            </a:p>
            <a:p>
              <a:pPr algn="ctr">
                <a:lnSpc>
                  <a:spcPts val="3079"/>
                </a:lnSpc>
              </a:pPr>
              <a:r>
                <a:rPr lang="en-US" b="true" sz="2199">
                  <a:solidFill>
                    <a:srgbClr val="000000"/>
                  </a:solidFill>
                  <a:latin typeface="Canva Sans Bold"/>
                  <a:ea typeface="Canva Sans Bold"/>
                  <a:cs typeface="Canva Sans Bold"/>
                  <a:sym typeface="Canva Sans Bold"/>
                </a:rPr>
                <a:t>count → nombre de blocs actuellement stockés.</a:t>
              </a:r>
            </a:p>
            <a:p>
              <a:pPr algn="ctr">
                <a:lnSpc>
                  <a:spcPts val="3079"/>
                </a:lnSpc>
              </a:pPr>
            </a:p>
          </p:txBody>
        </p:sp>
      </p:grpSp>
      <p:sp>
        <p:nvSpPr>
          <p:cNvPr name="TextBox 6" id="6"/>
          <p:cNvSpPr txBox="true"/>
          <p:nvPr/>
        </p:nvSpPr>
        <p:spPr>
          <a:xfrm rot="0">
            <a:off x="3511525" y="524192"/>
            <a:ext cx="11264950" cy="875666"/>
          </a:xfrm>
          <a:prstGeom prst="rect">
            <a:avLst/>
          </a:prstGeom>
        </p:spPr>
        <p:txBody>
          <a:bodyPr anchor="t" rtlCol="false" tIns="0" lIns="0" bIns="0" rIns="0">
            <a:spAutoFit/>
          </a:bodyPr>
          <a:lstStyle/>
          <a:p>
            <a:pPr algn="ctr">
              <a:lnSpc>
                <a:spcPts val="6859"/>
              </a:lnSpc>
              <a:spcBef>
                <a:spcPct val="0"/>
              </a:spcBef>
            </a:pPr>
            <a:r>
              <a:rPr lang="en-US" b="true" sz="4899">
                <a:solidFill>
                  <a:srgbClr val="FF9F29"/>
                </a:solidFill>
                <a:latin typeface="Poppins Bold"/>
                <a:ea typeface="Poppins Bold"/>
                <a:cs typeface="Poppins Bold"/>
                <a:sym typeface="Poppins Bold"/>
              </a:rPr>
              <a:t>A</a:t>
            </a:r>
            <a:r>
              <a:rPr lang="en-US" b="true" sz="4899">
                <a:solidFill>
                  <a:srgbClr val="FF9F29"/>
                </a:solidFill>
                <a:latin typeface="Poppins Bold"/>
                <a:ea typeface="Poppins Bold"/>
                <a:cs typeface="Poppins Bold"/>
                <a:sym typeface="Poppins Bold"/>
              </a:rPr>
              <a:t>RCHITECTURE ET MÉMOIRE INTERNE</a:t>
            </a:r>
          </a:p>
        </p:txBody>
      </p:sp>
      <p:sp>
        <p:nvSpPr>
          <p:cNvPr name="TextBox 7" id="7"/>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9</a:t>
            </a:r>
          </a:p>
        </p:txBody>
      </p:sp>
      <p:sp>
        <p:nvSpPr>
          <p:cNvPr name="AutoShape 8" id="8"/>
          <p:cNvSpPr/>
          <p:nvPr/>
        </p:nvSpPr>
        <p:spPr>
          <a:xfrm flipH="true" flipV="true">
            <a:off x="3589345" y="4208785"/>
            <a:ext cx="512106" cy="3530801"/>
          </a:xfrm>
          <a:prstGeom prst="line">
            <a:avLst/>
          </a:prstGeom>
          <a:ln cap="flat" w="38100">
            <a:solidFill>
              <a:srgbClr val="DD716B"/>
            </a:solidFill>
            <a:prstDash val="solid"/>
            <a:headEnd type="none" len="sm" w="sm"/>
            <a:tailEnd type="arrow" len="sm" w="med"/>
          </a:ln>
        </p:spPr>
      </p:sp>
    </p:spTree>
  </p:cSld>
  <p:clrMapOvr>
    <a:masterClrMapping/>
  </p:clrMapOvr>
  <p:transition spd="slow">
    <p:fade/>
  </p:transition>
</p:sld>
</file>

<file path=ppt/slides/slide9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817513" y="-3911527"/>
            <a:ext cx="7470487" cy="5397427"/>
          </a:xfrm>
          <a:custGeom>
            <a:avLst/>
            <a:gdLst/>
            <a:ahLst/>
            <a:cxnLst/>
            <a:rect r="r" b="b" t="t" l="l"/>
            <a:pathLst>
              <a:path h="5397427" w="7470487">
                <a:moveTo>
                  <a:pt x="0" y="0"/>
                </a:moveTo>
                <a:lnTo>
                  <a:pt x="7470487" y="0"/>
                </a:lnTo>
                <a:lnTo>
                  <a:pt x="7470487" y="5397427"/>
                </a:lnTo>
                <a:lnTo>
                  <a:pt x="0" y="5397427"/>
                </a:lnTo>
                <a:lnTo>
                  <a:pt x="0" y="0"/>
                </a:lnTo>
                <a:close/>
              </a:path>
            </a:pathLst>
          </a:custGeom>
          <a:blipFill>
            <a:blip r:embed="rId2"/>
            <a:stretch>
              <a:fillRect l="0" t="0" r="0" b="0"/>
            </a:stretch>
          </a:blipFill>
        </p:spPr>
      </p:sp>
      <p:sp>
        <p:nvSpPr>
          <p:cNvPr name="Freeform 3" id="3"/>
          <p:cNvSpPr/>
          <p:nvPr/>
        </p:nvSpPr>
        <p:spPr>
          <a:xfrm flipH="false" flipV="false" rot="-10800000">
            <a:off x="-8131585" y="653219"/>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2"/>
            <a:stretch>
              <a:fillRect l="-523" t="0" r="-523" b="0"/>
            </a:stretch>
          </a:blipFill>
        </p:spPr>
      </p:sp>
      <p:sp>
        <p:nvSpPr>
          <p:cNvPr name="TextBox 4" id="4"/>
          <p:cNvSpPr txBox="true"/>
          <p:nvPr/>
        </p:nvSpPr>
        <p:spPr>
          <a:xfrm rot="0">
            <a:off x="7615527" y="4030345"/>
            <a:ext cx="9247901" cy="5812155"/>
          </a:xfrm>
          <a:prstGeom prst="rect">
            <a:avLst/>
          </a:prstGeom>
        </p:spPr>
        <p:txBody>
          <a:bodyPr anchor="t" rtlCol="false" tIns="0" lIns="0" bIns="0" rIns="0">
            <a:spAutoFit/>
          </a:bodyPr>
          <a:lstStyle/>
          <a:p>
            <a:pPr algn="l">
              <a:lnSpc>
                <a:spcPts val="3919"/>
              </a:lnSpc>
            </a:pPr>
            <a:r>
              <a:rPr lang="en-US" sz="2799" b="true">
                <a:solidFill>
                  <a:srgbClr val="E5E1DA"/>
                </a:solidFill>
                <a:latin typeface="Poppins Bold"/>
                <a:ea typeface="Poppins Bold"/>
                <a:cs typeface="Poppins Bold"/>
                <a:sym typeface="Poppins Bold"/>
              </a:rPr>
              <a:t>Rôle :  Éviter les erreurs et les pertes de données critiques du drone.</a:t>
            </a:r>
          </a:p>
          <a:p>
            <a:pPr algn="l">
              <a:lnSpc>
                <a:spcPts val="3219"/>
              </a:lnSpc>
            </a:pPr>
          </a:p>
          <a:p>
            <a:pPr algn="l">
              <a:lnSpc>
                <a:spcPts val="3219"/>
              </a:lnSpc>
            </a:pPr>
            <a:r>
              <a:rPr lang="en-US" sz="2299">
                <a:solidFill>
                  <a:srgbClr val="E5E1DA"/>
                </a:solidFill>
                <a:latin typeface="Poppins"/>
                <a:ea typeface="Poppins"/>
                <a:cs typeface="Poppins"/>
                <a:sym typeface="Poppins"/>
              </a:rPr>
              <a:t>A. CONTRÔLE EN LECTURE (Input FIFO)</a:t>
            </a:r>
          </a:p>
          <a:p>
            <a:pPr algn="l" marL="496569" indent="-248284" lvl="1">
              <a:lnSpc>
                <a:spcPts val="3219"/>
              </a:lnSpc>
              <a:buFont typeface="Arial"/>
              <a:buChar char="•"/>
            </a:pPr>
            <a:r>
              <a:rPr lang="en-US" sz="2299">
                <a:solidFill>
                  <a:srgbClr val="E5E1DA"/>
                </a:solidFill>
                <a:latin typeface="Poppins"/>
                <a:ea typeface="Poppins"/>
                <a:cs typeface="Poppins"/>
                <a:sym typeface="Poppins"/>
              </a:rPr>
              <a:t>Vérification : Le signal data_ready est actif (FIFO non vide).</a:t>
            </a:r>
          </a:p>
          <a:p>
            <a:pPr algn="l" marL="496569" indent="-248284" lvl="1">
              <a:lnSpc>
                <a:spcPts val="3219"/>
              </a:lnSpc>
              <a:buFont typeface="Arial"/>
              <a:buChar char="•"/>
            </a:pPr>
            <a:r>
              <a:rPr lang="en-US" sz="2299">
                <a:solidFill>
                  <a:srgbClr val="E5E1DA"/>
                </a:solidFill>
                <a:latin typeface="Poppins"/>
                <a:ea typeface="Poppins"/>
                <a:cs typeface="Poppins"/>
                <a:sym typeface="Poppins"/>
              </a:rPr>
              <a:t>Action : La FSM active read_enable.</a:t>
            </a:r>
          </a:p>
          <a:p>
            <a:pPr algn="l" marL="496569" indent="-248284" lvl="1">
              <a:lnSpc>
                <a:spcPts val="3219"/>
              </a:lnSpc>
              <a:buFont typeface="Arial"/>
              <a:buChar char="•"/>
            </a:pPr>
            <a:r>
              <a:rPr lang="en-US" sz="2299">
                <a:solidFill>
                  <a:srgbClr val="E5E1DA"/>
                </a:solidFill>
                <a:latin typeface="Poppins"/>
                <a:ea typeface="Poppins"/>
                <a:cs typeface="Poppins"/>
                <a:sym typeface="Poppins"/>
              </a:rPr>
              <a:t>But : Prévenir une lecture à vide de l'AES (Erreur système).</a:t>
            </a:r>
          </a:p>
          <a:p>
            <a:pPr algn="l">
              <a:lnSpc>
                <a:spcPts val="3219"/>
              </a:lnSpc>
            </a:pPr>
          </a:p>
          <a:p>
            <a:pPr algn="l">
              <a:lnSpc>
                <a:spcPts val="3219"/>
              </a:lnSpc>
            </a:pPr>
            <a:r>
              <a:rPr lang="en-US" sz="2299">
                <a:solidFill>
                  <a:srgbClr val="E5E1DA"/>
                </a:solidFill>
                <a:latin typeface="Poppins"/>
                <a:ea typeface="Poppins"/>
                <a:cs typeface="Poppins"/>
                <a:sym typeface="Poppins"/>
              </a:rPr>
              <a:t>B. CONTRÔLE EN ÉCRITURE (Output FIFO)</a:t>
            </a:r>
          </a:p>
          <a:p>
            <a:pPr algn="l" marL="496569" indent="-248284" lvl="1">
              <a:lnSpc>
                <a:spcPts val="3219"/>
              </a:lnSpc>
              <a:buFont typeface="Arial"/>
              <a:buChar char="•"/>
            </a:pPr>
            <a:r>
              <a:rPr lang="en-US" sz="2299">
                <a:solidFill>
                  <a:srgbClr val="E5E1DA"/>
                </a:solidFill>
                <a:latin typeface="Poppins"/>
                <a:ea typeface="Poppins"/>
                <a:cs typeface="Poppins"/>
                <a:sym typeface="Poppins"/>
              </a:rPr>
              <a:t>Vérification : Le statut output_fifo_not_full est actif.</a:t>
            </a:r>
          </a:p>
          <a:p>
            <a:pPr algn="l" marL="496569" indent="-248284" lvl="1">
              <a:lnSpc>
                <a:spcPts val="3219"/>
              </a:lnSpc>
              <a:buFont typeface="Arial"/>
              <a:buChar char="•"/>
            </a:pPr>
            <a:r>
              <a:rPr lang="en-US" sz="2299">
                <a:solidFill>
                  <a:srgbClr val="E5E1DA"/>
                </a:solidFill>
                <a:latin typeface="Poppins"/>
                <a:ea typeface="Poppins"/>
                <a:cs typeface="Poppins"/>
                <a:sym typeface="Poppins"/>
              </a:rPr>
              <a:t>Action : La FSM envoie enable_output_fifo_write.</a:t>
            </a:r>
          </a:p>
          <a:p>
            <a:pPr algn="l" marL="496569" indent="-248284" lvl="1">
              <a:lnSpc>
                <a:spcPts val="3219"/>
              </a:lnSpc>
              <a:spcBef>
                <a:spcPct val="0"/>
              </a:spcBef>
              <a:buFont typeface="Arial"/>
              <a:buChar char="•"/>
            </a:pPr>
            <a:r>
              <a:rPr lang="en-US" sz="2299">
                <a:solidFill>
                  <a:srgbClr val="E5E1DA"/>
                </a:solidFill>
                <a:latin typeface="Poppins"/>
                <a:ea typeface="Poppins"/>
                <a:cs typeface="Poppins"/>
                <a:sym typeface="Poppins"/>
              </a:rPr>
              <a:t>But : Éviter l'Overflow (Perte de données chiffrées) si le module de communication est saturé.</a:t>
            </a:r>
          </a:p>
          <a:p>
            <a:pPr algn="l">
              <a:lnSpc>
                <a:spcPts val="3219"/>
              </a:lnSpc>
              <a:spcBef>
                <a:spcPct val="0"/>
              </a:spcBef>
            </a:pPr>
          </a:p>
        </p:txBody>
      </p:sp>
      <p:sp>
        <p:nvSpPr>
          <p:cNvPr name="TextBox 5" id="5"/>
          <p:cNvSpPr txBox="true"/>
          <p:nvPr/>
        </p:nvSpPr>
        <p:spPr>
          <a:xfrm rot="0">
            <a:off x="2235576" y="1476375"/>
            <a:ext cx="14079864" cy="1762125"/>
          </a:xfrm>
          <a:prstGeom prst="rect">
            <a:avLst/>
          </a:prstGeom>
        </p:spPr>
        <p:txBody>
          <a:bodyPr anchor="t" rtlCol="false" tIns="0" lIns="0" bIns="0" rIns="0">
            <a:spAutoFit/>
          </a:bodyPr>
          <a:lstStyle/>
          <a:p>
            <a:pPr algn="l">
              <a:lnSpc>
                <a:spcPts val="6600"/>
              </a:lnSpc>
            </a:pPr>
            <a:r>
              <a:rPr lang="en-US" sz="6000" b="true">
                <a:solidFill>
                  <a:srgbClr val="FF9F29"/>
                </a:solidFill>
                <a:latin typeface="Poppins Bold"/>
                <a:ea typeface="Poppins Bold"/>
                <a:cs typeface="Poppins Bold"/>
                <a:sym typeface="Poppins Bold"/>
              </a:rPr>
              <a:t>SÉCURITÉ DU FLUX (CONTRÔLE DES FIFOS)</a:t>
            </a:r>
          </a:p>
        </p:txBody>
      </p:sp>
      <p:sp>
        <p:nvSpPr>
          <p:cNvPr name="TextBox 6" id="6"/>
          <p:cNvSpPr txBox="true"/>
          <p:nvPr/>
        </p:nvSpPr>
        <p:spPr>
          <a:xfrm rot="0">
            <a:off x="8227812" y="3181350"/>
            <a:ext cx="7267575" cy="448311"/>
          </a:xfrm>
          <a:prstGeom prst="rect">
            <a:avLst/>
          </a:prstGeom>
        </p:spPr>
        <p:txBody>
          <a:bodyPr anchor="t" rtlCol="false" tIns="0" lIns="0" bIns="0" rIns="0">
            <a:spAutoFit/>
          </a:bodyPr>
          <a:lstStyle/>
          <a:p>
            <a:pPr algn="ctr">
              <a:lnSpc>
                <a:spcPts val="3639"/>
              </a:lnSpc>
              <a:spcBef>
                <a:spcPct val="0"/>
              </a:spcBef>
            </a:pPr>
            <a:r>
              <a:rPr lang="en-US" b="true" sz="2599">
                <a:solidFill>
                  <a:srgbClr val="FFF78A"/>
                </a:solidFill>
                <a:latin typeface="Lato Bold"/>
                <a:ea typeface="Lato Bold"/>
                <a:cs typeface="Lato Bold"/>
                <a:sym typeface="Lato Bold"/>
              </a:rPr>
              <a:t> SÉCURISATION DU FLUX (Contrôle des Buffers)</a:t>
            </a:r>
          </a:p>
        </p:txBody>
      </p:sp>
      <p:sp>
        <p:nvSpPr>
          <p:cNvPr name="TextBox 7" id="7"/>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90</a:t>
            </a:r>
          </a:p>
        </p:txBody>
      </p:sp>
      <p:sp>
        <p:nvSpPr>
          <p:cNvPr name="AutoShape 8" id="8"/>
          <p:cNvSpPr/>
          <p:nvPr/>
        </p:nvSpPr>
        <p:spPr>
          <a:xfrm>
            <a:off x="8615479" y="3872865"/>
            <a:ext cx="6492240" cy="0"/>
          </a:xfrm>
          <a:prstGeom prst="line">
            <a:avLst/>
          </a:prstGeom>
          <a:ln cap="flat" w="38100">
            <a:solidFill>
              <a:srgbClr val="FFFFFF"/>
            </a:solidFill>
            <a:prstDash val="solid"/>
            <a:headEnd type="none" len="sm" w="sm"/>
            <a:tailEnd type="none" len="sm" w="sm"/>
          </a:ln>
        </p:spPr>
      </p:sp>
    </p:spTree>
  </p:cSld>
  <p:clrMapOvr>
    <a:masterClrMapping/>
  </p:clrMapOvr>
  <p:transition spd="slow">
    <p:fade/>
  </p:transition>
</p:sld>
</file>

<file path=ppt/slides/slide9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817513" y="-3911527"/>
            <a:ext cx="7470487" cy="5397427"/>
          </a:xfrm>
          <a:custGeom>
            <a:avLst/>
            <a:gdLst/>
            <a:ahLst/>
            <a:cxnLst/>
            <a:rect r="r" b="b" t="t" l="l"/>
            <a:pathLst>
              <a:path h="5397427" w="7470487">
                <a:moveTo>
                  <a:pt x="0" y="0"/>
                </a:moveTo>
                <a:lnTo>
                  <a:pt x="7470487" y="0"/>
                </a:lnTo>
                <a:lnTo>
                  <a:pt x="7470487" y="5397427"/>
                </a:lnTo>
                <a:lnTo>
                  <a:pt x="0" y="5397427"/>
                </a:lnTo>
                <a:lnTo>
                  <a:pt x="0" y="0"/>
                </a:lnTo>
                <a:close/>
              </a:path>
            </a:pathLst>
          </a:custGeom>
          <a:blipFill>
            <a:blip r:embed="rId2"/>
            <a:stretch>
              <a:fillRect l="0" t="0" r="0" b="0"/>
            </a:stretch>
          </a:blipFill>
        </p:spPr>
      </p:sp>
      <p:sp>
        <p:nvSpPr>
          <p:cNvPr name="Freeform 3" id="3"/>
          <p:cNvSpPr/>
          <p:nvPr/>
        </p:nvSpPr>
        <p:spPr>
          <a:xfrm flipH="false" flipV="false" rot="-10800000">
            <a:off x="-8131585" y="653219"/>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2"/>
            <a:stretch>
              <a:fillRect l="-523" t="0" r="-523" b="0"/>
            </a:stretch>
          </a:blipFill>
        </p:spPr>
      </p:sp>
      <p:sp>
        <p:nvSpPr>
          <p:cNvPr name="Freeform 4" id="4"/>
          <p:cNvSpPr/>
          <p:nvPr/>
        </p:nvSpPr>
        <p:spPr>
          <a:xfrm flipH="false" flipV="false" rot="0">
            <a:off x="5747790" y="2405819"/>
            <a:ext cx="11737921" cy="8245889"/>
          </a:xfrm>
          <a:custGeom>
            <a:avLst/>
            <a:gdLst/>
            <a:ahLst/>
            <a:cxnLst/>
            <a:rect r="r" b="b" t="t" l="l"/>
            <a:pathLst>
              <a:path h="8245889" w="11737921">
                <a:moveTo>
                  <a:pt x="0" y="0"/>
                </a:moveTo>
                <a:lnTo>
                  <a:pt x="11737921" y="0"/>
                </a:lnTo>
                <a:lnTo>
                  <a:pt x="11737921" y="8245889"/>
                </a:lnTo>
                <a:lnTo>
                  <a:pt x="0" y="8245889"/>
                </a:lnTo>
                <a:lnTo>
                  <a:pt x="0" y="0"/>
                </a:lnTo>
                <a:close/>
              </a:path>
            </a:pathLst>
          </a:custGeom>
          <a:blipFill>
            <a:blip r:embed="rId3"/>
            <a:stretch>
              <a:fillRect l="0" t="0" r="0" b="0"/>
            </a:stretch>
          </a:blipFill>
        </p:spPr>
      </p:sp>
      <p:sp>
        <p:nvSpPr>
          <p:cNvPr name="TextBox 5" id="5"/>
          <p:cNvSpPr txBox="true"/>
          <p:nvPr/>
        </p:nvSpPr>
        <p:spPr>
          <a:xfrm rot="0">
            <a:off x="545859" y="643694"/>
            <a:ext cx="12249208" cy="1762125"/>
          </a:xfrm>
          <a:prstGeom prst="rect">
            <a:avLst/>
          </a:prstGeom>
        </p:spPr>
        <p:txBody>
          <a:bodyPr anchor="t" rtlCol="false" tIns="0" lIns="0" bIns="0" rIns="0">
            <a:spAutoFit/>
          </a:bodyPr>
          <a:lstStyle/>
          <a:p>
            <a:pPr algn="ctr">
              <a:lnSpc>
                <a:spcPts val="6600"/>
              </a:lnSpc>
            </a:pPr>
            <a:r>
              <a:rPr lang="en-US" b="true" sz="6000">
                <a:solidFill>
                  <a:srgbClr val="FF9F29"/>
                </a:solidFill>
                <a:latin typeface="Poppins Bold"/>
                <a:ea typeface="Poppins Bold"/>
                <a:cs typeface="Poppins Bold"/>
                <a:sym typeface="Poppins Bold"/>
              </a:rPr>
              <a:t>SÉCURITÉ DU FLUX (CONTRÔLE DES FIFOS)</a:t>
            </a:r>
          </a:p>
        </p:txBody>
      </p:sp>
      <p:sp>
        <p:nvSpPr>
          <p:cNvPr name="Freeform 6" id="6"/>
          <p:cNvSpPr/>
          <p:nvPr/>
        </p:nvSpPr>
        <p:spPr>
          <a:xfrm flipH="false" flipV="false" rot="0">
            <a:off x="5900190" y="2558219"/>
            <a:ext cx="11737921" cy="8245889"/>
          </a:xfrm>
          <a:custGeom>
            <a:avLst/>
            <a:gdLst/>
            <a:ahLst/>
            <a:cxnLst/>
            <a:rect r="r" b="b" t="t" l="l"/>
            <a:pathLst>
              <a:path h="8245889" w="11737921">
                <a:moveTo>
                  <a:pt x="0" y="0"/>
                </a:moveTo>
                <a:lnTo>
                  <a:pt x="11737921" y="0"/>
                </a:lnTo>
                <a:lnTo>
                  <a:pt x="11737921" y="8245889"/>
                </a:lnTo>
                <a:lnTo>
                  <a:pt x="0" y="8245889"/>
                </a:lnTo>
                <a:lnTo>
                  <a:pt x="0" y="0"/>
                </a:lnTo>
                <a:close/>
              </a:path>
            </a:pathLst>
          </a:custGeom>
          <a:blipFill>
            <a:blip r:embed="rId3"/>
            <a:stretch>
              <a:fillRect l="0" t="0" r="0" b="0"/>
            </a:stretch>
          </a:blipFill>
        </p:spPr>
      </p:sp>
      <p:sp>
        <p:nvSpPr>
          <p:cNvPr name="TextBox 7" id="7"/>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91</a:t>
            </a:r>
          </a:p>
        </p:txBody>
      </p:sp>
    </p:spTree>
  </p:cSld>
  <p:clrMapOvr>
    <a:masterClrMapping/>
  </p:clrMapOvr>
  <p:transition spd="slow">
    <p:fade/>
  </p:transition>
</p:sld>
</file>

<file path=ppt/slides/slide9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817513" y="-3911527"/>
            <a:ext cx="7470487" cy="5397427"/>
          </a:xfrm>
          <a:custGeom>
            <a:avLst/>
            <a:gdLst/>
            <a:ahLst/>
            <a:cxnLst/>
            <a:rect r="r" b="b" t="t" l="l"/>
            <a:pathLst>
              <a:path h="5397427" w="7470487">
                <a:moveTo>
                  <a:pt x="0" y="0"/>
                </a:moveTo>
                <a:lnTo>
                  <a:pt x="7470487" y="0"/>
                </a:lnTo>
                <a:lnTo>
                  <a:pt x="7470487" y="5397427"/>
                </a:lnTo>
                <a:lnTo>
                  <a:pt x="0" y="5397427"/>
                </a:lnTo>
                <a:lnTo>
                  <a:pt x="0" y="0"/>
                </a:lnTo>
                <a:close/>
              </a:path>
            </a:pathLst>
          </a:custGeom>
          <a:blipFill>
            <a:blip r:embed="rId2"/>
            <a:stretch>
              <a:fillRect l="0" t="0" r="0" b="0"/>
            </a:stretch>
          </a:blipFill>
        </p:spPr>
      </p:sp>
      <p:sp>
        <p:nvSpPr>
          <p:cNvPr name="Freeform 3" id="3"/>
          <p:cNvSpPr/>
          <p:nvPr/>
        </p:nvSpPr>
        <p:spPr>
          <a:xfrm flipH="false" flipV="false" rot="-10800000">
            <a:off x="-8131585" y="653219"/>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2"/>
            <a:stretch>
              <a:fillRect l="-523" t="0" r="-523" b="0"/>
            </a:stretch>
          </a:blipFill>
        </p:spPr>
      </p:sp>
      <p:sp>
        <p:nvSpPr>
          <p:cNvPr name="TextBox 4" id="4"/>
          <p:cNvSpPr txBox="true"/>
          <p:nvPr/>
        </p:nvSpPr>
        <p:spPr>
          <a:xfrm rot="0">
            <a:off x="6173171" y="3504644"/>
            <a:ext cx="11392030" cy="6364605"/>
          </a:xfrm>
          <a:prstGeom prst="rect">
            <a:avLst/>
          </a:prstGeom>
        </p:spPr>
        <p:txBody>
          <a:bodyPr anchor="t" rtlCol="false" tIns="0" lIns="0" bIns="0" rIns="0">
            <a:spAutoFit/>
          </a:bodyPr>
          <a:lstStyle/>
          <a:p>
            <a:pPr algn="l">
              <a:lnSpc>
                <a:spcPts val="3919"/>
              </a:lnSpc>
            </a:pPr>
            <a:r>
              <a:rPr lang="en-US" sz="2799" b="true">
                <a:solidFill>
                  <a:srgbClr val="E5E1DA"/>
                </a:solidFill>
                <a:latin typeface="Poppins Bold"/>
                <a:ea typeface="Poppins Bold"/>
                <a:cs typeface="Poppins Bold"/>
                <a:sym typeface="Poppins Bold"/>
              </a:rPr>
              <a:t>A. Transition Stratégique</a:t>
            </a:r>
          </a:p>
          <a:p>
            <a:pPr algn="l" marL="604519" indent="-302260" lvl="1">
              <a:lnSpc>
                <a:spcPts val="3919"/>
              </a:lnSpc>
              <a:buFont typeface="Arial"/>
              <a:buChar char="•"/>
            </a:pPr>
            <a:r>
              <a:rPr lang="en-US" sz="2799">
                <a:solidFill>
                  <a:srgbClr val="E5E1DA"/>
                </a:solidFill>
                <a:latin typeface="Poppins"/>
                <a:ea typeface="Poppins"/>
                <a:cs typeface="Poppins"/>
                <a:sym typeface="Poppins"/>
              </a:rPr>
              <a:t>La FSM remplace l'état d'attente par</a:t>
            </a:r>
            <a:r>
              <a:rPr lang="en-US" sz="2799">
                <a:solidFill>
                  <a:srgbClr val="E5E1DA"/>
                </a:solidFill>
                <a:latin typeface="Poppins"/>
                <a:ea typeface="Poppins"/>
                <a:cs typeface="Poppins"/>
                <a:sym typeface="Poppins"/>
              </a:rPr>
              <a:t> l'état S_STREAMING.</a:t>
            </a:r>
          </a:p>
          <a:p>
            <a:pPr algn="l" marL="604519" indent="-302260" lvl="1">
              <a:lnSpc>
                <a:spcPts val="3919"/>
              </a:lnSpc>
              <a:buFont typeface="Arial"/>
              <a:buChar char="•"/>
            </a:pPr>
            <a:r>
              <a:rPr lang="en-US" sz="2799">
                <a:solidFill>
                  <a:srgbClr val="E5E1DA"/>
                </a:solidFill>
                <a:latin typeface="Poppins"/>
                <a:ea typeface="Poppins"/>
                <a:cs typeface="Poppins"/>
                <a:sym typeface="Poppins"/>
              </a:rPr>
              <a:t>Ceci permet de maintenir l'AES actif en permanence.</a:t>
            </a:r>
          </a:p>
          <a:p>
            <a:pPr algn="l">
              <a:lnSpc>
                <a:spcPts val="3919"/>
              </a:lnSpc>
            </a:pPr>
          </a:p>
          <a:p>
            <a:pPr algn="l">
              <a:lnSpc>
                <a:spcPts val="3919"/>
              </a:lnSpc>
            </a:pPr>
            <a:r>
              <a:rPr lang="en-US" sz="2799" b="true">
                <a:solidFill>
                  <a:srgbClr val="E5E1DA"/>
                </a:solidFill>
                <a:latin typeface="Poppins Bold"/>
                <a:ea typeface="Poppins Bold"/>
                <a:cs typeface="Poppins Bold"/>
                <a:sym typeface="Poppins Bold"/>
              </a:rPr>
              <a:t>B. Logique de l'Action Simultanée</a:t>
            </a:r>
          </a:p>
          <a:p>
            <a:pPr algn="l" marL="604519" indent="-302260" lvl="1">
              <a:lnSpc>
                <a:spcPts val="3919"/>
              </a:lnSpc>
              <a:buFont typeface="Arial"/>
              <a:buChar char="•"/>
            </a:pPr>
            <a:r>
              <a:rPr lang="en-US" sz="2799">
                <a:solidFill>
                  <a:srgbClr val="E5E1DA"/>
                </a:solidFill>
                <a:latin typeface="Poppins"/>
                <a:ea typeface="Poppins"/>
                <a:cs typeface="Poppins"/>
                <a:sym typeface="Poppins"/>
              </a:rPr>
              <a:t>La FSM exécute DEUX commandes PAR CYCLE D'HORLOGE :</a:t>
            </a:r>
          </a:p>
          <a:p>
            <a:pPr algn="l" marL="1209039" indent="-403013" lvl="2">
              <a:lnSpc>
                <a:spcPts val="3919"/>
              </a:lnSpc>
              <a:buAutoNum type="alphaLcPeriod" startAt="1"/>
            </a:pPr>
            <a:r>
              <a:rPr lang="en-US" sz="2799">
                <a:solidFill>
                  <a:srgbClr val="E5E1DA"/>
                </a:solidFill>
                <a:latin typeface="Poppins"/>
                <a:ea typeface="Poppins"/>
                <a:cs typeface="Poppins"/>
                <a:sym typeface="Poppins"/>
              </a:rPr>
              <a:t>Injection : Lecture d'un nouveau bloc de texte clair (read_enable).</a:t>
            </a:r>
          </a:p>
          <a:p>
            <a:pPr algn="l" marL="1209039" indent="-403013" lvl="2">
              <a:lnSpc>
                <a:spcPts val="3919"/>
              </a:lnSpc>
              <a:buAutoNum type="alphaLcPeriod" startAt="1"/>
            </a:pPr>
            <a:r>
              <a:rPr lang="en-US" sz="2799">
                <a:solidFill>
                  <a:srgbClr val="E5E1DA"/>
                </a:solidFill>
                <a:latin typeface="Poppins"/>
                <a:ea typeface="Poppins"/>
                <a:cs typeface="Poppins"/>
                <a:sym typeface="Poppins"/>
              </a:rPr>
              <a:t>Récupération : Écriture du chiffré précédent (enable_output_fifo_write).</a:t>
            </a:r>
          </a:p>
          <a:p>
            <a:pPr algn="l" marL="604519" indent="-302260" lvl="1">
              <a:lnSpc>
                <a:spcPts val="3919"/>
              </a:lnSpc>
              <a:spcBef>
                <a:spcPct val="0"/>
              </a:spcBef>
              <a:buFont typeface="Arial"/>
              <a:buChar char="•"/>
            </a:pPr>
            <a:r>
              <a:rPr lang="en-US" sz="2799">
                <a:solidFill>
                  <a:srgbClr val="E5E1DA"/>
                </a:solidFill>
                <a:latin typeface="Poppins"/>
                <a:ea typeface="Poppins"/>
                <a:cs typeface="Poppins"/>
                <a:sym typeface="Poppins"/>
              </a:rPr>
              <a:t>Rés</a:t>
            </a:r>
            <a:r>
              <a:rPr lang="en-US" sz="2799">
                <a:solidFill>
                  <a:srgbClr val="E5E1DA"/>
                </a:solidFill>
                <a:latin typeface="Poppins"/>
                <a:ea typeface="Poppins"/>
                <a:cs typeface="Poppins"/>
                <a:sym typeface="Poppins"/>
              </a:rPr>
              <a:t>ultat : Le CryptoCore maintient un flux continu et atteint le Débit Maximal (Fmax).</a:t>
            </a:r>
          </a:p>
          <a:p>
            <a:pPr algn="l">
              <a:lnSpc>
                <a:spcPts val="3219"/>
              </a:lnSpc>
              <a:spcBef>
                <a:spcPct val="0"/>
              </a:spcBef>
            </a:pPr>
          </a:p>
        </p:txBody>
      </p:sp>
      <p:sp>
        <p:nvSpPr>
          <p:cNvPr name="TextBox 5" id="5"/>
          <p:cNvSpPr txBox="true"/>
          <p:nvPr/>
        </p:nvSpPr>
        <p:spPr>
          <a:xfrm rot="0">
            <a:off x="1028700" y="600075"/>
            <a:ext cx="13252132" cy="1762125"/>
          </a:xfrm>
          <a:prstGeom prst="rect">
            <a:avLst/>
          </a:prstGeom>
        </p:spPr>
        <p:txBody>
          <a:bodyPr anchor="t" rtlCol="false" tIns="0" lIns="0" bIns="0" rIns="0">
            <a:spAutoFit/>
          </a:bodyPr>
          <a:lstStyle/>
          <a:p>
            <a:pPr algn="l">
              <a:lnSpc>
                <a:spcPts val="6600"/>
              </a:lnSpc>
            </a:pPr>
            <a:r>
              <a:rPr lang="en-US" sz="6000" b="true">
                <a:solidFill>
                  <a:srgbClr val="FF9F29"/>
                </a:solidFill>
                <a:latin typeface="Poppins Bold"/>
                <a:ea typeface="Poppins Bold"/>
                <a:cs typeface="Poppins Bold"/>
                <a:sym typeface="Poppins Bold"/>
              </a:rPr>
              <a:t>OPTIMISATION DU DÉBIT (PIPELINING)</a:t>
            </a:r>
          </a:p>
        </p:txBody>
      </p:sp>
      <p:sp>
        <p:nvSpPr>
          <p:cNvPr name="TextBox 6" id="6"/>
          <p:cNvSpPr txBox="true"/>
          <p:nvPr/>
        </p:nvSpPr>
        <p:spPr>
          <a:xfrm rot="0">
            <a:off x="7402418" y="2011728"/>
            <a:ext cx="10429875" cy="1362711"/>
          </a:xfrm>
          <a:prstGeom prst="rect">
            <a:avLst/>
          </a:prstGeom>
        </p:spPr>
        <p:txBody>
          <a:bodyPr anchor="t" rtlCol="false" tIns="0" lIns="0" bIns="0" rIns="0">
            <a:spAutoFit/>
          </a:bodyPr>
          <a:lstStyle/>
          <a:p>
            <a:pPr algn="ctr">
              <a:lnSpc>
                <a:spcPts val="3639"/>
              </a:lnSpc>
              <a:spcBef>
                <a:spcPct val="0"/>
              </a:spcBef>
            </a:pPr>
            <a:r>
              <a:rPr lang="en-US" b="true" sz="2599">
                <a:solidFill>
                  <a:srgbClr val="FFF78A"/>
                </a:solidFill>
                <a:latin typeface="Lato Bold"/>
                <a:ea typeface="Lato Bold"/>
                <a:cs typeface="Lato Bold"/>
                <a:sym typeface="Lato Bold"/>
              </a:rPr>
              <a:t>HAUT</a:t>
            </a:r>
            <a:r>
              <a:rPr lang="en-US" b="true" sz="2599">
                <a:solidFill>
                  <a:srgbClr val="FFF78A"/>
                </a:solidFill>
                <a:latin typeface="Lato Bold"/>
                <a:ea typeface="Lato Bold"/>
                <a:cs typeface="Lato Bold"/>
                <a:sym typeface="Lato Bold"/>
              </a:rPr>
              <a:t> DÉBIT GARANTI : LE MODE STREAMING</a:t>
            </a:r>
          </a:p>
          <a:p>
            <a:pPr algn="ctr">
              <a:lnSpc>
                <a:spcPts val="3639"/>
              </a:lnSpc>
              <a:spcBef>
                <a:spcPct val="0"/>
              </a:spcBef>
            </a:pPr>
            <a:r>
              <a:rPr lang="en-US" b="true" sz="2599">
                <a:solidFill>
                  <a:srgbClr val="FFF78A"/>
                </a:solidFill>
                <a:latin typeface="Lato Bold"/>
                <a:ea typeface="Lato Bold"/>
                <a:cs typeface="Lato Bold"/>
                <a:sym typeface="Lato Bold"/>
              </a:rPr>
              <a:t>Principe : </a:t>
            </a:r>
            <a:r>
              <a:rPr lang="en-US" b="true" sz="2599">
                <a:solidFill>
                  <a:srgbClr val="FFFFFF"/>
                </a:solidFill>
                <a:latin typeface="Lato Bold"/>
                <a:ea typeface="Lato Bold"/>
                <a:cs typeface="Lato Bold"/>
                <a:sym typeface="Lato Bold"/>
              </a:rPr>
              <a:t>Exploiter l'architecture pipelinée de l'AES pour le temps réel.</a:t>
            </a:r>
          </a:p>
          <a:p>
            <a:pPr algn="ctr">
              <a:lnSpc>
                <a:spcPts val="3639"/>
              </a:lnSpc>
              <a:spcBef>
                <a:spcPct val="0"/>
              </a:spcBef>
            </a:pPr>
          </a:p>
        </p:txBody>
      </p:sp>
      <p:sp>
        <p:nvSpPr>
          <p:cNvPr name="TextBox 7" id="7"/>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92</a:t>
            </a:r>
          </a:p>
        </p:txBody>
      </p:sp>
    </p:spTree>
  </p:cSld>
  <p:clrMapOvr>
    <a:masterClrMapping/>
  </p:clrMapOvr>
  <p:transition spd="slow">
    <p:fade/>
  </p:transition>
</p:sld>
</file>

<file path=ppt/slides/slide9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817513" y="-2933334"/>
            <a:ext cx="7470487" cy="5397427"/>
          </a:xfrm>
          <a:custGeom>
            <a:avLst/>
            <a:gdLst/>
            <a:ahLst/>
            <a:cxnLst/>
            <a:rect r="r" b="b" t="t" l="l"/>
            <a:pathLst>
              <a:path h="5397427" w="7470487">
                <a:moveTo>
                  <a:pt x="0" y="0"/>
                </a:moveTo>
                <a:lnTo>
                  <a:pt x="7470487" y="0"/>
                </a:lnTo>
                <a:lnTo>
                  <a:pt x="7470487" y="5397427"/>
                </a:lnTo>
                <a:lnTo>
                  <a:pt x="0" y="5397427"/>
                </a:lnTo>
                <a:lnTo>
                  <a:pt x="0" y="0"/>
                </a:lnTo>
                <a:close/>
              </a:path>
            </a:pathLst>
          </a:custGeom>
          <a:blipFill>
            <a:blip r:embed="rId2"/>
            <a:stretch>
              <a:fillRect l="0" t="0" r="0" b="0"/>
            </a:stretch>
          </a:blipFill>
        </p:spPr>
      </p:sp>
      <p:sp>
        <p:nvSpPr>
          <p:cNvPr name="Freeform 3" id="3"/>
          <p:cNvSpPr/>
          <p:nvPr/>
        </p:nvSpPr>
        <p:spPr>
          <a:xfrm flipH="false" flipV="false" rot="-10800000">
            <a:off x="-8131585" y="653219"/>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2"/>
            <a:stretch>
              <a:fillRect l="-523" t="0" r="-523" b="0"/>
            </a:stretch>
          </a:blipFill>
        </p:spPr>
      </p:sp>
      <p:sp>
        <p:nvSpPr>
          <p:cNvPr name="Freeform 4" id="4"/>
          <p:cNvSpPr/>
          <p:nvPr/>
        </p:nvSpPr>
        <p:spPr>
          <a:xfrm flipH="false" flipV="false" rot="0">
            <a:off x="5739110" y="2145425"/>
            <a:ext cx="11934346" cy="7592695"/>
          </a:xfrm>
          <a:custGeom>
            <a:avLst/>
            <a:gdLst/>
            <a:ahLst/>
            <a:cxnLst/>
            <a:rect r="r" b="b" t="t" l="l"/>
            <a:pathLst>
              <a:path h="7592695" w="11934346">
                <a:moveTo>
                  <a:pt x="0" y="0"/>
                </a:moveTo>
                <a:lnTo>
                  <a:pt x="11934346" y="0"/>
                </a:lnTo>
                <a:lnTo>
                  <a:pt x="11934346" y="7592695"/>
                </a:lnTo>
                <a:lnTo>
                  <a:pt x="0" y="7592695"/>
                </a:lnTo>
                <a:lnTo>
                  <a:pt x="0" y="0"/>
                </a:lnTo>
                <a:close/>
              </a:path>
            </a:pathLst>
          </a:custGeom>
          <a:blipFill>
            <a:blip r:embed="rId3"/>
            <a:stretch>
              <a:fillRect l="0" t="-23992" r="0" b="-33189"/>
            </a:stretch>
          </a:blipFill>
        </p:spPr>
      </p:sp>
      <p:sp>
        <p:nvSpPr>
          <p:cNvPr name="Freeform 5" id="5"/>
          <p:cNvSpPr/>
          <p:nvPr/>
        </p:nvSpPr>
        <p:spPr>
          <a:xfrm flipH="false" flipV="false" rot="0">
            <a:off x="13094017" y="9242366"/>
            <a:ext cx="5193983" cy="991509"/>
          </a:xfrm>
          <a:custGeom>
            <a:avLst/>
            <a:gdLst/>
            <a:ahLst/>
            <a:cxnLst/>
            <a:rect r="r" b="b" t="t" l="l"/>
            <a:pathLst>
              <a:path h="991509" w="5193983">
                <a:moveTo>
                  <a:pt x="0" y="0"/>
                </a:moveTo>
                <a:lnTo>
                  <a:pt x="5193983" y="0"/>
                </a:lnTo>
                <a:lnTo>
                  <a:pt x="5193983" y="991508"/>
                </a:lnTo>
                <a:lnTo>
                  <a:pt x="0" y="991508"/>
                </a:lnTo>
                <a:lnTo>
                  <a:pt x="0" y="0"/>
                </a:lnTo>
                <a:close/>
              </a:path>
            </a:pathLst>
          </a:custGeom>
          <a:blipFill>
            <a:blip r:embed="rId4"/>
            <a:stretch>
              <a:fillRect l="0" t="0" r="-2882" b="0"/>
            </a:stretch>
          </a:blipFill>
        </p:spPr>
      </p:sp>
      <p:sp>
        <p:nvSpPr>
          <p:cNvPr name="TextBox 6" id="6"/>
          <p:cNvSpPr txBox="true"/>
          <p:nvPr/>
        </p:nvSpPr>
        <p:spPr>
          <a:xfrm rot="0">
            <a:off x="1028700" y="600075"/>
            <a:ext cx="13252132" cy="1762125"/>
          </a:xfrm>
          <a:prstGeom prst="rect">
            <a:avLst/>
          </a:prstGeom>
        </p:spPr>
        <p:txBody>
          <a:bodyPr anchor="t" rtlCol="false" tIns="0" lIns="0" bIns="0" rIns="0">
            <a:spAutoFit/>
          </a:bodyPr>
          <a:lstStyle/>
          <a:p>
            <a:pPr algn="l">
              <a:lnSpc>
                <a:spcPts val="6600"/>
              </a:lnSpc>
            </a:pPr>
            <a:r>
              <a:rPr lang="en-US" sz="6000" b="true">
                <a:solidFill>
                  <a:srgbClr val="FF9F29"/>
                </a:solidFill>
                <a:latin typeface="Poppins Bold"/>
                <a:ea typeface="Poppins Bold"/>
                <a:cs typeface="Poppins Bold"/>
                <a:sym typeface="Poppins Bold"/>
              </a:rPr>
              <a:t>OPTIMISATION DU DÉBIT (PIPELINING)</a:t>
            </a:r>
          </a:p>
        </p:txBody>
      </p:sp>
      <p:sp>
        <p:nvSpPr>
          <p:cNvPr name="TextBox 7" id="7"/>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93</a:t>
            </a:r>
          </a:p>
        </p:txBody>
      </p:sp>
    </p:spTree>
  </p:cSld>
  <p:clrMapOvr>
    <a:masterClrMapping/>
  </p:clrMapOvr>
  <p:transition spd="slow">
    <p:fade/>
  </p:transition>
</p:sld>
</file>

<file path=ppt/slides/slide9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817513" y="-3911527"/>
            <a:ext cx="7470487" cy="5397427"/>
          </a:xfrm>
          <a:custGeom>
            <a:avLst/>
            <a:gdLst/>
            <a:ahLst/>
            <a:cxnLst/>
            <a:rect r="r" b="b" t="t" l="l"/>
            <a:pathLst>
              <a:path h="5397427" w="7470487">
                <a:moveTo>
                  <a:pt x="0" y="0"/>
                </a:moveTo>
                <a:lnTo>
                  <a:pt x="7470487" y="0"/>
                </a:lnTo>
                <a:lnTo>
                  <a:pt x="7470487" y="5397427"/>
                </a:lnTo>
                <a:lnTo>
                  <a:pt x="0" y="5397427"/>
                </a:lnTo>
                <a:lnTo>
                  <a:pt x="0" y="0"/>
                </a:lnTo>
                <a:close/>
              </a:path>
            </a:pathLst>
          </a:custGeom>
          <a:blipFill>
            <a:blip r:embed="rId2"/>
            <a:stretch>
              <a:fillRect l="0" t="0" r="0" b="0"/>
            </a:stretch>
          </a:blipFill>
        </p:spPr>
      </p:sp>
      <p:sp>
        <p:nvSpPr>
          <p:cNvPr name="Freeform 3" id="3"/>
          <p:cNvSpPr/>
          <p:nvPr/>
        </p:nvSpPr>
        <p:spPr>
          <a:xfrm flipH="false" flipV="false" rot="-10800000">
            <a:off x="-8131585" y="653219"/>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2"/>
            <a:stretch>
              <a:fillRect l="-523" t="0" r="-523" b="0"/>
            </a:stretch>
          </a:blipFill>
        </p:spPr>
      </p:sp>
      <p:sp>
        <p:nvSpPr>
          <p:cNvPr name="TextBox 4" id="4"/>
          <p:cNvSpPr txBox="true"/>
          <p:nvPr/>
        </p:nvSpPr>
        <p:spPr>
          <a:xfrm rot="0">
            <a:off x="7417591" y="4257562"/>
            <a:ext cx="10003657" cy="5191125"/>
          </a:xfrm>
          <a:prstGeom prst="rect">
            <a:avLst/>
          </a:prstGeom>
        </p:spPr>
        <p:txBody>
          <a:bodyPr anchor="t" rtlCol="false" tIns="0" lIns="0" bIns="0" rIns="0">
            <a:spAutoFit/>
          </a:bodyPr>
          <a:lstStyle/>
          <a:p>
            <a:pPr algn="l" marL="539751" indent="-269876" lvl="1">
              <a:lnSpc>
                <a:spcPts val="3500"/>
              </a:lnSpc>
              <a:buFont typeface="Arial"/>
              <a:buChar char="•"/>
            </a:pPr>
            <a:r>
              <a:rPr lang="en-US" b="true" sz="2500">
                <a:solidFill>
                  <a:srgbClr val="E5E1DA"/>
                </a:solidFill>
                <a:latin typeface="Poppins Bold"/>
                <a:ea typeface="Poppins Bold"/>
                <a:cs typeface="Poppins Bold"/>
                <a:sym typeface="Poppins Bold"/>
              </a:rPr>
              <a:t>Design Logique Complet : Nous présentons l'analyse du Diagramme FSM pour la séquence sécurisée, et le Code VHDL en entier pour la preuve de l'implémentation synthétisable.</a:t>
            </a:r>
          </a:p>
          <a:p>
            <a:pPr algn="l" marL="539751" indent="-269876" lvl="1">
              <a:lnSpc>
                <a:spcPts val="3500"/>
              </a:lnSpc>
              <a:buFont typeface="Arial"/>
              <a:buChar char="•"/>
            </a:pPr>
            <a:r>
              <a:rPr lang="en-US" b="true" sz="2500">
                <a:solidFill>
                  <a:srgbClr val="E5E1DA"/>
                </a:solidFill>
                <a:latin typeface="Poppins Bold"/>
                <a:ea typeface="Poppins Bold"/>
                <a:cs typeface="Poppins Bold"/>
                <a:sym typeface="Poppins Bold"/>
              </a:rPr>
              <a:t>Intégration Top-Level : Le schéma montre notre</a:t>
            </a:r>
            <a:r>
              <a:rPr lang="en-US" b="true" sz="2500">
                <a:solidFill>
                  <a:srgbClr val="E5E1DA"/>
                </a:solidFill>
                <a:latin typeface="Poppins Bold"/>
                <a:ea typeface="Poppins Bold"/>
                <a:cs typeface="Poppins Bold"/>
                <a:sym typeface="Poppins Bold"/>
              </a:rPr>
              <a:t> Control Unit au centre, ce qui valide notre rôle de pilote central et d'Architecte du Contrôle du système.</a:t>
            </a:r>
          </a:p>
          <a:p>
            <a:pPr algn="l" marL="539751" indent="-269876" lvl="1">
              <a:lnSpc>
                <a:spcPts val="3500"/>
              </a:lnSpc>
              <a:spcBef>
                <a:spcPct val="0"/>
              </a:spcBef>
              <a:buFont typeface="Arial"/>
              <a:buChar char="•"/>
            </a:pPr>
            <a:r>
              <a:rPr lang="en-US" b="true" sz="2500">
                <a:solidFill>
                  <a:srgbClr val="E5E1DA"/>
                </a:solidFill>
                <a:latin typeface="Poppins Bold"/>
                <a:ea typeface="Poppins Bold"/>
                <a:cs typeface="Poppins Bold"/>
                <a:sym typeface="Poppins Bold"/>
              </a:rPr>
              <a:t>Simulation Chronométrée : Cette preuve formelle confirme le respect de la séquence critique (ex : key_done autorise start_enc). La v</a:t>
            </a:r>
            <a:r>
              <a:rPr lang="en-US" b="true" sz="2500">
                <a:solidFill>
                  <a:srgbClr val="E5E1DA"/>
                </a:solidFill>
                <a:latin typeface="Poppins Bold"/>
                <a:ea typeface="Poppins Bold"/>
                <a:cs typeface="Poppins Bold"/>
                <a:sym typeface="Poppins Bold"/>
              </a:rPr>
              <a:t>alida</a:t>
            </a:r>
            <a:r>
              <a:rPr lang="en-US" b="true" sz="2500">
                <a:solidFill>
                  <a:srgbClr val="E5E1DA"/>
                </a:solidFill>
                <a:latin typeface="Poppins Bold"/>
                <a:ea typeface="Poppins Bold"/>
                <a:cs typeface="Poppins Bold"/>
                <a:sym typeface="Poppins Bold"/>
              </a:rPr>
              <a:t>tion de la synchronisation est prouvée à un cycle d'horloge près.</a:t>
            </a:r>
          </a:p>
          <a:p>
            <a:pPr algn="l">
              <a:lnSpc>
                <a:spcPts val="2800"/>
              </a:lnSpc>
              <a:spcBef>
                <a:spcPct val="0"/>
              </a:spcBef>
            </a:pPr>
          </a:p>
        </p:txBody>
      </p:sp>
      <p:sp>
        <p:nvSpPr>
          <p:cNvPr name="TextBox 5" id="5"/>
          <p:cNvSpPr txBox="true"/>
          <p:nvPr/>
        </p:nvSpPr>
        <p:spPr>
          <a:xfrm rot="0">
            <a:off x="1960114" y="1625562"/>
            <a:ext cx="14367771" cy="923925"/>
          </a:xfrm>
          <a:prstGeom prst="rect">
            <a:avLst/>
          </a:prstGeom>
        </p:spPr>
        <p:txBody>
          <a:bodyPr anchor="t" rtlCol="false" tIns="0" lIns="0" bIns="0" rIns="0">
            <a:spAutoFit/>
          </a:bodyPr>
          <a:lstStyle/>
          <a:p>
            <a:pPr algn="l">
              <a:lnSpc>
                <a:spcPts val="6600"/>
              </a:lnSpc>
            </a:pPr>
            <a:r>
              <a:rPr lang="en-US" sz="6000" b="true">
                <a:solidFill>
                  <a:srgbClr val="FF9F29"/>
                </a:solidFill>
                <a:latin typeface="Poppins Bold"/>
                <a:ea typeface="Poppins Bold"/>
                <a:cs typeface="Poppins Bold"/>
                <a:sym typeface="Poppins Bold"/>
              </a:rPr>
              <a:t>VALIDATION DU SYSTÈME (LIVRABLES)</a:t>
            </a:r>
          </a:p>
        </p:txBody>
      </p:sp>
      <p:sp>
        <p:nvSpPr>
          <p:cNvPr name="TextBox 6" id="6"/>
          <p:cNvSpPr txBox="true"/>
          <p:nvPr/>
        </p:nvSpPr>
        <p:spPr>
          <a:xfrm rot="0">
            <a:off x="7858125" y="2731694"/>
            <a:ext cx="9401175" cy="1362711"/>
          </a:xfrm>
          <a:prstGeom prst="rect">
            <a:avLst/>
          </a:prstGeom>
        </p:spPr>
        <p:txBody>
          <a:bodyPr anchor="t" rtlCol="false" tIns="0" lIns="0" bIns="0" rIns="0">
            <a:spAutoFit/>
          </a:bodyPr>
          <a:lstStyle/>
          <a:p>
            <a:pPr algn="ctr">
              <a:lnSpc>
                <a:spcPts val="3639"/>
              </a:lnSpc>
              <a:spcBef>
                <a:spcPct val="0"/>
              </a:spcBef>
            </a:pPr>
            <a:r>
              <a:rPr lang="en-US" b="true" sz="2599">
                <a:solidFill>
                  <a:srgbClr val="FFF78A"/>
                </a:solidFill>
                <a:latin typeface="Lato Bold"/>
                <a:ea typeface="Lato Bold"/>
                <a:cs typeface="Lato Bold"/>
                <a:sym typeface="Lato Bold"/>
              </a:rPr>
              <a:t>PRE</a:t>
            </a:r>
            <a:r>
              <a:rPr lang="en-US" b="true" sz="2599">
                <a:solidFill>
                  <a:srgbClr val="FFF78A"/>
                </a:solidFill>
                <a:latin typeface="Lato Bold"/>
                <a:ea typeface="Lato Bold"/>
                <a:cs typeface="Lato Bold"/>
                <a:sym typeface="Lato Bold"/>
              </a:rPr>
              <a:t>UVES DE VALIDATION ET INTÉGRATION</a:t>
            </a:r>
          </a:p>
          <a:p>
            <a:pPr algn="ctr">
              <a:lnSpc>
                <a:spcPts val="3639"/>
              </a:lnSpc>
              <a:spcBef>
                <a:spcPct val="0"/>
              </a:spcBef>
            </a:pPr>
            <a:r>
              <a:rPr lang="en-US" b="true" sz="2599">
                <a:solidFill>
                  <a:srgbClr val="FFF78A"/>
                </a:solidFill>
                <a:latin typeface="Lato Bold"/>
                <a:ea typeface="Lato Bold"/>
                <a:cs typeface="Lato Bold"/>
                <a:sym typeface="Lato Bold"/>
              </a:rPr>
              <a:t>Notre Rôle : Valider la conception logique et la synchronisation.</a:t>
            </a:r>
          </a:p>
          <a:p>
            <a:pPr algn="ctr">
              <a:lnSpc>
                <a:spcPts val="3639"/>
              </a:lnSpc>
              <a:spcBef>
                <a:spcPct val="0"/>
              </a:spcBef>
            </a:pPr>
          </a:p>
        </p:txBody>
      </p:sp>
      <p:sp>
        <p:nvSpPr>
          <p:cNvPr name="TextBox 7" id="7"/>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94</a:t>
            </a:r>
          </a:p>
        </p:txBody>
      </p:sp>
    </p:spTree>
  </p:cSld>
  <p:clrMapOvr>
    <a:masterClrMapping/>
  </p:clrMapOvr>
  <p:transition spd="slow">
    <p:fade/>
  </p:transition>
</p:sld>
</file>

<file path=ppt/slides/slide9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817513" y="-3911527"/>
            <a:ext cx="7470487" cy="5397427"/>
          </a:xfrm>
          <a:custGeom>
            <a:avLst/>
            <a:gdLst/>
            <a:ahLst/>
            <a:cxnLst/>
            <a:rect r="r" b="b" t="t" l="l"/>
            <a:pathLst>
              <a:path h="5397427" w="7470487">
                <a:moveTo>
                  <a:pt x="0" y="0"/>
                </a:moveTo>
                <a:lnTo>
                  <a:pt x="7470487" y="0"/>
                </a:lnTo>
                <a:lnTo>
                  <a:pt x="7470487" y="5397427"/>
                </a:lnTo>
                <a:lnTo>
                  <a:pt x="0" y="5397427"/>
                </a:lnTo>
                <a:lnTo>
                  <a:pt x="0" y="0"/>
                </a:lnTo>
                <a:close/>
              </a:path>
            </a:pathLst>
          </a:custGeom>
          <a:blipFill>
            <a:blip r:embed="rId2"/>
            <a:stretch>
              <a:fillRect l="0" t="0" r="0" b="0"/>
            </a:stretch>
          </a:blipFill>
        </p:spPr>
      </p:sp>
      <p:sp>
        <p:nvSpPr>
          <p:cNvPr name="Freeform 3" id="3"/>
          <p:cNvSpPr/>
          <p:nvPr/>
        </p:nvSpPr>
        <p:spPr>
          <a:xfrm flipH="false" flipV="false" rot="-10800000">
            <a:off x="-8131585" y="653219"/>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2"/>
            <a:stretch>
              <a:fillRect l="-523" t="0" r="-523" b="0"/>
            </a:stretch>
          </a:blipFill>
        </p:spPr>
      </p:sp>
      <p:sp>
        <p:nvSpPr>
          <p:cNvPr name="Freeform 4" id="4"/>
          <p:cNvSpPr/>
          <p:nvPr/>
        </p:nvSpPr>
        <p:spPr>
          <a:xfrm flipH="false" flipV="false" rot="0">
            <a:off x="377485" y="4253793"/>
            <a:ext cx="8169629" cy="5262644"/>
          </a:xfrm>
          <a:custGeom>
            <a:avLst/>
            <a:gdLst/>
            <a:ahLst/>
            <a:cxnLst/>
            <a:rect r="r" b="b" t="t" l="l"/>
            <a:pathLst>
              <a:path h="5262644" w="8169629">
                <a:moveTo>
                  <a:pt x="0" y="0"/>
                </a:moveTo>
                <a:lnTo>
                  <a:pt x="8169629" y="0"/>
                </a:lnTo>
                <a:lnTo>
                  <a:pt x="8169629" y="5262644"/>
                </a:lnTo>
                <a:lnTo>
                  <a:pt x="0" y="5262644"/>
                </a:lnTo>
                <a:lnTo>
                  <a:pt x="0" y="0"/>
                </a:lnTo>
                <a:close/>
              </a:path>
            </a:pathLst>
          </a:custGeom>
          <a:blipFill>
            <a:blip r:embed="rId3"/>
            <a:stretch>
              <a:fillRect l="-53079" t="0" r="-8976" b="0"/>
            </a:stretch>
          </a:blipFill>
        </p:spPr>
      </p:sp>
      <p:sp>
        <p:nvSpPr>
          <p:cNvPr name="TextBox 5" id="5"/>
          <p:cNvSpPr txBox="true"/>
          <p:nvPr/>
        </p:nvSpPr>
        <p:spPr>
          <a:xfrm rot="0">
            <a:off x="572024" y="561975"/>
            <a:ext cx="14367771" cy="923925"/>
          </a:xfrm>
          <a:prstGeom prst="rect">
            <a:avLst/>
          </a:prstGeom>
        </p:spPr>
        <p:txBody>
          <a:bodyPr anchor="t" rtlCol="false" tIns="0" lIns="0" bIns="0" rIns="0">
            <a:spAutoFit/>
          </a:bodyPr>
          <a:lstStyle/>
          <a:p>
            <a:pPr algn="l">
              <a:lnSpc>
                <a:spcPts val="6600"/>
              </a:lnSpc>
            </a:pPr>
            <a:r>
              <a:rPr lang="en-US" sz="6000" b="true">
                <a:solidFill>
                  <a:srgbClr val="FF9F29"/>
                </a:solidFill>
                <a:latin typeface="Poppins Bold"/>
                <a:ea typeface="Poppins Bold"/>
                <a:cs typeface="Poppins Bold"/>
                <a:sym typeface="Poppins Bold"/>
              </a:rPr>
              <a:t>VALIDATION DU SYSTÈME (LIVRABLES)</a:t>
            </a:r>
          </a:p>
        </p:txBody>
      </p:sp>
      <p:sp>
        <p:nvSpPr>
          <p:cNvPr name="TextBox 6" id="6"/>
          <p:cNvSpPr txBox="true"/>
          <p:nvPr/>
        </p:nvSpPr>
        <p:spPr>
          <a:xfrm rot="0">
            <a:off x="572024" y="3647358"/>
            <a:ext cx="7985241" cy="405766"/>
          </a:xfrm>
          <a:prstGeom prst="rect">
            <a:avLst/>
          </a:prstGeom>
        </p:spPr>
        <p:txBody>
          <a:bodyPr anchor="t" rtlCol="false" tIns="0" lIns="0" bIns="0" rIns="0">
            <a:spAutoFit/>
          </a:bodyPr>
          <a:lstStyle/>
          <a:p>
            <a:pPr algn="ctr">
              <a:lnSpc>
                <a:spcPts val="2970"/>
              </a:lnSpc>
              <a:spcBef>
                <a:spcPct val="0"/>
              </a:spcBef>
            </a:pPr>
            <a:r>
              <a:rPr lang="en-US" b="true" sz="2700">
                <a:solidFill>
                  <a:srgbClr val="FF9F29"/>
                </a:solidFill>
                <a:latin typeface="Poppins Bold"/>
                <a:ea typeface="Poppins Bold"/>
                <a:cs typeface="Poppins Bold"/>
                <a:sym typeface="Poppins Bold"/>
              </a:rPr>
              <a:t>LE CODE : FICHIER 1 : CONTROL_UNIT_PKG.VHD.</a:t>
            </a:r>
          </a:p>
        </p:txBody>
      </p:sp>
      <p:sp>
        <p:nvSpPr>
          <p:cNvPr name="TextBox 7" id="7"/>
          <p:cNvSpPr txBox="true"/>
          <p:nvPr/>
        </p:nvSpPr>
        <p:spPr>
          <a:xfrm rot="0">
            <a:off x="9144000" y="4056933"/>
            <a:ext cx="8035937" cy="4662805"/>
          </a:xfrm>
          <a:prstGeom prst="rect">
            <a:avLst/>
          </a:prstGeom>
        </p:spPr>
        <p:txBody>
          <a:bodyPr anchor="t" rtlCol="false" tIns="0" lIns="0" bIns="0" rIns="0">
            <a:spAutoFit/>
          </a:bodyPr>
          <a:lstStyle/>
          <a:p>
            <a:pPr algn="just">
              <a:lnSpc>
                <a:spcPts val="2660"/>
              </a:lnSpc>
            </a:pPr>
            <a:r>
              <a:rPr lang="en-US" sz="2000">
                <a:solidFill>
                  <a:srgbClr val="FFFFFF"/>
                </a:solidFill>
                <a:latin typeface="Lato"/>
                <a:ea typeface="Lato"/>
                <a:cs typeface="Lato"/>
                <a:sym typeface="Lato"/>
              </a:rPr>
              <a:t>"LE PREMIER LIVRABLE, ET LA BASE DE NOTRE SOLUTION, EST LE CODE VHDL. NOUS N'AVONS PAS SEULEMENT ÉCRIT LE CODE, NOUS L'AVONS STRUCTURÉ POUR GARANTIR LA MAINTENABILITÉ ET LA SYNTHÉTISABILITÉ."</a:t>
            </a:r>
          </a:p>
          <a:p>
            <a:pPr algn="just">
              <a:lnSpc>
                <a:spcPts val="2660"/>
              </a:lnSpc>
            </a:pPr>
          </a:p>
          <a:p>
            <a:pPr algn="just">
              <a:lnSpc>
                <a:spcPts val="2660"/>
              </a:lnSpc>
            </a:pPr>
            <a:r>
              <a:rPr lang="en-US" b="true" sz="2000">
                <a:solidFill>
                  <a:srgbClr val="FFFFFF"/>
                </a:solidFill>
                <a:latin typeface="Poppins Bold"/>
                <a:ea typeface="Poppins Bold"/>
                <a:cs typeface="Poppins Bold"/>
                <a:sym typeface="Poppins Bold"/>
              </a:rPr>
              <a:t>1</a:t>
            </a:r>
            <a:r>
              <a:rPr lang="en-US" b="true" sz="2000">
                <a:solidFill>
                  <a:srgbClr val="FFF78A"/>
                </a:solidFill>
                <a:latin typeface="Poppins Bold"/>
                <a:ea typeface="Poppins Bold"/>
                <a:cs typeface="Poppins Bold"/>
                <a:sym typeface="Poppins Bold"/>
              </a:rPr>
              <a:t>. ARCHITECTURE MODULAIRE ET CLARTÉ (LE PACKAGE)</a:t>
            </a:r>
          </a:p>
          <a:p>
            <a:pPr algn="just">
              <a:lnSpc>
                <a:spcPts val="2660"/>
              </a:lnSpc>
            </a:pPr>
            <a:r>
              <a:rPr lang="en-US" sz="2000">
                <a:solidFill>
                  <a:srgbClr val="FFFFFF"/>
                </a:solidFill>
                <a:latin typeface="Lato"/>
                <a:ea typeface="Lato"/>
                <a:cs typeface="Lato"/>
                <a:sym typeface="Lato"/>
              </a:rPr>
              <a:t>"POUR UN PROJET PROFESSIONNEL, NOUS AVONS D'ABORD SÉPARÉ NOS DÉFINITIONS. NOUS AVONS CRÉÉ UN PACKAGE SÉPARÉ POUR DÉFINIR LE TYPE DE NOS ÉTATS : S_IDLE, S_KEYGEN, S_STREAMING, ETC."</a:t>
            </a:r>
          </a:p>
          <a:p>
            <a:pPr algn="just">
              <a:lnSpc>
                <a:spcPts val="2660"/>
              </a:lnSpc>
            </a:pPr>
          </a:p>
          <a:p>
            <a:pPr algn="just">
              <a:lnSpc>
                <a:spcPts val="2660"/>
              </a:lnSpc>
            </a:pPr>
            <a:r>
              <a:rPr lang="en-US" sz="2000">
                <a:solidFill>
                  <a:srgbClr val="FFFFFF"/>
                </a:solidFill>
                <a:latin typeface="Lato"/>
                <a:ea typeface="Lato"/>
                <a:cs typeface="Lato"/>
                <a:sym typeface="Lato"/>
              </a:rPr>
              <a:t> "CECI REND NOTRE CODE PRINCIPAL BEAUCOUP PLUS CLAIR ET NOUS PERMET DE CENTRALISER LA LISTE DE NOS ÉTATS POUR FACILITER LE DÉBOGAGE ET LA MISE À JOUR."</a:t>
            </a:r>
          </a:p>
        </p:txBody>
      </p:sp>
      <p:sp>
        <p:nvSpPr>
          <p:cNvPr name="TextBox 8" id="8"/>
          <p:cNvSpPr txBox="true"/>
          <p:nvPr/>
        </p:nvSpPr>
        <p:spPr>
          <a:xfrm rot="0">
            <a:off x="6406133" y="2112562"/>
            <a:ext cx="11398403" cy="1334771"/>
          </a:xfrm>
          <a:prstGeom prst="rect">
            <a:avLst/>
          </a:prstGeom>
        </p:spPr>
        <p:txBody>
          <a:bodyPr anchor="t" rtlCol="false" tIns="0" lIns="0" bIns="0" rIns="0">
            <a:spAutoFit/>
          </a:bodyPr>
          <a:lstStyle/>
          <a:p>
            <a:pPr algn="ctr">
              <a:lnSpc>
                <a:spcPts val="3410"/>
              </a:lnSpc>
              <a:spcBef>
                <a:spcPct val="0"/>
              </a:spcBef>
            </a:pPr>
            <a:r>
              <a:rPr lang="en-US" b="true" sz="3100">
                <a:solidFill>
                  <a:srgbClr val="FFFFFF"/>
                </a:solidFill>
                <a:latin typeface="Poppins Bold"/>
                <a:ea typeface="Poppins Bold"/>
                <a:cs typeface="Poppins Bold"/>
                <a:sym typeface="Poppins Bold"/>
              </a:rPr>
              <a:t>POUR RENDRE NOTRE CODE LISIBLE ET FACILEMENT MAINTENABLE, IL EST CRUCIAL DE DÉFINIR LE TYPE DE VOS ÉTATS DANS UN PACKAGE SÉPARÉ.</a:t>
            </a:r>
          </a:p>
        </p:txBody>
      </p:sp>
      <p:sp>
        <p:nvSpPr>
          <p:cNvPr name="TextBox 9" id="9"/>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95</a:t>
            </a:r>
          </a:p>
        </p:txBody>
      </p:sp>
    </p:spTree>
  </p:cSld>
  <p:clrMapOvr>
    <a:masterClrMapping/>
  </p:clrMapOvr>
  <p:transition spd="slow">
    <p:fade/>
  </p:transition>
</p:sld>
</file>

<file path=ppt/slides/slide9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817513" y="-3911527"/>
            <a:ext cx="7470487" cy="5397427"/>
          </a:xfrm>
          <a:custGeom>
            <a:avLst/>
            <a:gdLst/>
            <a:ahLst/>
            <a:cxnLst/>
            <a:rect r="r" b="b" t="t" l="l"/>
            <a:pathLst>
              <a:path h="5397427" w="7470487">
                <a:moveTo>
                  <a:pt x="0" y="0"/>
                </a:moveTo>
                <a:lnTo>
                  <a:pt x="7470487" y="0"/>
                </a:lnTo>
                <a:lnTo>
                  <a:pt x="7470487" y="5397427"/>
                </a:lnTo>
                <a:lnTo>
                  <a:pt x="0" y="5397427"/>
                </a:lnTo>
                <a:lnTo>
                  <a:pt x="0" y="0"/>
                </a:lnTo>
                <a:close/>
              </a:path>
            </a:pathLst>
          </a:custGeom>
          <a:blipFill>
            <a:blip r:embed="rId2"/>
            <a:stretch>
              <a:fillRect l="0" t="0" r="0" b="0"/>
            </a:stretch>
          </a:blipFill>
        </p:spPr>
      </p:sp>
      <p:sp>
        <p:nvSpPr>
          <p:cNvPr name="Freeform 3" id="3"/>
          <p:cNvSpPr/>
          <p:nvPr/>
        </p:nvSpPr>
        <p:spPr>
          <a:xfrm flipH="false" flipV="false" rot="-10800000">
            <a:off x="-8131585" y="653219"/>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2"/>
            <a:stretch>
              <a:fillRect l="-523" t="0" r="-523" b="0"/>
            </a:stretch>
          </a:blipFill>
        </p:spPr>
      </p:sp>
      <p:sp>
        <p:nvSpPr>
          <p:cNvPr name="Freeform 4" id="4"/>
          <p:cNvSpPr/>
          <p:nvPr/>
        </p:nvSpPr>
        <p:spPr>
          <a:xfrm flipH="false" flipV="false" rot="0">
            <a:off x="572024" y="4056751"/>
            <a:ext cx="7750421" cy="4221211"/>
          </a:xfrm>
          <a:custGeom>
            <a:avLst/>
            <a:gdLst/>
            <a:ahLst/>
            <a:cxnLst/>
            <a:rect r="r" b="b" t="t" l="l"/>
            <a:pathLst>
              <a:path h="4221211" w="7750421">
                <a:moveTo>
                  <a:pt x="0" y="0"/>
                </a:moveTo>
                <a:lnTo>
                  <a:pt x="7750421" y="0"/>
                </a:lnTo>
                <a:lnTo>
                  <a:pt x="7750421" y="4221211"/>
                </a:lnTo>
                <a:lnTo>
                  <a:pt x="0" y="4221211"/>
                </a:lnTo>
                <a:lnTo>
                  <a:pt x="0" y="0"/>
                </a:lnTo>
                <a:close/>
              </a:path>
            </a:pathLst>
          </a:custGeom>
          <a:blipFill>
            <a:blip r:embed="rId3"/>
            <a:stretch>
              <a:fillRect l="0" t="0" r="0" b="0"/>
            </a:stretch>
          </a:blipFill>
        </p:spPr>
      </p:sp>
      <p:sp>
        <p:nvSpPr>
          <p:cNvPr name="TextBox 5" id="5"/>
          <p:cNvSpPr txBox="true"/>
          <p:nvPr/>
        </p:nvSpPr>
        <p:spPr>
          <a:xfrm rot="0">
            <a:off x="572024" y="561975"/>
            <a:ext cx="14367771" cy="923925"/>
          </a:xfrm>
          <a:prstGeom prst="rect">
            <a:avLst/>
          </a:prstGeom>
        </p:spPr>
        <p:txBody>
          <a:bodyPr anchor="t" rtlCol="false" tIns="0" lIns="0" bIns="0" rIns="0">
            <a:spAutoFit/>
          </a:bodyPr>
          <a:lstStyle/>
          <a:p>
            <a:pPr algn="l">
              <a:lnSpc>
                <a:spcPts val="6600"/>
              </a:lnSpc>
            </a:pPr>
            <a:r>
              <a:rPr lang="en-US" sz="6000" b="true">
                <a:solidFill>
                  <a:srgbClr val="FF9F29"/>
                </a:solidFill>
                <a:latin typeface="Poppins Bold"/>
                <a:ea typeface="Poppins Bold"/>
                <a:cs typeface="Poppins Bold"/>
                <a:sym typeface="Poppins Bold"/>
              </a:rPr>
              <a:t>VALIDATION DU SYSTÈME (LIVRABLES)</a:t>
            </a:r>
          </a:p>
        </p:txBody>
      </p:sp>
      <p:sp>
        <p:nvSpPr>
          <p:cNvPr name="TextBox 6" id="6"/>
          <p:cNvSpPr txBox="true"/>
          <p:nvPr/>
        </p:nvSpPr>
        <p:spPr>
          <a:xfrm rot="0">
            <a:off x="377485" y="3026369"/>
            <a:ext cx="7985241" cy="405766"/>
          </a:xfrm>
          <a:prstGeom prst="rect">
            <a:avLst/>
          </a:prstGeom>
        </p:spPr>
        <p:txBody>
          <a:bodyPr anchor="t" rtlCol="false" tIns="0" lIns="0" bIns="0" rIns="0">
            <a:spAutoFit/>
          </a:bodyPr>
          <a:lstStyle/>
          <a:p>
            <a:pPr algn="ctr">
              <a:lnSpc>
                <a:spcPts val="2970"/>
              </a:lnSpc>
              <a:spcBef>
                <a:spcPct val="0"/>
              </a:spcBef>
            </a:pPr>
            <a:r>
              <a:rPr lang="en-US" b="true" sz="2700">
                <a:solidFill>
                  <a:srgbClr val="FF9F29"/>
                </a:solidFill>
                <a:latin typeface="Poppins Bold"/>
                <a:ea typeface="Poppins Bold"/>
                <a:cs typeface="Poppins Bold"/>
                <a:sym typeface="Poppins Bold"/>
              </a:rPr>
              <a:t>FICHIER 2 : CONTROL_UNIT.VHD </a:t>
            </a:r>
          </a:p>
        </p:txBody>
      </p:sp>
      <p:sp>
        <p:nvSpPr>
          <p:cNvPr name="TextBox 7" id="7"/>
          <p:cNvSpPr txBox="true"/>
          <p:nvPr/>
        </p:nvSpPr>
        <p:spPr>
          <a:xfrm rot="0">
            <a:off x="8960708" y="3708567"/>
            <a:ext cx="8823245" cy="4879478"/>
          </a:xfrm>
          <a:prstGeom prst="rect">
            <a:avLst/>
          </a:prstGeom>
        </p:spPr>
        <p:txBody>
          <a:bodyPr anchor="t" rtlCol="false" tIns="0" lIns="0" bIns="0" rIns="0">
            <a:spAutoFit/>
          </a:bodyPr>
          <a:lstStyle/>
          <a:p>
            <a:pPr algn="ctr">
              <a:lnSpc>
                <a:spcPts val="3942"/>
              </a:lnSpc>
            </a:pPr>
            <a:r>
              <a:rPr lang="en-US" b="true" sz="2964">
                <a:solidFill>
                  <a:srgbClr val="FFF78A"/>
                </a:solidFill>
                <a:latin typeface="Open Sans Bold"/>
                <a:ea typeface="Open Sans Bold"/>
                <a:cs typeface="Open Sans Bold"/>
                <a:sym typeface="Open Sans Bold"/>
              </a:rPr>
              <a:t>1. </a:t>
            </a:r>
            <a:r>
              <a:rPr lang="en-US" b="true" sz="2964">
                <a:solidFill>
                  <a:srgbClr val="FFF78A"/>
                </a:solidFill>
                <a:latin typeface="Open Sans Bold"/>
                <a:ea typeface="Open Sans Bold"/>
                <a:cs typeface="Open Sans Bold"/>
                <a:sym typeface="Open Sans Bold"/>
              </a:rPr>
              <a:t>L'INTERFACE (LES PORTS D'ENTRÉE/SORTIE)</a:t>
            </a:r>
          </a:p>
          <a:p>
            <a:pPr algn="just">
              <a:lnSpc>
                <a:spcPts val="2920"/>
              </a:lnSpc>
            </a:pPr>
          </a:p>
          <a:p>
            <a:pPr algn="just">
              <a:lnSpc>
                <a:spcPts val="2920"/>
              </a:lnSpc>
            </a:pPr>
            <a:r>
              <a:rPr lang="en-US" sz="2195">
                <a:solidFill>
                  <a:srgbClr val="FFFFFF"/>
                </a:solidFill>
                <a:latin typeface="Lato"/>
                <a:ea typeface="Lato"/>
                <a:cs typeface="Lato"/>
                <a:sym typeface="Lato"/>
              </a:rPr>
              <a:t>"D'ABORD, REGARDONS L'INTERFACE (LES PORTS). CETTE PARTIE EST ESSENTIELLE CAR ELLE</a:t>
            </a:r>
            <a:r>
              <a:rPr lang="en-US" sz="2195">
                <a:solidFill>
                  <a:srgbClr val="FFFFFF"/>
                </a:solidFill>
                <a:latin typeface="Lato"/>
                <a:ea typeface="Lato"/>
                <a:cs typeface="Lato"/>
                <a:sym typeface="Lato"/>
              </a:rPr>
              <a:t> </a:t>
            </a:r>
            <a:r>
              <a:rPr lang="en-US" sz="2195">
                <a:solidFill>
                  <a:srgbClr val="FFFFFF"/>
                </a:solidFill>
                <a:latin typeface="Lato"/>
                <a:ea typeface="Lato"/>
                <a:cs typeface="Lato"/>
                <a:sym typeface="Lato"/>
              </a:rPr>
              <a:t>P</a:t>
            </a:r>
            <a:r>
              <a:rPr lang="en-US" sz="2195">
                <a:solidFill>
                  <a:srgbClr val="FFFFFF"/>
                </a:solidFill>
                <a:latin typeface="Lato"/>
                <a:ea typeface="Lato"/>
                <a:cs typeface="Lato"/>
                <a:sym typeface="Lato"/>
              </a:rPr>
              <a:t>R</a:t>
            </a:r>
            <a:r>
              <a:rPr lang="en-US" sz="2195">
                <a:solidFill>
                  <a:srgbClr val="FFFFFF"/>
                </a:solidFill>
                <a:latin typeface="Lato"/>
                <a:ea typeface="Lato"/>
                <a:cs typeface="Lato"/>
                <a:sym typeface="Lato"/>
              </a:rPr>
              <a:t>OUV</a:t>
            </a:r>
            <a:r>
              <a:rPr lang="en-US" sz="2195">
                <a:solidFill>
                  <a:srgbClr val="FFFFFF"/>
                </a:solidFill>
                <a:latin typeface="Lato"/>
                <a:ea typeface="Lato"/>
                <a:cs typeface="Lato"/>
                <a:sym typeface="Lato"/>
              </a:rPr>
              <a:t>E</a:t>
            </a:r>
            <a:r>
              <a:rPr lang="en-US" sz="2195">
                <a:solidFill>
                  <a:srgbClr val="FFFFFF"/>
                </a:solidFill>
                <a:latin typeface="Lato"/>
                <a:ea typeface="Lato"/>
                <a:cs typeface="Lato"/>
                <a:sym typeface="Lato"/>
              </a:rPr>
              <a:t> NO</a:t>
            </a:r>
            <a:r>
              <a:rPr lang="en-US" sz="2195">
                <a:solidFill>
                  <a:srgbClr val="FFFFFF"/>
                </a:solidFill>
                <a:latin typeface="Lato"/>
                <a:ea typeface="Lato"/>
                <a:cs typeface="Lato"/>
                <a:sym typeface="Lato"/>
              </a:rPr>
              <a:t>TRE </a:t>
            </a:r>
            <a:r>
              <a:rPr lang="en-US" sz="2195">
                <a:solidFill>
                  <a:srgbClr val="FFFFFF"/>
                </a:solidFill>
                <a:latin typeface="Lato"/>
                <a:ea typeface="Lato"/>
                <a:cs typeface="Lato"/>
                <a:sym typeface="Lato"/>
              </a:rPr>
              <a:t>RÔ</a:t>
            </a:r>
            <a:r>
              <a:rPr lang="en-US" sz="2195">
                <a:solidFill>
                  <a:srgbClr val="FFFFFF"/>
                </a:solidFill>
                <a:latin typeface="Lato"/>
                <a:ea typeface="Lato"/>
                <a:cs typeface="Lato"/>
                <a:sym typeface="Lato"/>
              </a:rPr>
              <a:t>LE </a:t>
            </a:r>
            <a:r>
              <a:rPr lang="en-US" sz="2195">
                <a:solidFill>
                  <a:srgbClr val="FFFFFF"/>
                </a:solidFill>
                <a:latin typeface="Lato"/>
                <a:ea typeface="Lato"/>
                <a:cs typeface="Lato"/>
                <a:sym typeface="Lato"/>
              </a:rPr>
              <a:t>D</a:t>
            </a:r>
            <a:r>
              <a:rPr lang="en-US" sz="2195">
                <a:solidFill>
                  <a:srgbClr val="FFFFFF"/>
                </a:solidFill>
                <a:latin typeface="Lato"/>
                <a:ea typeface="Lato"/>
                <a:cs typeface="Lato"/>
                <a:sym typeface="Lato"/>
              </a:rPr>
              <a:t>E </a:t>
            </a:r>
            <a:r>
              <a:rPr lang="en-US" sz="2195">
                <a:solidFill>
                  <a:srgbClr val="FFFFFF"/>
                </a:solidFill>
                <a:latin typeface="Lato"/>
                <a:ea typeface="Lato"/>
                <a:cs typeface="Lato"/>
                <a:sym typeface="Lato"/>
              </a:rPr>
              <a:t>PI</a:t>
            </a:r>
            <a:r>
              <a:rPr lang="en-US" sz="2195">
                <a:solidFill>
                  <a:srgbClr val="FFFFFF"/>
                </a:solidFill>
                <a:latin typeface="Lato"/>
                <a:ea typeface="Lato"/>
                <a:cs typeface="Lato"/>
                <a:sym typeface="Lato"/>
              </a:rPr>
              <a:t>L</a:t>
            </a:r>
            <a:r>
              <a:rPr lang="en-US" sz="2195">
                <a:solidFill>
                  <a:srgbClr val="FFFFFF"/>
                </a:solidFill>
                <a:latin typeface="Lato"/>
                <a:ea typeface="Lato"/>
                <a:cs typeface="Lato"/>
                <a:sym typeface="Lato"/>
              </a:rPr>
              <a:t>O</a:t>
            </a:r>
            <a:r>
              <a:rPr lang="en-US" sz="2195">
                <a:solidFill>
                  <a:srgbClr val="FFFFFF"/>
                </a:solidFill>
                <a:latin typeface="Lato"/>
                <a:ea typeface="Lato"/>
                <a:cs typeface="Lato"/>
                <a:sym typeface="Lato"/>
              </a:rPr>
              <a:t>TE CE</a:t>
            </a:r>
            <a:r>
              <a:rPr lang="en-US" sz="2195">
                <a:solidFill>
                  <a:srgbClr val="FFFFFF"/>
                </a:solidFill>
                <a:latin typeface="Lato"/>
                <a:ea typeface="Lato"/>
                <a:cs typeface="Lato"/>
                <a:sym typeface="Lato"/>
              </a:rPr>
              <a:t>NTRAL."</a:t>
            </a:r>
          </a:p>
          <a:p>
            <a:pPr algn="just">
              <a:lnSpc>
                <a:spcPts val="2920"/>
              </a:lnSpc>
            </a:pPr>
            <a:r>
              <a:rPr lang="en-US" sz="2195">
                <a:solidFill>
                  <a:srgbClr val="FFFFFF"/>
                </a:solidFill>
                <a:latin typeface="Lato"/>
                <a:ea typeface="Lato"/>
                <a:cs typeface="Lato"/>
                <a:sym typeface="Lato"/>
              </a:rPr>
              <a:t> "LES ENTRÉES SONT LES STATUTS QUE NOUS LISONS DES AUTRES GROUPES : DATA_READY (FIFO), KEY_DONE (PRNG), CIPHERTEXT_READY (AES). LES SORTIES SONT NOS COMMANDES : START_ENC, READ_ENABLE, ET ENABLE_OUTPUT_FIFO_WRITE.</a:t>
            </a:r>
          </a:p>
          <a:p>
            <a:pPr algn="just">
              <a:lnSpc>
                <a:spcPts val="2920"/>
              </a:lnSpc>
            </a:pPr>
          </a:p>
          <a:p>
            <a:pPr algn="just" marL="474107" indent="-237054" lvl="1">
              <a:lnSpc>
                <a:spcPts val="2920"/>
              </a:lnSpc>
              <a:buFont typeface="Arial"/>
              <a:buChar char="•"/>
            </a:pPr>
            <a:r>
              <a:rPr lang="en-US" sz="2195">
                <a:solidFill>
                  <a:srgbClr val="FFFFFF"/>
                </a:solidFill>
                <a:latin typeface="Lato"/>
                <a:ea typeface="Lato"/>
                <a:cs typeface="Lato"/>
                <a:sym typeface="Lato"/>
              </a:rPr>
              <a:t>"CETTE INTERFACE FAIT DE NOTRE FSM LE SEUL POINT DE CONNEXION ENTRE TOUS LES BLOCS."</a:t>
            </a:r>
          </a:p>
          <a:p>
            <a:pPr algn="just">
              <a:lnSpc>
                <a:spcPts val="2920"/>
              </a:lnSpc>
            </a:pPr>
          </a:p>
        </p:txBody>
      </p:sp>
      <p:sp>
        <p:nvSpPr>
          <p:cNvPr name="TextBox 8" id="8"/>
          <p:cNvSpPr txBox="true"/>
          <p:nvPr/>
        </p:nvSpPr>
        <p:spPr>
          <a:xfrm rot="0">
            <a:off x="6385551" y="1894481"/>
            <a:ext cx="11398403" cy="1334771"/>
          </a:xfrm>
          <a:prstGeom prst="rect">
            <a:avLst/>
          </a:prstGeom>
        </p:spPr>
        <p:txBody>
          <a:bodyPr anchor="t" rtlCol="false" tIns="0" lIns="0" bIns="0" rIns="0">
            <a:spAutoFit/>
          </a:bodyPr>
          <a:lstStyle/>
          <a:p>
            <a:pPr algn="ctr">
              <a:lnSpc>
                <a:spcPts val="3410"/>
              </a:lnSpc>
              <a:spcBef>
                <a:spcPct val="0"/>
              </a:spcBef>
            </a:pPr>
            <a:r>
              <a:rPr lang="en-US" b="true" sz="3100">
                <a:solidFill>
                  <a:srgbClr val="FFFFFF"/>
                </a:solidFill>
                <a:latin typeface="Poppins Bold"/>
                <a:ea typeface="Poppins Bold"/>
                <a:cs typeface="Poppins Bold"/>
                <a:sym typeface="Poppins Bold"/>
              </a:rPr>
              <a:t>C'</a:t>
            </a:r>
            <a:r>
              <a:rPr lang="en-US" b="true" sz="3100">
                <a:solidFill>
                  <a:srgbClr val="FFFFFF"/>
                </a:solidFill>
                <a:latin typeface="Poppins Bold"/>
                <a:ea typeface="Poppins Bold"/>
                <a:cs typeface="Poppins Bold"/>
                <a:sym typeface="Poppins Bold"/>
              </a:rPr>
              <a:t>EST LA PARTIE LA PLUS IMPORTANTE POUR L'INTÉGRATION TOP-LEVEL, CAR ELLE DÉFINIT L'INTERFACE DE NOTRE FSM AVEC LES AUTRES GROUPES.</a:t>
            </a:r>
          </a:p>
        </p:txBody>
      </p:sp>
      <p:sp>
        <p:nvSpPr>
          <p:cNvPr name="TextBox 9" id="9"/>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96</a:t>
            </a:r>
          </a:p>
        </p:txBody>
      </p:sp>
    </p:spTree>
  </p:cSld>
  <p:clrMapOvr>
    <a:masterClrMapping/>
  </p:clrMapOvr>
  <p:transition spd="slow">
    <p:fade/>
  </p:transition>
</p:sld>
</file>

<file path=ppt/slides/slide9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817513" y="-3911527"/>
            <a:ext cx="7470487" cy="5397427"/>
          </a:xfrm>
          <a:custGeom>
            <a:avLst/>
            <a:gdLst/>
            <a:ahLst/>
            <a:cxnLst/>
            <a:rect r="r" b="b" t="t" l="l"/>
            <a:pathLst>
              <a:path h="5397427" w="7470487">
                <a:moveTo>
                  <a:pt x="0" y="0"/>
                </a:moveTo>
                <a:lnTo>
                  <a:pt x="7470487" y="0"/>
                </a:lnTo>
                <a:lnTo>
                  <a:pt x="7470487" y="5397427"/>
                </a:lnTo>
                <a:lnTo>
                  <a:pt x="0" y="5397427"/>
                </a:lnTo>
                <a:lnTo>
                  <a:pt x="0" y="0"/>
                </a:lnTo>
                <a:close/>
              </a:path>
            </a:pathLst>
          </a:custGeom>
          <a:blipFill>
            <a:blip r:embed="rId2"/>
            <a:stretch>
              <a:fillRect l="0" t="0" r="0" b="0"/>
            </a:stretch>
          </a:blipFill>
        </p:spPr>
      </p:sp>
      <p:sp>
        <p:nvSpPr>
          <p:cNvPr name="Freeform 3" id="3"/>
          <p:cNvSpPr/>
          <p:nvPr/>
        </p:nvSpPr>
        <p:spPr>
          <a:xfrm flipH="false" flipV="false" rot="-10800000">
            <a:off x="-8131585" y="653219"/>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2"/>
            <a:stretch>
              <a:fillRect l="-523" t="0" r="-523" b="0"/>
            </a:stretch>
          </a:blipFill>
        </p:spPr>
      </p:sp>
      <p:sp>
        <p:nvSpPr>
          <p:cNvPr name="TextBox 4" id="4"/>
          <p:cNvSpPr txBox="true"/>
          <p:nvPr/>
        </p:nvSpPr>
        <p:spPr>
          <a:xfrm rot="0">
            <a:off x="572024" y="561975"/>
            <a:ext cx="14367771" cy="923925"/>
          </a:xfrm>
          <a:prstGeom prst="rect">
            <a:avLst/>
          </a:prstGeom>
        </p:spPr>
        <p:txBody>
          <a:bodyPr anchor="t" rtlCol="false" tIns="0" lIns="0" bIns="0" rIns="0">
            <a:spAutoFit/>
          </a:bodyPr>
          <a:lstStyle/>
          <a:p>
            <a:pPr algn="l">
              <a:lnSpc>
                <a:spcPts val="6600"/>
              </a:lnSpc>
            </a:pPr>
            <a:r>
              <a:rPr lang="en-US" sz="6000" b="true">
                <a:solidFill>
                  <a:srgbClr val="FF9F29"/>
                </a:solidFill>
                <a:latin typeface="Poppins Bold"/>
                <a:ea typeface="Poppins Bold"/>
                <a:cs typeface="Poppins Bold"/>
                <a:sym typeface="Poppins Bold"/>
              </a:rPr>
              <a:t>VALIDATION DU SYSTÈME (LIVRABLES)</a:t>
            </a:r>
          </a:p>
        </p:txBody>
      </p:sp>
      <p:sp>
        <p:nvSpPr>
          <p:cNvPr name="TextBox 5" id="5"/>
          <p:cNvSpPr txBox="true"/>
          <p:nvPr/>
        </p:nvSpPr>
        <p:spPr>
          <a:xfrm rot="0">
            <a:off x="1028700" y="3591202"/>
            <a:ext cx="16452918" cy="6369757"/>
          </a:xfrm>
          <a:prstGeom prst="rect">
            <a:avLst/>
          </a:prstGeom>
        </p:spPr>
        <p:txBody>
          <a:bodyPr anchor="t" rtlCol="false" tIns="0" lIns="0" bIns="0" rIns="0">
            <a:spAutoFit/>
          </a:bodyPr>
          <a:lstStyle/>
          <a:p>
            <a:pPr algn="ctr">
              <a:lnSpc>
                <a:spcPts val="3011"/>
              </a:lnSpc>
            </a:pPr>
            <a:r>
              <a:rPr lang="en-US" b="true" sz="2264">
                <a:solidFill>
                  <a:srgbClr val="FFF78A"/>
                </a:solidFill>
                <a:latin typeface="Poppins Bold"/>
                <a:ea typeface="Poppins Bold"/>
                <a:cs typeface="Poppins Bold"/>
                <a:sym typeface="Poppins Bold"/>
              </a:rPr>
              <a:t>2. </a:t>
            </a:r>
            <a:r>
              <a:rPr lang="en-US" b="true" sz="2264">
                <a:solidFill>
                  <a:srgbClr val="FFF78A"/>
                </a:solidFill>
                <a:latin typeface="Poppins Bold"/>
                <a:ea typeface="Poppins Bold"/>
                <a:cs typeface="Poppins Bold"/>
                <a:sym typeface="Poppins Bold"/>
              </a:rPr>
              <a:t>L'ARCHITECTURE (LOGIQUE DES TRANSITIONS ET DES COMMANDES)</a:t>
            </a:r>
          </a:p>
          <a:p>
            <a:pPr algn="ctr">
              <a:lnSpc>
                <a:spcPts val="3011"/>
              </a:lnSpc>
            </a:pPr>
          </a:p>
          <a:p>
            <a:pPr algn="ctr">
              <a:lnSpc>
                <a:spcPts val="3011"/>
              </a:lnSpc>
            </a:pPr>
            <a:r>
              <a:rPr lang="en-US" b="true" sz="2264">
                <a:solidFill>
                  <a:srgbClr val="FFFFFF"/>
                </a:solidFill>
                <a:latin typeface="Open Sans Bold"/>
                <a:ea typeface="Open Sans Bold"/>
                <a:cs typeface="Open Sans Bold"/>
                <a:sym typeface="Open Sans Bold"/>
              </a:rPr>
              <a:t>"À L'INTÉRIEUR DE L'ARCHITECTURE, NOUS AVONS IMPLÉMENTÉ LA LOGIQUE CRITIQUE QUE NOUS AVONS PRÉSENTÉE :"</a:t>
            </a:r>
          </a:p>
          <a:p>
            <a:pPr algn="ctr">
              <a:lnSpc>
                <a:spcPts val="3011"/>
              </a:lnSpc>
            </a:pPr>
          </a:p>
          <a:p>
            <a:pPr algn="ctr">
              <a:lnSpc>
                <a:spcPts val="3011"/>
              </a:lnSpc>
            </a:pPr>
            <a:r>
              <a:rPr lang="en-US" b="true" sz="2264">
                <a:solidFill>
                  <a:srgbClr val="FFFFFF"/>
                </a:solidFill>
                <a:latin typeface="Open Sans Bold"/>
                <a:ea typeface="Open Sans Bold"/>
                <a:cs typeface="Open Sans Bold"/>
                <a:sym typeface="Open Sans Bold"/>
              </a:rPr>
              <a:t>* IMPLÉMENTATION DE LA SÉCURITÉ DES FLUX</a:t>
            </a:r>
            <a:r>
              <a:rPr lang="en-US" b="true" sz="2264">
                <a:solidFill>
                  <a:srgbClr val="FFFFFF"/>
                </a:solidFill>
                <a:latin typeface="Open Sans Bold"/>
                <a:ea typeface="Open Sans Bold"/>
                <a:cs typeface="Open Sans Bold"/>
                <a:sym typeface="Open Sans Bold"/>
              </a:rPr>
              <a:t> : "NOUS UTILISONS DES CONDITIONS MULTIPLES DANS LA LOGIQUE DES ÉTATS. PAR EXEMPLE, L'ACTIVA</a:t>
            </a:r>
            <a:r>
              <a:rPr lang="en-US" b="true" sz="2264">
                <a:solidFill>
                  <a:srgbClr val="FFFFFF"/>
                </a:solidFill>
                <a:latin typeface="Open Sans Bold"/>
                <a:ea typeface="Open Sans Bold"/>
                <a:cs typeface="Open Sans Bold"/>
                <a:sym typeface="Open Sans Bold"/>
              </a:rPr>
              <a:t>TION DE READ_ENABLE EST TOUJOURS CONDITIONNÉE PAR DATA_READY, ET L'ÉCRITURE EST CONDITIONNÉE PAR OUTPUT_FIFO_NOT_FULL. CECI EST L'IMPLÉMENTATION DIRECTE DU CONTRÔLE DES FIFOS."</a:t>
            </a:r>
          </a:p>
          <a:p>
            <a:pPr algn="ctr">
              <a:lnSpc>
                <a:spcPts val="3011"/>
              </a:lnSpc>
            </a:pPr>
          </a:p>
          <a:p>
            <a:pPr algn="ctr">
              <a:lnSpc>
                <a:spcPts val="3011"/>
              </a:lnSpc>
            </a:pPr>
            <a:r>
              <a:rPr lang="en-US" b="true" sz="2264">
                <a:solidFill>
                  <a:srgbClr val="FFFFFF"/>
                </a:solidFill>
                <a:latin typeface="Open Sans Bold"/>
                <a:ea typeface="Open Sans Bold"/>
                <a:cs typeface="Open Sans Bold"/>
                <a:sym typeface="Open Sans Bold"/>
              </a:rPr>
              <a:t>* IMPLÉMENTATION DU MODE STREAMING : "L'ÉTAT S_STREAMING EST LE CŒUR DE LA PERFORMANCE. C'EST DANS CET ÉTAT QUE NOUS IMPLÉMENTONS L'ACTION SIMULTANÉE : SI LES CONDITIONS DE SÉCURITÉ SONT REMPLIES, NOUS ACTIVONS READ_ENABLE ET ENABLE_OUTPUT_FIFO_WRITE AU MÊME CYCLE D'HORLOGE.</a:t>
            </a:r>
          </a:p>
          <a:p>
            <a:pPr algn="ctr">
              <a:lnSpc>
                <a:spcPts val="3011"/>
              </a:lnSpc>
            </a:pPr>
          </a:p>
          <a:p>
            <a:pPr algn="ctr">
              <a:lnSpc>
                <a:spcPts val="3011"/>
              </a:lnSpc>
            </a:pPr>
            <a:r>
              <a:rPr lang="en-US" b="true" sz="2264">
                <a:solidFill>
                  <a:srgbClr val="FFFFFF"/>
                </a:solidFill>
                <a:latin typeface="Open Sans Bold"/>
                <a:ea typeface="Open Sans Bold"/>
                <a:cs typeface="Open Sans Bold"/>
                <a:sym typeface="Open Sans Bold"/>
              </a:rPr>
              <a:t>* RÉSUL</a:t>
            </a:r>
            <a:r>
              <a:rPr lang="en-US" b="true" sz="2264">
                <a:solidFill>
                  <a:srgbClr val="FFFFFF"/>
                </a:solidFill>
                <a:latin typeface="Open Sans Bold"/>
                <a:ea typeface="Open Sans Bold"/>
                <a:cs typeface="Open Sans Bold"/>
                <a:sym typeface="Open Sans Bold"/>
              </a:rPr>
              <a:t>TAT : "LE CODE VALIDE QUE NOTRE FSM PEUT LANCER LE CHIFFREMENT, GÉRER LES DONNÉES D'ENTRÉE/SORTIE, ET GARANTIR LA SÉCURITÉ CONTRE L'OVERFLOW TOUT EN MAINTENANT UN DÉBIT CONTINU."</a:t>
            </a:r>
          </a:p>
          <a:p>
            <a:pPr algn="just">
              <a:lnSpc>
                <a:spcPts val="1989"/>
              </a:lnSpc>
            </a:pPr>
          </a:p>
        </p:txBody>
      </p:sp>
      <p:sp>
        <p:nvSpPr>
          <p:cNvPr name="TextBox 6" id="6"/>
          <p:cNvSpPr txBox="true"/>
          <p:nvPr/>
        </p:nvSpPr>
        <p:spPr>
          <a:xfrm rot="0">
            <a:off x="6385551" y="1894481"/>
            <a:ext cx="11398403" cy="1334771"/>
          </a:xfrm>
          <a:prstGeom prst="rect">
            <a:avLst/>
          </a:prstGeom>
        </p:spPr>
        <p:txBody>
          <a:bodyPr anchor="t" rtlCol="false" tIns="0" lIns="0" bIns="0" rIns="0">
            <a:spAutoFit/>
          </a:bodyPr>
          <a:lstStyle/>
          <a:p>
            <a:pPr algn="ctr">
              <a:lnSpc>
                <a:spcPts val="3410"/>
              </a:lnSpc>
              <a:spcBef>
                <a:spcPct val="0"/>
              </a:spcBef>
            </a:pPr>
            <a:r>
              <a:rPr lang="en-US" b="true" sz="3100">
                <a:solidFill>
                  <a:srgbClr val="FFFFFF"/>
                </a:solidFill>
                <a:latin typeface="Poppins Bold"/>
                <a:ea typeface="Poppins Bold"/>
                <a:cs typeface="Poppins Bold"/>
                <a:sym typeface="Poppins Bold"/>
              </a:rPr>
              <a:t>C'</a:t>
            </a:r>
            <a:r>
              <a:rPr lang="en-US" b="true" sz="3100">
                <a:solidFill>
                  <a:srgbClr val="FFFFFF"/>
                </a:solidFill>
                <a:latin typeface="Poppins Bold"/>
                <a:ea typeface="Poppins Bold"/>
                <a:cs typeface="Poppins Bold"/>
                <a:sym typeface="Poppins Bold"/>
              </a:rPr>
              <a:t>EST LA PARTIE LA PLUS IMPORTANTE POUR L'INTÉGRATION TOP-LEVEL, CAR ELLE DÉFINIT L'INTERFACE DE NOTRE FSM AVEC LES AUTRES GROUPES.</a:t>
            </a:r>
          </a:p>
        </p:txBody>
      </p:sp>
      <p:sp>
        <p:nvSpPr>
          <p:cNvPr name="TextBox 7" id="7"/>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97</a:t>
            </a:r>
          </a:p>
        </p:txBody>
      </p:sp>
    </p:spTree>
  </p:cSld>
  <p:clrMapOvr>
    <a:masterClrMapping/>
  </p:clrMapOvr>
  <p:transition spd="slow">
    <p:fade/>
  </p:transition>
</p:sld>
</file>

<file path=ppt/slides/slide9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817513" y="-3911527"/>
            <a:ext cx="7470487" cy="5397427"/>
          </a:xfrm>
          <a:custGeom>
            <a:avLst/>
            <a:gdLst/>
            <a:ahLst/>
            <a:cxnLst/>
            <a:rect r="r" b="b" t="t" l="l"/>
            <a:pathLst>
              <a:path h="5397427" w="7470487">
                <a:moveTo>
                  <a:pt x="0" y="0"/>
                </a:moveTo>
                <a:lnTo>
                  <a:pt x="7470487" y="0"/>
                </a:lnTo>
                <a:lnTo>
                  <a:pt x="7470487" y="5397427"/>
                </a:lnTo>
                <a:lnTo>
                  <a:pt x="0" y="5397427"/>
                </a:lnTo>
                <a:lnTo>
                  <a:pt x="0" y="0"/>
                </a:lnTo>
                <a:close/>
              </a:path>
            </a:pathLst>
          </a:custGeom>
          <a:blipFill>
            <a:blip r:embed="rId2"/>
            <a:stretch>
              <a:fillRect l="0" t="0" r="0" b="0"/>
            </a:stretch>
          </a:blipFill>
        </p:spPr>
      </p:sp>
      <p:sp>
        <p:nvSpPr>
          <p:cNvPr name="Freeform 3" id="3"/>
          <p:cNvSpPr/>
          <p:nvPr/>
        </p:nvSpPr>
        <p:spPr>
          <a:xfrm flipH="false" flipV="false" rot="-10800000">
            <a:off x="-8131585" y="653219"/>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2"/>
            <a:stretch>
              <a:fillRect l="-523" t="0" r="-523" b="0"/>
            </a:stretch>
          </a:blipFill>
        </p:spPr>
      </p:sp>
      <p:sp>
        <p:nvSpPr>
          <p:cNvPr name="Freeform 4" id="4"/>
          <p:cNvSpPr/>
          <p:nvPr/>
        </p:nvSpPr>
        <p:spPr>
          <a:xfrm flipH="false" flipV="false" rot="0">
            <a:off x="989576" y="2309772"/>
            <a:ext cx="5235313" cy="6321276"/>
          </a:xfrm>
          <a:custGeom>
            <a:avLst/>
            <a:gdLst/>
            <a:ahLst/>
            <a:cxnLst/>
            <a:rect r="r" b="b" t="t" l="l"/>
            <a:pathLst>
              <a:path h="6321276" w="5235313">
                <a:moveTo>
                  <a:pt x="0" y="0"/>
                </a:moveTo>
                <a:lnTo>
                  <a:pt x="5235313" y="0"/>
                </a:lnTo>
                <a:lnTo>
                  <a:pt x="5235313" y="6321276"/>
                </a:lnTo>
                <a:lnTo>
                  <a:pt x="0" y="6321276"/>
                </a:lnTo>
                <a:lnTo>
                  <a:pt x="0" y="0"/>
                </a:lnTo>
                <a:close/>
              </a:path>
            </a:pathLst>
          </a:custGeom>
          <a:blipFill>
            <a:blip r:embed="rId3"/>
            <a:stretch>
              <a:fillRect l="0" t="0" r="0" b="0"/>
            </a:stretch>
          </a:blipFill>
        </p:spPr>
      </p:sp>
      <p:sp>
        <p:nvSpPr>
          <p:cNvPr name="Freeform 5" id="5"/>
          <p:cNvSpPr/>
          <p:nvPr/>
        </p:nvSpPr>
        <p:spPr>
          <a:xfrm flipH="false" flipV="false" rot="0">
            <a:off x="989576" y="8631048"/>
            <a:ext cx="5235313" cy="1548112"/>
          </a:xfrm>
          <a:custGeom>
            <a:avLst/>
            <a:gdLst/>
            <a:ahLst/>
            <a:cxnLst/>
            <a:rect r="r" b="b" t="t" l="l"/>
            <a:pathLst>
              <a:path h="1548112" w="5235313">
                <a:moveTo>
                  <a:pt x="0" y="0"/>
                </a:moveTo>
                <a:lnTo>
                  <a:pt x="5235313" y="0"/>
                </a:lnTo>
                <a:lnTo>
                  <a:pt x="5235313" y="1548112"/>
                </a:lnTo>
                <a:lnTo>
                  <a:pt x="0" y="1548112"/>
                </a:lnTo>
                <a:lnTo>
                  <a:pt x="0" y="0"/>
                </a:lnTo>
                <a:close/>
              </a:path>
            </a:pathLst>
          </a:custGeom>
          <a:blipFill>
            <a:blip r:embed="rId4"/>
            <a:stretch>
              <a:fillRect l="0" t="-8831" r="-21466" b="0"/>
            </a:stretch>
          </a:blipFill>
        </p:spPr>
      </p:sp>
      <p:sp>
        <p:nvSpPr>
          <p:cNvPr name="Freeform 6" id="6"/>
          <p:cNvSpPr/>
          <p:nvPr/>
        </p:nvSpPr>
        <p:spPr>
          <a:xfrm flipH="false" flipV="false" rot="0">
            <a:off x="10079078" y="3525452"/>
            <a:ext cx="5026141" cy="6261031"/>
          </a:xfrm>
          <a:custGeom>
            <a:avLst/>
            <a:gdLst/>
            <a:ahLst/>
            <a:cxnLst/>
            <a:rect r="r" b="b" t="t" l="l"/>
            <a:pathLst>
              <a:path h="6261031" w="5026141">
                <a:moveTo>
                  <a:pt x="0" y="0"/>
                </a:moveTo>
                <a:lnTo>
                  <a:pt x="5026140" y="0"/>
                </a:lnTo>
                <a:lnTo>
                  <a:pt x="5026140" y="6261031"/>
                </a:lnTo>
                <a:lnTo>
                  <a:pt x="0" y="6261031"/>
                </a:lnTo>
                <a:lnTo>
                  <a:pt x="0" y="0"/>
                </a:lnTo>
                <a:close/>
              </a:path>
            </a:pathLst>
          </a:custGeom>
          <a:blipFill>
            <a:blip r:embed="rId5"/>
            <a:stretch>
              <a:fillRect l="0" t="0" r="-33407" b="0"/>
            </a:stretch>
          </a:blipFill>
        </p:spPr>
      </p:sp>
      <p:sp>
        <p:nvSpPr>
          <p:cNvPr name="Freeform 7" id="7"/>
          <p:cNvSpPr/>
          <p:nvPr/>
        </p:nvSpPr>
        <p:spPr>
          <a:xfrm flipH="false" flipV="false" rot="7519361">
            <a:off x="6194582" y="4347512"/>
            <a:ext cx="2384986" cy="715496"/>
          </a:xfrm>
          <a:custGeom>
            <a:avLst/>
            <a:gdLst/>
            <a:ahLst/>
            <a:cxnLst/>
            <a:rect r="r" b="b" t="t" l="l"/>
            <a:pathLst>
              <a:path h="715496" w="2384986">
                <a:moveTo>
                  <a:pt x="0" y="0"/>
                </a:moveTo>
                <a:lnTo>
                  <a:pt x="2384987" y="0"/>
                </a:lnTo>
                <a:lnTo>
                  <a:pt x="2384987" y="715496"/>
                </a:lnTo>
                <a:lnTo>
                  <a:pt x="0" y="7154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572024" y="561975"/>
            <a:ext cx="14367771" cy="923925"/>
          </a:xfrm>
          <a:prstGeom prst="rect">
            <a:avLst/>
          </a:prstGeom>
        </p:spPr>
        <p:txBody>
          <a:bodyPr anchor="t" rtlCol="false" tIns="0" lIns="0" bIns="0" rIns="0">
            <a:spAutoFit/>
          </a:bodyPr>
          <a:lstStyle/>
          <a:p>
            <a:pPr algn="l">
              <a:lnSpc>
                <a:spcPts val="6600"/>
              </a:lnSpc>
            </a:pPr>
            <a:r>
              <a:rPr lang="en-US" sz="6000" b="true">
                <a:solidFill>
                  <a:srgbClr val="FF9F29"/>
                </a:solidFill>
                <a:latin typeface="Poppins Bold"/>
                <a:ea typeface="Poppins Bold"/>
                <a:cs typeface="Poppins Bold"/>
                <a:sym typeface="Poppins Bold"/>
              </a:rPr>
              <a:t>VALIDATION DU SYSTÈME (LIVRABLES)</a:t>
            </a:r>
          </a:p>
        </p:txBody>
      </p:sp>
      <p:sp>
        <p:nvSpPr>
          <p:cNvPr name="TextBox 9" id="9"/>
          <p:cNvSpPr txBox="true"/>
          <p:nvPr/>
        </p:nvSpPr>
        <p:spPr>
          <a:xfrm rot="0">
            <a:off x="-385388" y="1694953"/>
            <a:ext cx="7985241" cy="405766"/>
          </a:xfrm>
          <a:prstGeom prst="rect">
            <a:avLst/>
          </a:prstGeom>
        </p:spPr>
        <p:txBody>
          <a:bodyPr anchor="t" rtlCol="false" tIns="0" lIns="0" bIns="0" rIns="0">
            <a:spAutoFit/>
          </a:bodyPr>
          <a:lstStyle/>
          <a:p>
            <a:pPr algn="ctr">
              <a:lnSpc>
                <a:spcPts val="2970"/>
              </a:lnSpc>
              <a:spcBef>
                <a:spcPct val="0"/>
              </a:spcBef>
            </a:pPr>
            <a:r>
              <a:rPr lang="en-US" b="true" sz="2700">
                <a:solidFill>
                  <a:srgbClr val="FF9F29"/>
                </a:solidFill>
                <a:latin typeface="Poppins Bold"/>
                <a:ea typeface="Poppins Bold"/>
                <a:cs typeface="Poppins Bold"/>
                <a:sym typeface="Poppins Bold"/>
              </a:rPr>
              <a:t>FICHIER 2 : CONTROL_UNIT.VHD </a:t>
            </a:r>
          </a:p>
        </p:txBody>
      </p:sp>
      <p:sp>
        <p:nvSpPr>
          <p:cNvPr name="TextBox 10" id="10"/>
          <p:cNvSpPr txBox="true"/>
          <p:nvPr/>
        </p:nvSpPr>
        <p:spPr>
          <a:xfrm rot="0">
            <a:off x="6405709" y="1637624"/>
            <a:ext cx="11398403" cy="1334771"/>
          </a:xfrm>
          <a:prstGeom prst="rect">
            <a:avLst/>
          </a:prstGeom>
        </p:spPr>
        <p:txBody>
          <a:bodyPr anchor="t" rtlCol="false" tIns="0" lIns="0" bIns="0" rIns="0">
            <a:spAutoFit/>
          </a:bodyPr>
          <a:lstStyle/>
          <a:p>
            <a:pPr algn="ctr">
              <a:lnSpc>
                <a:spcPts val="3410"/>
              </a:lnSpc>
              <a:spcBef>
                <a:spcPct val="0"/>
              </a:spcBef>
            </a:pPr>
            <a:r>
              <a:rPr lang="en-US" b="true" sz="3100">
                <a:solidFill>
                  <a:srgbClr val="FFFFFF"/>
                </a:solidFill>
                <a:latin typeface="Poppins Bold"/>
                <a:ea typeface="Poppins Bold"/>
                <a:cs typeface="Poppins Bold"/>
                <a:sym typeface="Poppins Bold"/>
              </a:rPr>
              <a:t>C'</a:t>
            </a:r>
            <a:r>
              <a:rPr lang="en-US" b="true" sz="3100">
                <a:solidFill>
                  <a:srgbClr val="FFFFFF"/>
                </a:solidFill>
                <a:latin typeface="Poppins Bold"/>
                <a:ea typeface="Poppins Bold"/>
                <a:cs typeface="Poppins Bold"/>
                <a:sym typeface="Poppins Bold"/>
              </a:rPr>
              <a:t>EST LA PARTIE LA PLUS IMPORTANTE POUR L'INTÉGRATION TOP-LEVEL, CAR ELLE DÉFINIT L'INTERFACE DE NOTRE FSM AVEC LES AUTRES GROUPES.</a:t>
            </a:r>
          </a:p>
        </p:txBody>
      </p:sp>
      <p:sp>
        <p:nvSpPr>
          <p:cNvPr name="Freeform 11" id="11"/>
          <p:cNvSpPr/>
          <p:nvPr/>
        </p:nvSpPr>
        <p:spPr>
          <a:xfrm flipH="false" flipV="false" rot="7519361">
            <a:off x="15085441" y="4347512"/>
            <a:ext cx="2384986" cy="715496"/>
          </a:xfrm>
          <a:custGeom>
            <a:avLst/>
            <a:gdLst/>
            <a:ahLst/>
            <a:cxnLst/>
            <a:rect r="r" b="b" t="t" l="l"/>
            <a:pathLst>
              <a:path h="715496" w="2384986">
                <a:moveTo>
                  <a:pt x="0" y="0"/>
                </a:moveTo>
                <a:lnTo>
                  <a:pt x="2384986" y="0"/>
                </a:lnTo>
                <a:lnTo>
                  <a:pt x="2384986" y="715496"/>
                </a:lnTo>
                <a:lnTo>
                  <a:pt x="0" y="7154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6405709" y="5827919"/>
            <a:ext cx="1962732" cy="2462529"/>
          </a:xfrm>
          <a:prstGeom prst="rect">
            <a:avLst/>
          </a:prstGeom>
        </p:spPr>
        <p:txBody>
          <a:bodyPr anchor="t" rtlCol="false" tIns="0" lIns="0" bIns="0" rIns="0">
            <a:spAutoFit/>
          </a:bodyPr>
          <a:lstStyle/>
          <a:p>
            <a:pPr algn="ctr">
              <a:lnSpc>
                <a:spcPts val="3920"/>
              </a:lnSpc>
            </a:pPr>
            <a:r>
              <a:rPr lang="en-US" sz="2800" b="true">
                <a:solidFill>
                  <a:srgbClr val="FFFFFF"/>
                </a:solidFill>
                <a:latin typeface="Open Sans Bold"/>
                <a:ea typeface="Open Sans Bold"/>
                <a:cs typeface="Open Sans Bold"/>
                <a:sym typeface="Open Sans Bold"/>
              </a:rPr>
              <a:t>Partie sécurité des flux (CTRL FIFO)</a:t>
            </a:r>
          </a:p>
        </p:txBody>
      </p:sp>
      <p:sp>
        <p:nvSpPr>
          <p:cNvPr name="TextBox 13" id="13"/>
          <p:cNvSpPr txBox="true"/>
          <p:nvPr/>
        </p:nvSpPr>
        <p:spPr>
          <a:xfrm rot="0">
            <a:off x="15296568" y="5827919"/>
            <a:ext cx="2804701" cy="1308098"/>
          </a:xfrm>
          <a:prstGeom prst="rect">
            <a:avLst/>
          </a:prstGeom>
        </p:spPr>
        <p:txBody>
          <a:bodyPr anchor="t" rtlCol="false" tIns="0" lIns="0" bIns="0" rIns="0">
            <a:spAutoFit/>
          </a:bodyPr>
          <a:lstStyle/>
          <a:p>
            <a:pPr algn="ctr">
              <a:lnSpc>
                <a:spcPts val="3500"/>
              </a:lnSpc>
            </a:pPr>
            <a:r>
              <a:rPr lang="en-US" sz="2500" b="true">
                <a:solidFill>
                  <a:srgbClr val="FFFFFF"/>
                </a:solidFill>
                <a:latin typeface="Open Sans Bold"/>
                <a:ea typeface="Open Sans Bold"/>
                <a:cs typeface="Open Sans Bold"/>
                <a:sym typeface="Open Sans Bold"/>
              </a:rPr>
              <a:t>Partie optimisation du débit (pipeline)</a:t>
            </a:r>
          </a:p>
        </p:txBody>
      </p:sp>
      <p:sp>
        <p:nvSpPr>
          <p:cNvPr name="TextBox 14" id="14"/>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98</a:t>
            </a:r>
          </a:p>
        </p:txBody>
      </p:sp>
    </p:spTree>
  </p:cSld>
  <p:clrMapOvr>
    <a:masterClrMapping/>
  </p:clrMapOvr>
  <p:transition spd="slow">
    <p:fade/>
  </p:transition>
</p:sld>
</file>

<file path=ppt/slides/slide9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817513" y="-3911527"/>
            <a:ext cx="7470487" cy="5397427"/>
          </a:xfrm>
          <a:custGeom>
            <a:avLst/>
            <a:gdLst/>
            <a:ahLst/>
            <a:cxnLst/>
            <a:rect r="r" b="b" t="t" l="l"/>
            <a:pathLst>
              <a:path h="5397427" w="7470487">
                <a:moveTo>
                  <a:pt x="0" y="0"/>
                </a:moveTo>
                <a:lnTo>
                  <a:pt x="7470487" y="0"/>
                </a:lnTo>
                <a:lnTo>
                  <a:pt x="7470487" y="5397427"/>
                </a:lnTo>
                <a:lnTo>
                  <a:pt x="0" y="5397427"/>
                </a:lnTo>
                <a:lnTo>
                  <a:pt x="0" y="0"/>
                </a:lnTo>
                <a:close/>
              </a:path>
            </a:pathLst>
          </a:custGeom>
          <a:blipFill>
            <a:blip r:embed="rId2"/>
            <a:stretch>
              <a:fillRect l="0" t="0" r="0" b="0"/>
            </a:stretch>
          </a:blipFill>
        </p:spPr>
      </p:sp>
      <p:sp>
        <p:nvSpPr>
          <p:cNvPr name="Freeform 3" id="3"/>
          <p:cNvSpPr/>
          <p:nvPr/>
        </p:nvSpPr>
        <p:spPr>
          <a:xfrm flipH="false" flipV="false" rot="-10800000">
            <a:off x="-8131585" y="653219"/>
            <a:ext cx="13745171" cy="10034901"/>
          </a:xfrm>
          <a:custGeom>
            <a:avLst/>
            <a:gdLst/>
            <a:ahLst/>
            <a:cxnLst/>
            <a:rect r="r" b="b" t="t" l="l"/>
            <a:pathLst>
              <a:path h="10034901" w="13745171">
                <a:moveTo>
                  <a:pt x="0" y="0"/>
                </a:moveTo>
                <a:lnTo>
                  <a:pt x="13745171" y="0"/>
                </a:lnTo>
                <a:lnTo>
                  <a:pt x="13745171" y="10034901"/>
                </a:lnTo>
                <a:lnTo>
                  <a:pt x="0" y="10034901"/>
                </a:lnTo>
                <a:lnTo>
                  <a:pt x="0" y="0"/>
                </a:lnTo>
                <a:close/>
              </a:path>
            </a:pathLst>
          </a:custGeom>
          <a:blipFill>
            <a:blip r:embed="rId2"/>
            <a:stretch>
              <a:fillRect l="-523" t="0" r="-523" b="0"/>
            </a:stretch>
          </a:blipFill>
        </p:spPr>
      </p:sp>
      <p:sp>
        <p:nvSpPr>
          <p:cNvPr name="Freeform 4" id="4"/>
          <p:cNvSpPr/>
          <p:nvPr/>
        </p:nvSpPr>
        <p:spPr>
          <a:xfrm flipH="false" flipV="false" rot="0">
            <a:off x="3717131" y="2748778"/>
            <a:ext cx="10835625" cy="7231303"/>
          </a:xfrm>
          <a:custGeom>
            <a:avLst/>
            <a:gdLst/>
            <a:ahLst/>
            <a:cxnLst/>
            <a:rect r="r" b="b" t="t" l="l"/>
            <a:pathLst>
              <a:path h="7231303" w="10835625">
                <a:moveTo>
                  <a:pt x="0" y="0"/>
                </a:moveTo>
                <a:lnTo>
                  <a:pt x="10835626" y="0"/>
                </a:lnTo>
                <a:lnTo>
                  <a:pt x="10835626" y="7231302"/>
                </a:lnTo>
                <a:lnTo>
                  <a:pt x="0" y="7231302"/>
                </a:lnTo>
                <a:lnTo>
                  <a:pt x="0" y="0"/>
                </a:lnTo>
                <a:close/>
              </a:path>
            </a:pathLst>
          </a:custGeom>
          <a:blipFill>
            <a:blip r:embed="rId3"/>
            <a:stretch>
              <a:fillRect l="0" t="0" r="-167" b="0"/>
            </a:stretch>
          </a:blipFill>
        </p:spPr>
      </p:sp>
      <p:sp>
        <p:nvSpPr>
          <p:cNvPr name="TextBox 5" id="5"/>
          <p:cNvSpPr txBox="true"/>
          <p:nvPr/>
        </p:nvSpPr>
        <p:spPr>
          <a:xfrm rot="0">
            <a:off x="1960114" y="643694"/>
            <a:ext cx="14367771" cy="923925"/>
          </a:xfrm>
          <a:prstGeom prst="rect">
            <a:avLst/>
          </a:prstGeom>
        </p:spPr>
        <p:txBody>
          <a:bodyPr anchor="t" rtlCol="false" tIns="0" lIns="0" bIns="0" rIns="0">
            <a:spAutoFit/>
          </a:bodyPr>
          <a:lstStyle/>
          <a:p>
            <a:pPr algn="l">
              <a:lnSpc>
                <a:spcPts val="6600"/>
              </a:lnSpc>
            </a:pPr>
            <a:r>
              <a:rPr lang="en-US" sz="6000" b="true">
                <a:solidFill>
                  <a:srgbClr val="FF9F29"/>
                </a:solidFill>
                <a:latin typeface="Poppins Bold"/>
                <a:ea typeface="Poppins Bold"/>
                <a:cs typeface="Poppins Bold"/>
                <a:sym typeface="Poppins Bold"/>
              </a:rPr>
              <a:t>VALIDATION DU SYSTÈME (LIVRABLES)</a:t>
            </a:r>
          </a:p>
        </p:txBody>
      </p:sp>
      <p:sp>
        <p:nvSpPr>
          <p:cNvPr name="TextBox 6" id="6"/>
          <p:cNvSpPr txBox="true"/>
          <p:nvPr/>
        </p:nvSpPr>
        <p:spPr>
          <a:xfrm rot="0">
            <a:off x="6272212" y="2179385"/>
            <a:ext cx="5743575"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FFD944"/>
                </a:solidFill>
                <a:latin typeface="Lato Bold"/>
                <a:ea typeface="Lato Bold"/>
                <a:cs typeface="Lato Bold"/>
                <a:sym typeface="Lato Bold"/>
              </a:rPr>
              <a:t>La Logique : Diagramme FSM (Le concept).</a:t>
            </a:r>
          </a:p>
        </p:txBody>
      </p:sp>
      <p:sp>
        <p:nvSpPr>
          <p:cNvPr name="TextBox 7" id="7"/>
          <p:cNvSpPr txBox="true"/>
          <p:nvPr/>
        </p:nvSpPr>
        <p:spPr>
          <a:xfrm rot="0">
            <a:off x="17259300" y="9445811"/>
            <a:ext cx="152400" cy="209550"/>
          </a:xfrm>
          <a:prstGeom prst="rect">
            <a:avLst/>
          </a:prstGeom>
        </p:spPr>
        <p:txBody>
          <a:bodyPr anchor="t" rtlCol="false" tIns="0" lIns="0" bIns="0" rIns="0" wrap="none">
            <a:spAutoFit/>
          </a:bodyPr>
          <a:lstStyle/>
          <a:p>
            <a:pPr algn="ctr">
              <a:lnSpc>
                <a:spcPts val="4383"/>
              </a:lnSpc>
              <a:spcBef>
                <a:spcPct val="0"/>
              </a:spcBef>
            </a:pPr>
            <a:r>
              <a:rPr lang="en-US" sz="3130">
                <a:solidFill>
                  <a:srgbClr val="FF751F"/>
                </a:solidFill>
                <a:latin typeface="Open Sans"/>
                <a:ea typeface="Open Sans"/>
                <a:cs typeface="Open Sans"/>
                <a:sym typeface="Open Sans"/>
              </a:rPr>
              <a:t>99</a:t>
            </a:r>
          </a:p>
        </p:txBody>
      </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DAG6i1nstmU</dc:identifier>
  <dcterms:modified xsi:type="dcterms:W3CDTF">2011-08-01T06:04:30Z</dcterms:modified>
  <cp:revision>1</cp:revision>
  <dc:title>Accomplishments Date</dc:title>
</cp:coreProperties>
</file>